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embeddedFontLst>
    <p:embeddedFont>
      <p:font typeface="Meiryo" panose="020B0604030504040204" pitchFamily="50" charset="-128"/>
      <p:regular r:id="rId43"/>
      <p:bold r:id="rId44"/>
      <p:italic r:id="rId45"/>
      <p:boldItalic r:id="rId46"/>
    </p:embeddedFont>
    <p:embeddedFont>
      <p:font typeface="Helvetica Neue" panose="020B0600070205080204" charset="0"/>
      <p:regular r:id="rId47"/>
      <p:bold r:id="rId48"/>
      <p:italic r:id="rId49"/>
      <p:boldItalic r:id="rId50"/>
    </p:embeddedFont>
    <p:embeddedFont>
      <p:font typeface="Lato" panose="020F0502020204030203" pitchFamily="34" charset="0"/>
      <p:regular r:id="rId51"/>
      <p:bold r:id="rId52"/>
      <p:italic r:id="rId53"/>
      <p:boldItalic r:id="rId54"/>
    </p:embeddedFont>
    <p:embeddedFont>
      <p:font typeface="Merriweather Sans" pitchFamily="2" charset="0"/>
      <p:regular r:id="rId55"/>
      <p:bold r:id="rId56"/>
      <p:italic r:id="rId57"/>
      <p:boldItalic r:id="rId58"/>
    </p:embeddedFont>
    <p:embeddedFont>
      <p:font typeface="Raleway"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494">
          <p15:clr>
            <a:srgbClr val="A4A3A4"/>
          </p15:clr>
        </p15:guide>
        <p15:guide id="3" pos="7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iclBQBBjlrLzqD0yasWvTWmsCs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A3C40F-65FB-4804-86B4-E16780AE925B}">
  <a:tblStyle styleId="{ABA3C40F-65FB-4804-86B4-E16780AE925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805BC00-112B-4BCA-B896-7843E5B75986}" styleName="Table_1">
    <a:wholeTbl>
      <a:tcTxStyle b="off" i="off">
        <a:font>
          <a:latin typeface="游ゴシック"/>
          <a:ea typeface="游ゴシック"/>
          <a:cs typeface="游ゴシック"/>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guide orient="horz" pos="2160"/>
        <p:guide pos="2494"/>
        <p:guide pos="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2e5ec2f2f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f2e5ec2f2f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e5ec2f2f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f2e5ec2f2f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2e5ec2f2f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f2e5ec2f2f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f2e5ec2f2f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f2e5ec2f2f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f2e5ec2f2f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f2e5ec2f2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2e5ec2f2f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f2e5ec2f2f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2e5ec2f2f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f2e5ec2f2f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2e5ec2f2f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f2e5ec2f2f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f2e5ec2f2f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f2e5ec2f2f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0ed976118_1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0ed97611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3: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p3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07405f4cf_0_28: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1" name="Google Shape;421;gf07405f4cf_0_2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2e5ec2f2f_0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gf2e5ec2f2f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2e5ec2f2f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f2e5ec2f2f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5: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4" name="Google Shape;474;p35: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2e5ec2f2f_0_3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gf2e5ec2f2f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f2e5ec2f2f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f2e5ec2f2f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f8b461b6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g10f8b461b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0f8b461b6c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g10f8b461b6c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10eca3c212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110eca3c212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f97c781e0_1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ef97c781e0_1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0f8b461b6c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10f8b461b6c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10ed976118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g110ed976118_2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f8b461b6c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g10f8b461b6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10eca3c212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g110eca3c212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8: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29" name="Google Shape;629;p38: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f2e5ec2f2f_0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gf2e5ec2f2f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f2e5ec2f2f_0_337: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70" name="Google Shape;670;gf2e5ec2f2f_0_337: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f2e5ec2f2f_0_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f2e5ec2f2f_0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ef97c781e0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4" name="Google Shape;714;gef97c781e0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f2e5ec2f2f_0_469:notes"/>
          <p:cNvSpPr txBox="1">
            <a:spLocks noGrp="1"/>
          </p:cNvSpPr>
          <p:nvPr>
            <p:ph type="body" idx="1"/>
          </p:nvPr>
        </p:nvSpPr>
        <p:spPr>
          <a:xfrm>
            <a:off x="914833" y="4343222"/>
            <a:ext cx="50283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5" name="Google Shape;735;gf2e5ec2f2f_0_46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f97c78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ef97c781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f97c781e0_1_2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ef97c781e0_1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f97c781e0_1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ef97c781e0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f97c781e0_1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f97c781e0_1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f97c781e0_1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ef97c781e0_1_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2e5ec2f2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f2e5ec2f2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ctrTitle"/>
          </p:nvPr>
        </p:nvSpPr>
        <p:spPr>
          <a:xfrm>
            <a:off x="729450" y="1763267"/>
            <a:ext cx="7688100" cy="221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400"/>
              <a:buNone/>
              <a:defRPr sz="3400">
                <a:solidFill>
                  <a:schemeClr val="dk2"/>
                </a:solidFill>
              </a:defRPr>
            </a:lvl1pPr>
            <a:lvl2pPr lvl="1" algn="l">
              <a:lnSpc>
                <a:spcPct val="100000"/>
              </a:lnSpc>
              <a:spcBef>
                <a:spcPts val="0"/>
              </a:spcBef>
              <a:spcAft>
                <a:spcPts val="0"/>
              </a:spcAft>
              <a:buClr>
                <a:schemeClr val="dk2"/>
              </a:buClr>
              <a:buSzPts val="3400"/>
              <a:buNone/>
              <a:defRPr sz="3400">
                <a:solidFill>
                  <a:schemeClr val="dk2"/>
                </a:solidFill>
              </a:defRPr>
            </a:lvl2pPr>
            <a:lvl3pPr lvl="2" algn="l">
              <a:lnSpc>
                <a:spcPct val="100000"/>
              </a:lnSpc>
              <a:spcBef>
                <a:spcPts val="0"/>
              </a:spcBef>
              <a:spcAft>
                <a:spcPts val="0"/>
              </a:spcAft>
              <a:buClr>
                <a:schemeClr val="dk2"/>
              </a:buClr>
              <a:buSzPts val="3400"/>
              <a:buNone/>
              <a:defRPr sz="3400">
                <a:solidFill>
                  <a:schemeClr val="dk2"/>
                </a:solidFill>
              </a:defRPr>
            </a:lvl3pPr>
            <a:lvl4pPr lvl="3" algn="l">
              <a:lnSpc>
                <a:spcPct val="100000"/>
              </a:lnSpc>
              <a:spcBef>
                <a:spcPts val="0"/>
              </a:spcBef>
              <a:spcAft>
                <a:spcPts val="0"/>
              </a:spcAft>
              <a:buClr>
                <a:schemeClr val="dk2"/>
              </a:buClr>
              <a:buSzPts val="3400"/>
              <a:buNone/>
              <a:defRPr sz="3400">
                <a:solidFill>
                  <a:schemeClr val="dk2"/>
                </a:solidFill>
              </a:defRPr>
            </a:lvl4pPr>
            <a:lvl5pPr lvl="4" algn="l">
              <a:lnSpc>
                <a:spcPct val="100000"/>
              </a:lnSpc>
              <a:spcBef>
                <a:spcPts val="0"/>
              </a:spcBef>
              <a:spcAft>
                <a:spcPts val="0"/>
              </a:spcAft>
              <a:buClr>
                <a:schemeClr val="dk2"/>
              </a:buClr>
              <a:buSzPts val="3400"/>
              <a:buNone/>
              <a:defRPr sz="3400">
                <a:solidFill>
                  <a:schemeClr val="dk2"/>
                </a:solidFill>
              </a:defRPr>
            </a:lvl5pPr>
            <a:lvl6pPr lvl="5" algn="l">
              <a:lnSpc>
                <a:spcPct val="100000"/>
              </a:lnSpc>
              <a:spcBef>
                <a:spcPts val="0"/>
              </a:spcBef>
              <a:spcAft>
                <a:spcPts val="0"/>
              </a:spcAft>
              <a:buClr>
                <a:schemeClr val="dk2"/>
              </a:buClr>
              <a:buSzPts val="3400"/>
              <a:buNone/>
              <a:defRPr sz="3400">
                <a:solidFill>
                  <a:schemeClr val="dk2"/>
                </a:solidFill>
              </a:defRPr>
            </a:lvl6pPr>
            <a:lvl7pPr lvl="6" algn="l">
              <a:lnSpc>
                <a:spcPct val="100000"/>
              </a:lnSpc>
              <a:spcBef>
                <a:spcPts val="0"/>
              </a:spcBef>
              <a:spcAft>
                <a:spcPts val="0"/>
              </a:spcAft>
              <a:buClr>
                <a:schemeClr val="dk2"/>
              </a:buClr>
              <a:buSzPts val="3400"/>
              <a:buNone/>
              <a:defRPr sz="3400">
                <a:solidFill>
                  <a:schemeClr val="dk2"/>
                </a:solidFill>
              </a:defRPr>
            </a:lvl7pPr>
            <a:lvl8pPr lvl="7" algn="l">
              <a:lnSpc>
                <a:spcPct val="100000"/>
              </a:lnSpc>
              <a:spcBef>
                <a:spcPts val="0"/>
              </a:spcBef>
              <a:spcAft>
                <a:spcPts val="0"/>
              </a:spcAft>
              <a:buClr>
                <a:schemeClr val="dk2"/>
              </a:buClr>
              <a:buSzPts val="3400"/>
              <a:buNone/>
              <a:defRPr sz="3400">
                <a:solidFill>
                  <a:schemeClr val="dk2"/>
                </a:solidFill>
              </a:defRPr>
            </a:lvl8pPr>
            <a:lvl9pPr lvl="8" algn="l">
              <a:lnSpc>
                <a:spcPct val="100000"/>
              </a:lnSpc>
              <a:spcBef>
                <a:spcPts val="0"/>
              </a:spcBef>
              <a:spcAft>
                <a:spcPts val="0"/>
              </a:spcAft>
              <a:buClr>
                <a:schemeClr val="dk2"/>
              </a:buClr>
              <a:buSzPts val="3400"/>
              <a:buNone/>
              <a:defRPr sz="3400">
                <a:solidFill>
                  <a:schemeClr val="dk2"/>
                </a:solidFill>
              </a:defRPr>
            </a:lvl9pPr>
          </a:lstStyle>
          <a:p>
            <a:endParaRPr/>
          </a:p>
        </p:txBody>
      </p:sp>
      <p:sp>
        <p:nvSpPr>
          <p:cNvPr id="11" name="Google Shape;11;p44"/>
          <p:cNvSpPr txBox="1">
            <a:spLocks noGrp="1"/>
          </p:cNvSpPr>
          <p:nvPr>
            <p:ph type="subTitle" idx="1"/>
          </p:nvPr>
        </p:nvSpPr>
        <p:spPr>
          <a:xfrm>
            <a:off x="729627" y="4230533"/>
            <a:ext cx="7688100" cy="72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 name="Google Shape;12;p44"/>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pic>
        <p:nvPicPr>
          <p:cNvPr id="13" name="Google Shape;13;p44"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cxnSp>
        <p:nvCxnSpPr>
          <p:cNvPr id="14" name="Google Shape;14;p44"/>
          <p:cNvCxnSpPr/>
          <p:nvPr/>
        </p:nvCxnSpPr>
        <p:spPr>
          <a:xfrm>
            <a:off x="9675" y="1611367"/>
            <a:ext cx="9146100" cy="0"/>
          </a:xfrm>
          <a:prstGeom prst="straightConnector1">
            <a:avLst/>
          </a:prstGeom>
          <a:noFill/>
          <a:ln w="28575" cap="flat" cmpd="sng">
            <a:solidFill>
              <a:srgbClr val="FF9900"/>
            </a:solidFill>
            <a:prstDash val="solid"/>
            <a:round/>
            <a:headEnd type="none" w="sm" len="sm"/>
            <a:tailEnd type="none" w="sm" len="sm"/>
          </a:ln>
        </p:spPr>
      </p:cxnSp>
      <p:cxnSp>
        <p:nvCxnSpPr>
          <p:cNvPr id="15" name="Google Shape;15;p44"/>
          <p:cNvCxnSpPr/>
          <p:nvPr/>
        </p:nvCxnSpPr>
        <p:spPr>
          <a:xfrm>
            <a:off x="9675" y="2823133"/>
            <a:ext cx="9146100" cy="0"/>
          </a:xfrm>
          <a:prstGeom prst="straightConnector1">
            <a:avLst/>
          </a:prstGeom>
          <a:noFill/>
          <a:ln w="28575" cap="flat" cmpd="sng">
            <a:solidFill>
              <a:srgbClr val="FF990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5"/>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5"/>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5"/>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2pPr>
            <a:lvl3pPr lvl="2"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3pPr>
            <a:lvl4pPr lvl="3"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4pPr>
            <a:lvl5pPr lvl="4"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5pPr>
            <a:lvl6pPr lvl="5"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6pPr>
            <a:lvl7pPr lvl="6"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7pPr>
            <a:lvl8pPr lvl="7"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8pPr>
            <a:lvl9pPr lvl="8" algn="l">
              <a:lnSpc>
                <a:spcPct val="100000"/>
              </a:lnSpc>
              <a:spcBef>
                <a:spcPts val="0"/>
              </a:spcBef>
              <a:spcAft>
                <a:spcPts val="0"/>
              </a:spcAft>
              <a:buClr>
                <a:schemeClr val="dk2"/>
              </a:buClr>
              <a:buSzPts val="2000"/>
              <a:buFont typeface="Arial"/>
              <a:buNone/>
              <a:defRPr sz="2000">
                <a:solidFill>
                  <a:schemeClr val="dk2"/>
                </a:solidFill>
                <a:latin typeface="Arial"/>
                <a:ea typeface="Arial"/>
                <a:cs typeface="Arial"/>
                <a:sym typeface="Arial"/>
              </a:defRPr>
            </a:lvl9pPr>
          </a:lstStyle>
          <a:p>
            <a:endParaRPr/>
          </a:p>
        </p:txBody>
      </p:sp>
      <p:sp>
        <p:nvSpPr>
          <p:cNvPr id="20" name="Google Shape;20;p4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21" name="Google Shape;21;p45"/>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 name="Google Shape;22;p45"/>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23" name="Google Shape;23;p45"/>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24" name="Google Shape;24;p45"/>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25" name="Google Shape;25;p45"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26" name="Google Shape;26;p45"/>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a:t>
            </a:r>
            <a:r>
              <a:rPr lang="ja" sz="700">
                <a:solidFill>
                  <a:srgbClr val="7F7F7F"/>
                </a:solidFill>
              </a:rPr>
              <a:t>2</a:t>
            </a:r>
            <a:r>
              <a:rPr lang="ja" sz="700" b="0" i="0" u="none" strike="noStrike" cap="none">
                <a:solidFill>
                  <a:srgbClr val="7F7F7F"/>
                </a:solidFill>
                <a:latin typeface="Arial"/>
                <a:ea typeface="Arial"/>
                <a:cs typeface="Arial"/>
                <a:sym typeface="Arial"/>
              </a:rPr>
              <a:t>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27"/>
        <p:cNvGrpSpPr/>
        <p:nvPr/>
      </p:nvGrpSpPr>
      <p:grpSpPr>
        <a:xfrm>
          <a:off x="0" y="0"/>
          <a:ext cx="0" cy="0"/>
          <a:chOff x="0" y="0"/>
          <a:chExt cx="0" cy="0"/>
        </a:xfrm>
      </p:grpSpPr>
      <p:sp>
        <p:nvSpPr>
          <p:cNvPr id="28" name="Google Shape;28;gef97c781e0_1_280"/>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ef97c781e0_1_280"/>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ef97c781e0_1_28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31" name="Google Shape;31;gef97c781e0_1_280"/>
          <p:cNvSpPr txBox="1">
            <a:spLocks noGrp="1"/>
          </p:cNvSpPr>
          <p:nvPr>
            <p:ph type="body" idx="1"/>
          </p:nvPr>
        </p:nvSpPr>
        <p:spPr>
          <a:xfrm>
            <a:off x="356725" y="725000"/>
            <a:ext cx="8458500" cy="30147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2" name="Google Shape;32;gef97c781e0_1_28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33" name="Google Shape;33;gef97c781e0_1_280"/>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 name="Google Shape;34;gef97c781e0_1_280"/>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35" name="Google Shape;35;gef97c781e0_1_280"/>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36" name="Google Shape;36;gef97c781e0_1_280"/>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37" name="Google Shape;37;gef97c781e0_1_280"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38" name="Google Shape;38;gef97c781e0_1_280"/>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a:t>
            </a:r>
            <a:r>
              <a:rPr lang="ja" sz="700">
                <a:solidFill>
                  <a:srgbClr val="7F7F7F"/>
                </a:solidFill>
              </a:rPr>
              <a:t>2</a:t>
            </a:r>
            <a:r>
              <a:rPr lang="ja" sz="700" b="0" i="0" u="none" strike="noStrike" cap="none">
                <a:solidFill>
                  <a:srgbClr val="7F7F7F"/>
                </a:solidFill>
                <a:latin typeface="Arial"/>
                <a:ea typeface="Arial"/>
                <a:cs typeface="Arial"/>
                <a:sym typeface="Arial"/>
              </a:rPr>
              <a:t>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39"/>
        <p:cNvGrpSpPr/>
        <p:nvPr/>
      </p:nvGrpSpPr>
      <p:grpSpPr>
        <a:xfrm>
          <a:off x="0" y="0"/>
          <a:ext cx="0" cy="0"/>
          <a:chOff x="0" y="0"/>
          <a:chExt cx="0" cy="0"/>
        </a:xfrm>
      </p:grpSpPr>
      <p:sp>
        <p:nvSpPr>
          <p:cNvPr id="40" name="Google Shape;40;g10f05b9f016_0_221"/>
          <p:cNvSpPr/>
          <p:nvPr/>
        </p:nvSpPr>
        <p:spPr>
          <a:xfrm>
            <a:off x="0" y="0"/>
            <a:ext cx="9144000" cy="605700"/>
          </a:xfrm>
          <a:prstGeom prst="rect">
            <a:avLst/>
          </a:prstGeom>
          <a:solidFill>
            <a:srgbClr val="FCE5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10f05b9f016_0_221"/>
          <p:cNvSpPr/>
          <p:nvPr/>
        </p:nvSpPr>
        <p:spPr>
          <a:xfrm rot="-5400000">
            <a:off x="-69751" y="210144"/>
            <a:ext cx="448500" cy="1566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g10f05b9f016_0_22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000"/>
              <a:buNone/>
              <a:defRPr sz="2000">
                <a:solidFill>
                  <a:schemeClr val="dk2"/>
                </a:solidFill>
              </a:defRPr>
            </a:lvl1pPr>
            <a:lvl2pPr lvl="1" algn="l" rtl="0">
              <a:lnSpc>
                <a:spcPct val="100000"/>
              </a:lnSpc>
              <a:spcBef>
                <a:spcPts val="0"/>
              </a:spcBef>
              <a:spcAft>
                <a:spcPts val="0"/>
              </a:spcAft>
              <a:buClr>
                <a:schemeClr val="dk2"/>
              </a:buClr>
              <a:buSzPts val="2000"/>
              <a:buNone/>
              <a:defRPr sz="2000">
                <a:solidFill>
                  <a:schemeClr val="dk2"/>
                </a:solidFill>
              </a:defRPr>
            </a:lvl2pPr>
            <a:lvl3pPr lvl="2" algn="l" rtl="0">
              <a:lnSpc>
                <a:spcPct val="100000"/>
              </a:lnSpc>
              <a:spcBef>
                <a:spcPts val="0"/>
              </a:spcBef>
              <a:spcAft>
                <a:spcPts val="0"/>
              </a:spcAft>
              <a:buClr>
                <a:schemeClr val="dk2"/>
              </a:buClr>
              <a:buSzPts val="2000"/>
              <a:buNone/>
              <a:defRPr sz="2000">
                <a:solidFill>
                  <a:schemeClr val="dk2"/>
                </a:solidFill>
              </a:defRPr>
            </a:lvl3pPr>
            <a:lvl4pPr lvl="3" algn="l" rtl="0">
              <a:lnSpc>
                <a:spcPct val="100000"/>
              </a:lnSpc>
              <a:spcBef>
                <a:spcPts val="0"/>
              </a:spcBef>
              <a:spcAft>
                <a:spcPts val="0"/>
              </a:spcAft>
              <a:buClr>
                <a:schemeClr val="dk2"/>
              </a:buClr>
              <a:buSzPts val="2000"/>
              <a:buNone/>
              <a:defRPr sz="2000">
                <a:solidFill>
                  <a:schemeClr val="dk2"/>
                </a:solidFill>
              </a:defRPr>
            </a:lvl4pPr>
            <a:lvl5pPr lvl="4" algn="l" rtl="0">
              <a:lnSpc>
                <a:spcPct val="100000"/>
              </a:lnSpc>
              <a:spcBef>
                <a:spcPts val="0"/>
              </a:spcBef>
              <a:spcAft>
                <a:spcPts val="0"/>
              </a:spcAft>
              <a:buClr>
                <a:schemeClr val="dk2"/>
              </a:buClr>
              <a:buSzPts val="2000"/>
              <a:buNone/>
              <a:defRPr sz="2000">
                <a:solidFill>
                  <a:schemeClr val="dk2"/>
                </a:solidFill>
              </a:defRPr>
            </a:lvl5pPr>
            <a:lvl6pPr lvl="5" algn="l" rtl="0">
              <a:lnSpc>
                <a:spcPct val="100000"/>
              </a:lnSpc>
              <a:spcBef>
                <a:spcPts val="0"/>
              </a:spcBef>
              <a:spcAft>
                <a:spcPts val="0"/>
              </a:spcAft>
              <a:buClr>
                <a:schemeClr val="dk2"/>
              </a:buClr>
              <a:buSzPts val="2000"/>
              <a:buNone/>
              <a:defRPr sz="2000">
                <a:solidFill>
                  <a:schemeClr val="dk2"/>
                </a:solidFill>
              </a:defRPr>
            </a:lvl6pPr>
            <a:lvl7pPr lvl="6" algn="l" rtl="0">
              <a:lnSpc>
                <a:spcPct val="100000"/>
              </a:lnSpc>
              <a:spcBef>
                <a:spcPts val="0"/>
              </a:spcBef>
              <a:spcAft>
                <a:spcPts val="0"/>
              </a:spcAft>
              <a:buClr>
                <a:schemeClr val="dk2"/>
              </a:buClr>
              <a:buSzPts val="2000"/>
              <a:buNone/>
              <a:defRPr sz="2000">
                <a:solidFill>
                  <a:schemeClr val="dk2"/>
                </a:solidFill>
              </a:defRPr>
            </a:lvl7pPr>
            <a:lvl8pPr lvl="7" algn="l" rtl="0">
              <a:lnSpc>
                <a:spcPct val="100000"/>
              </a:lnSpc>
              <a:spcBef>
                <a:spcPts val="0"/>
              </a:spcBef>
              <a:spcAft>
                <a:spcPts val="0"/>
              </a:spcAft>
              <a:buClr>
                <a:schemeClr val="dk2"/>
              </a:buClr>
              <a:buSzPts val="2000"/>
              <a:buNone/>
              <a:defRPr sz="2000">
                <a:solidFill>
                  <a:schemeClr val="dk2"/>
                </a:solidFill>
              </a:defRPr>
            </a:lvl8pPr>
            <a:lvl9pPr lvl="8" algn="l" rtl="0">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43" name="Google Shape;43;g10f05b9f016_0_221"/>
          <p:cNvSpPr txBox="1">
            <a:spLocks noGrp="1"/>
          </p:cNvSpPr>
          <p:nvPr>
            <p:ph type="body" idx="1"/>
          </p:nvPr>
        </p:nvSpPr>
        <p:spPr>
          <a:xfrm>
            <a:off x="356725" y="725000"/>
            <a:ext cx="8458500" cy="30147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44" name="Google Shape;44;g10f05b9f016_0_22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
        <p:nvSpPr>
          <p:cNvPr id="45" name="Google Shape;45;g10f05b9f016_0_221"/>
          <p:cNvSpPr/>
          <p:nvPr/>
        </p:nvSpPr>
        <p:spPr>
          <a:xfrm>
            <a:off x="8280450" y="0"/>
            <a:ext cx="863400" cy="60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 name="Google Shape;46;g10f05b9f016_0_221"/>
          <p:cNvCxnSpPr/>
          <p:nvPr/>
        </p:nvCxnSpPr>
        <p:spPr>
          <a:xfrm>
            <a:off x="8598817" y="288467"/>
            <a:ext cx="216300" cy="0"/>
          </a:xfrm>
          <a:prstGeom prst="straightConnector1">
            <a:avLst/>
          </a:prstGeom>
          <a:noFill/>
          <a:ln w="9525" cap="flat" cmpd="sng">
            <a:solidFill>
              <a:srgbClr val="B7B7B7"/>
            </a:solidFill>
            <a:prstDash val="solid"/>
            <a:round/>
            <a:headEnd type="none" w="sm" len="sm"/>
            <a:tailEnd type="none" w="sm" len="sm"/>
          </a:ln>
        </p:spPr>
      </p:cxnSp>
      <p:cxnSp>
        <p:nvCxnSpPr>
          <p:cNvPr id="47" name="Google Shape;47;g10f05b9f016_0_221"/>
          <p:cNvCxnSpPr/>
          <p:nvPr/>
        </p:nvCxnSpPr>
        <p:spPr>
          <a:xfrm>
            <a:off x="8598817" y="333517"/>
            <a:ext cx="216300" cy="0"/>
          </a:xfrm>
          <a:prstGeom prst="straightConnector1">
            <a:avLst/>
          </a:prstGeom>
          <a:noFill/>
          <a:ln w="9525" cap="flat" cmpd="sng">
            <a:solidFill>
              <a:srgbClr val="B7B7B7"/>
            </a:solidFill>
            <a:prstDash val="solid"/>
            <a:round/>
            <a:headEnd type="none" w="sm" len="sm"/>
            <a:tailEnd type="none" w="sm" len="sm"/>
          </a:ln>
        </p:spPr>
      </p:cxnSp>
      <p:cxnSp>
        <p:nvCxnSpPr>
          <p:cNvPr id="48" name="Google Shape;48;g10f05b9f016_0_221"/>
          <p:cNvCxnSpPr/>
          <p:nvPr/>
        </p:nvCxnSpPr>
        <p:spPr>
          <a:xfrm>
            <a:off x="8598817" y="378567"/>
            <a:ext cx="216300" cy="0"/>
          </a:xfrm>
          <a:prstGeom prst="straightConnector1">
            <a:avLst/>
          </a:prstGeom>
          <a:noFill/>
          <a:ln w="9525" cap="flat" cmpd="sng">
            <a:solidFill>
              <a:srgbClr val="B7B7B7"/>
            </a:solidFill>
            <a:prstDash val="solid"/>
            <a:round/>
            <a:headEnd type="none" w="sm" len="sm"/>
            <a:tailEnd type="none" w="sm" len="sm"/>
          </a:ln>
        </p:spPr>
      </p:cxnSp>
      <p:pic>
        <p:nvPicPr>
          <p:cNvPr id="49" name="Google Shape;49;g10f05b9f016_0_221" descr="チエル（CHIeru）はICTで教育現場をサポートします。"/>
          <p:cNvPicPr preferRelativeResize="0"/>
          <p:nvPr/>
        </p:nvPicPr>
        <p:blipFill rotWithShape="1">
          <a:blip r:embed="rId2">
            <a:alphaModFix/>
          </a:blip>
          <a:srcRect/>
          <a:stretch/>
        </p:blipFill>
        <p:spPr>
          <a:xfrm>
            <a:off x="76200" y="6434733"/>
            <a:ext cx="856850" cy="229700"/>
          </a:xfrm>
          <a:prstGeom prst="rect">
            <a:avLst/>
          </a:prstGeom>
          <a:noFill/>
          <a:ln>
            <a:noFill/>
          </a:ln>
        </p:spPr>
      </p:pic>
      <p:sp>
        <p:nvSpPr>
          <p:cNvPr id="50" name="Google Shape;50;g10f05b9f016_0_221"/>
          <p:cNvSpPr txBox="1"/>
          <p:nvPr/>
        </p:nvSpPr>
        <p:spPr>
          <a:xfrm>
            <a:off x="995825" y="6394467"/>
            <a:ext cx="30000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00"/>
              <a:buFont typeface="Arial"/>
              <a:buNone/>
            </a:pPr>
            <a:r>
              <a:rPr lang="ja" sz="700" b="0" i="0" u="none" strike="noStrike" cap="none">
                <a:solidFill>
                  <a:srgbClr val="7F7F7F"/>
                </a:solidFill>
                <a:latin typeface="Arial"/>
                <a:ea typeface="Arial"/>
                <a:cs typeface="Arial"/>
                <a:sym typeface="Arial"/>
              </a:rPr>
              <a:t>Copyright© 202</a:t>
            </a:r>
            <a:r>
              <a:rPr lang="ja" sz="700">
                <a:solidFill>
                  <a:srgbClr val="7F7F7F"/>
                </a:solidFill>
              </a:rPr>
              <a:t>2</a:t>
            </a:r>
            <a:r>
              <a:rPr lang="ja" sz="700" b="0" i="0" u="none" strike="noStrike" cap="none">
                <a:solidFill>
                  <a:srgbClr val="7F7F7F"/>
                </a:solidFill>
                <a:latin typeface="Arial"/>
                <a:ea typeface="Arial"/>
                <a:cs typeface="Arial"/>
                <a:sym typeface="Arial"/>
              </a:rPr>
              <a:t> CHIeru Co.,Ltd All rights reserved.</a:t>
            </a:r>
            <a:endParaRPr sz="700" b="0" i="0" u="none" strike="noStrike" cap="non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4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43"/>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12.xml"/><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5.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1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20.xml"/><Relationship Id="rId26" Type="http://schemas.openxmlformats.org/officeDocument/2006/relationships/slide" Target="slide34.xml"/><Relationship Id="rId3" Type="http://schemas.openxmlformats.org/officeDocument/2006/relationships/slide" Target="slide3.xml"/><Relationship Id="rId21" Type="http://schemas.openxmlformats.org/officeDocument/2006/relationships/slide" Target="slide26.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9.xml"/><Relationship Id="rId25" Type="http://schemas.openxmlformats.org/officeDocument/2006/relationships/slide" Target="slide32.xml"/><Relationship Id="rId2" Type="http://schemas.openxmlformats.org/officeDocument/2006/relationships/notesSlide" Target="../notesSlides/notesSlide2.xml"/><Relationship Id="rId16" Type="http://schemas.openxmlformats.org/officeDocument/2006/relationships/slide" Target="slide18.xml"/><Relationship Id="rId20" Type="http://schemas.openxmlformats.org/officeDocument/2006/relationships/slide" Target="slide24.xml"/><Relationship Id="rId29"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16.xml"/><Relationship Id="rId23" Type="http://schemas.openxmlformats.org/officeDocument/2006/relationships/slide" Target="slide28.xml"/><Relationship Id="rId28" Type="http://schemas.openxmlformats.org/officeDocument/2006/relationships/slide" Target="slide38.xml"/><Relationship Id="rId10" Type="http://schemas.openxmlformats.org/officeDocument/2006/relationships/slide" Target="slide10.xml"/><Relationship Id="rId19" Type="http://schemas.openxmlformats.org/officeDocument/2006/relationships/slide" Target="slide22.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7.xml"/><Relationship Id="rId27" Type="http://schemas.openxmlformats.org/officeDocument/2006/relationships/slide" Target="slide36.xml"/><Relationship Id="rId30"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3.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7.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23.pn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https://cs.interclass.jp/"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2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7.png"/><Relationship Id="rId4" Type="http://schemas.openxmlformats.org/officeDocument/2006/relationships/slide" Target="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34.xml"/><Relationship Id="rId7"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slide" Target="slide9.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9.png"/><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slide" Target="slide9.xml"/><Relationship Id="rId10" Type="http://schemas.openxmlformats.org/officeDocument/2006/relationships/slide" Target="slide37.xml"/><Relationship Id="rId4" Type="http://schemas.openxmlformats.org/officeDocument/2006/relationships/slide" Target="slide34.xml"/><Relationship Id="rId9" Type="http://schemas.openxmlformats.org/officeDocument/2006/relationships/slide" Target="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7.png"/><Relationship Id="rId3" Type="http://schemas.openxmlformats.org/officeDocument/2006/relationships/hyperlink" Target="https://support.chieru.net" TargetMode="External"/><Relationship Id="rId7" Type="http://schemas.openxmlformats.org/officeDocument/2006/relationships/image" Target="../media/image83.png"/><Relationship Id="rId12"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81.png"/><Relationship Id="rId10" Type="http://schemas.openxmlformats.org/officeDocument/2006/relationships/hyperlink" Target="https://www.chieru.co.jp/mailform/inquiry/" TargetMode="External"/><Relationship Id="rId4" Type="http://schemas.openxmlformats.org/officeDocument/2006/relationships/hyperlink" Target="mailto:support@chieru.co.jp" TargetMode="External"/><Relationship Id="rId9" Type="http://schemas.openxmlformats.org/officeDocument/2006/relationships/hyperlink" Target="mailto:chieru-sales@chieru.co.jp"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2.xm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p1"/>
          <p:cNvSpPr txBox="1">
            <a:spLocks noGrp="1"/>
          </p:cNvSpPr>
          <p:nvPr>
            <p:ph type="ctrTitle"/>
          </p:nvPr>
        </p:nvSpPr>
        <p:spPr>
          <a:xfrm>
            <a:off x="729450" y="1605467"/>
            <a:ext cx="8025000" cy="1206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ja" sz="3200">
                <a:solidFill>
                  <a:srgbClr val="000000"/>
                </a:solidFill>
                <a:latin typeface="Arial"/>
                <a:ea typeface="Arial"/>
                <a:cs typeface="Arial"/>
                <a:sym typeface="Arial"/>
              </a:rPr>
              <a:t>InterCLASS Console Support </a:t>
            </a:r>
            <a:r>
              <a:rPr lang="ja" sz="320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v2.</a:t>
            </a:r>
            <a:r>
              <a:rPr lang="ja" sz="3200">
                <a:solidFill>
                  <a:srgbClr val="000000"/>
                </a:solidFill>
                <a:latin typeface="Arial"/>
                <a:ea typeface="Arial"/>
                <a:cs typeface="Arial"/>
                <a:sym typeface="Arial"/>
              </a:rPr>
              <a:t>4</a:t>
            </a:r>
            <a:endParaRPr sz="3200">
              <a:solidFill>
                <a:srgbClr val="000000"/>
              </a:solidFill>
              <a:latin typeface="Arial"/>
              <a:ea typeface="Arial"/>
              <a:cs typeface="Arial"/>
              <a:sym typeface="Arial"/>
            </a:endParaRPr>
          </a:p>
          <a:p>
            <a:pPr marL="0" lvl="0" indent="0" algn="ctr" rtl="0">
              <a:lnSpc>
                <a:spcPct val="100000"/>
              </a:lnSpc>
              <a:spcBef>
                <a:spcPts val="0"/>
              </a:spcBef>
              <a:spcAft>
                <a:spcPts val="0"/>
              </a:spcAft>
              <a:buSzPts val="3400"/>
              <a:buNone/>
            </a:pPr>
            <a:r>
              <a:rPr lang="ja" sz="3200">
                <a:solidFill>
                  <a:srgbClr val="000000"/>
                </a:solidFill>
                <a:latin typeface="Arial"/>
                <a:ea typeface="Arial"/>
                <a:cs typeface="Arial"/>
                <a:sym typeface="Arial"/>
              </a:rPr>
              <a:t>簡易マニュアル（学校管理者向け）</a:t>
            </a:r>
            <a:endParaRPr sz="3200">
              <a:solidFill>
                <a:srgbClr val="000000"/>
              </a:solidFill>
              <a:latin typeface="Arial"/>
              <a:ea typeface="Arial"/>
              <a:cs typeface="Arial"/>
              <a:sym typeface="Arial"/>
            </a:endParaRPr>
          </a:p>
        </p:txBody>
      </p:sp>
      <p:sp>
        <p:nvSpPr>
          <p:cNvPr id="56" name="Google Shape;56;p1"/>
          <p:cNvSpPr txBox="1">
            <a:spLocks noGrp="1"/>
          </p:cNvSpPr>
          <p:nvPr>
            <p:ph type="subTitle" idx="1"/>
          </p:nvPr>
        </p:nvSpPr>
        <p:spPr>
          <a:xfrm>
            <a:off x="753777" y="4236583"/>
            <a:ext cx="7688100" cy="72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ja" sz="1400" b="1">
                <a:latin typeface="Arial"/>
                <a:ea typeface="Arial"/>
                <a:cs typeface="Arial"/>
                <a:sym typeface="Arial"/>
              </a:rPr>
              <a:t>2022年02月版</a:t>
            </a:r>
            <a:endParaRPr sz="1400" b="1">
              <a:latin typeface="Arial"/>
              <a:ea typeface="Arial"/>
              <a:cs typeface="Arial"/>
              <a:sym typeface="Arial"/>
            </a:endParaRPr>
          </a:p>
        </p:txBody>
      </p:sp>
      <p:sp>
        <p:nvSpPr>
          <p:cNvPr id="57" name="Google Shape;57;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f2e5ec2f2f_0_29"/>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10</a:t>
            </a:fld>
            <a:endParaRPr/>
          </a:p>
        </p:txBody>
      </p:sp>
      <p:sp>
        <p:nvSpPr>
          <p:cNvPr id="209" name="Google Shape;209;gf2e5ec2f2f_0_2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ユーザー数を表示する</a:t>
            </a:r>
            <a:endParaRPr sz="3000" u="sng">
              <a:latin typeface="Arial"/>
              <a:ea typeface="Arial"/>
              <a:cs typeface="Arial"/>
              <a:sym typeface="Arial"/>
            </a:endParaRPr>
          </a:p>
        </p:txBody>
      </p:sp>
      <p:sp>
        <p:nvSpPr>
          <p:cNvPr id="210" name="Google Shape;210;gf2e5ec2f2f_0_29"/>
          <p:cNvSpPr/>
          <p:nvPr/>
        </p:nvSpPr>
        <p:spPr>
          <a:xfrm>
            <a:off x="365150" y="12689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個別に取得</a:t>
            </a:r>
            <a:endParaRPr sz="1300" b="1" i="0" u="none" strike="noStrike" cap="none">
              <a:solidFill>
                <a:srgbClr val="0070F5"/>
              </a:solidFill>
              <a:latin typeface="Arial"/>
              <a:ea typeface="Arial"/>
              <a:cs typeface="Arial"/>
              <a:sym typeface="Arial"/>
            </a:endParaRPr>
          </a:p>
        </p:txBody>
      </p:sp>
      <p:sp>
        <p:nvSpPr>
          <p:cNvPr id="211" name="Google Shape;211;gf2e5ec2f2f_0_29"/>
          <p:cNvSpPr/>
          <p:nvPr/>
        </p:nvSpPr>
        <p:spPr>
          <a:xfrm>
            <a:off x="365150" y="33681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複数取得</a:t>
            </a:r>
            <a:endParaRPr sz="1300" b="1" i="0" u="none" strike="noStrike" cap="none">
              <a:solidFill>
                <a:srgbClr val="0070F5"/>
              </a:solidFill>
              <a:latin typeface="Arial"/>
              <a:ea typeface="Arial"/>
              <a:cs typeface="Arial"/>
              <a:sym typeface="Arial"/>
            </a:endParaRPr>
          </a:p>
        </p:txBody>
      </p:sp>
      <p:pic>
        <p:nvPicPr>
          <p:cNvPr id="212" name="Google Shape;212;gf2e5ec2f2f_0_29"/>
          <p:cNvPicPr preferRelativeResize="0"/>
          <p:nvPr/>
        </p:nvPicPr>
        <p:blipFill rotWithShape="1">
          <a:blip r:embed="rId3">
            <a:alphaModFix/>
          </a:blip>
          <a:srcRect t="6559"/>
          <a:stretch/>
        </p:blipFill>
        <p:spPr>
          <a:xfrm>
            <a:off x="4706325" y="5100800"/>
            <a:ext cx="1838325" cy="741525"/>
          </a:xfrm>
          <a:prstGeom prst="rect">
            <a:avLst/>
          </a:prstGeom>
          <a:noFill/>
          <a:ln w="9525" cap="flat" cmpd="sng">
            <a:solidFill>
              <a:srgbClr val="9E9E9E"/>
            </a:solidFill>
            <a:prstDash val="solid"/>
            <a:round/>
            <a:headEnd type="none" w="sm" len="sm"/>
            <a:tailEnd type="none" w="sm" len="sm"/>
          </a:ln>
        </p:spPr>
      </p:pic>
      <p:sp>
        <p:nvSpPr>
          <p:cNvPr id="213" name="Google Shape;213;gf2e5ec2f2f_0_29"/>
          <p:cNvSpPr/>
          <p:nvPr/>
        </p:nvSpPr>
        <p:spPr>
          <a:xfrm>
            <a:off x="4839675" y="5179300"/>
            <a:ext cx="1228800" cy="323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4" name="Google Shape;214;gf2e5ec2f2f_0_29"/>
          <p:cNvGraphicFramePr/>
          <p:nvPr/>
        </p:nvGraphicFramePr>
        <p:xfrm>
          <a:off x="284675" y="1687400"/>
          <a:ext cx="4178975" cy="1539321"/>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749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メニューから操作項目をクリック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564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各行の​右にあるユーザー数の</a:t>
                      </a:r>
                      <a:r>
                        <a:rPr lang="ja" sz="1400" b="1" u="none" strike="noStrike" cap="none"/>
                        <a:t>［取得］</a:t>
                      </a:r>
                      <a:r>
                        <a:rPr lang="ja" sz="1400" u="none" strike="noStrike" cap="none"/>
                        <a:t>をクリック</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⇒各行のユーザー数が表示されます。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15" name="Google Shape;215;gf2e5ec2f2f_0_29"/>
          <p:cNvGraphicFramePr/>
          <p:nvPr/>
        </p:nvGraphicFramePr>
        <p:xfrm>
          <a:off x="284675" y="3828225"/>
          <a:ext cx="4178975" cy="2321417"/>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5291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メニューから操作項目をクリック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41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操作画面左上に表示されている</a:t>
                      </a:r>
                      <a:br>
                        <a:rPr lang="ja" sz="1400" u="none" strike="noStrike" cap="none"/>
                      </a:br>
                      <a:r>
                        <a:rPr lang="ja" sz="1400" u="none" strike="noStrike" cap="none"/>
                        <a:t>               </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u="none" strike="noStrike" cap="none"/>
                        <a:t>　　　　</a:t>
                      </a:r>
                      <a:r>
                        <a:rPr lang="ja"/>
                        <a:t>　</a:t>
                      </a:r>
                      <a:r>
                        <a:rPr lang="ja" sz="1400" u="none" strike="noStrike" cap="none"/>
                        <a:t>アイコンから</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［全て選択］</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41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［選択項目への操作］</a:t>
                      </a:r>
                      <a:r>
                        <a:rPr lang="ja" sz="1400" u="none" strike="noStrike" cap="none"/>
                        <a:t>をクリックし</a:t>
                      </a:r>
                      <a:br>
                        <a:rPr lang="ja" sz="1400" u="none" strike="noStrike" cap="none"/>
                      </a:br>
                      <a:r>
                        <a:rPr lang="ja" sz="1400" b="1" u="none" strike="noStrike" cap="none"/>
                        <a:t>［ユーザー数を取得］</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6" name="Google Shape;216;gf2e5ec2f2f_0_2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組織部門、グループ、Classroom作成、QRコードログインに登録されているユーザー数を表示することができます。なお、</a:t>
            </a:r>
            <a:r>
              <a:rPr lang="ja" sz="1300" b="1" i="0" u="none" strike="noStrike" cap="none">
                <a:solidFill>
                  <a:srgbClr val="FF0000"/>
                </a:solidFill>
                <a:latin typeface="Arial"/>
                <a:ea typeface="Arial"/>
                <a:cs typeface="Arial"/>
                <a:sym typeface="Arial"/>
              </a:rPr>
              <a:t>取得するユーザーの人数が多いと、時間がかかる可能性があります。</a:t>
            </a:r>
            <a:endParaRPr sz="1292" b="1" i="0" u="none" strike="noStrike" cap="none">
              <a:solidFill>
                <a:srgbClr val="000000"/>
              </a:solidFill>
              <a:latin typeface="Arial"/>
              <a:ea typeface="Arial"/>
              <a:cs typeface="Arial"/>
              <a:sym typeface="Arial"/>
            </a:endParaRPr>
          </a:p>
        </p:txBody>
      </p:sp>
      <p:pic>
        <p:nvPicPr>
          <p:cNvPr id="217" name="Google Shape;217;gf2e5ec2f2f_0_29"/>
          <p:cNvPicPr preferRelativeResize="0"/>
          <p:nvPr/>
        </p:nvPicPr>
        <p:blipFill rotWithShape="1">
          <a:blip r:embed="rId4">
            <a:alphaModFix/>
          </a:blip>
          <a:srcRect l="59071" t="22227" r="4039" b="60672"/>
          <a:stretch/>
        </p:blipFill>
        <p:spPr>
          <a:xfrm>
            <a:off x="4706326" y="1688925"/>
            <a:ext cx="3018223" cy="1172701"/>
          </a:xfrm>
          <a:prstGeom prst="rect">
            <a:avLst/>
          </a:prstGeom>
          <a:noFill/>
          <a:ln w="9525" cap="flat" cmpd="sng">
            <a:solidFill>
              <a:srgbClr val="9E9E9E"/>
            </a:solidFill>
            <a:prstDash val="solid"/>
            <a:round/>
            <a:headEnd type="none" w="sm" len="sm"/>
            <a:tailEnd type="none" w="sm" len="sm"/>
          </a:ln>
        </p:spPr>
      </p:pic>
      <p:pic>
        <p:nvPicPr>
          <p:cNvPr id="218" name="Google Shape;218;gf2e5ec2f2f_0_29"/>
          <p:cNvPicPr preferRelativeResize="0"/>
          <p:nvPr/>
        </p:nvPicPr>
        <p:blipFill rotWithShape="1">
          <a:blip r:embed="rId5">
            <a:alphaModFix/>
          </a:blip>
          <a:srcRect/>
          <a:stretch/>
        </p:blipFill>
        <p:spPr>
          <a:xfrm>
            <a:off x="7630542" y="1302950"/>
            <a:ext cx="1228794" cy="1762750"/>
          </a:xfrm>
          <a:prstGeom prst="rect">
            <a:avLst/>
          </a:prstGeom>
          <a:noFill/>
          <a:ln w="9525" cap="flat" cmpd="sng">
            <a:solidFill>
              <a:srgbClr val="9E9E9E"/>
            </a:solidFill>
            <a:prstDash val="solid"/>
            <a:round/>
            <a:headEnd type="none" w="sm" len="sm"/>
            <a:tailEnd type="none" w="sm" len="sm"/>
          </a:ln>
        </p:spPr>
      </p:pic>
      <p:sp>
        <p:nvSpPr>
          <p:cNvPr id="219" name="Google Shape;219;gf2e5ec2f2f_0_29"/>
          <p:cNvSpPr/>
          <p:nvPr/>
        </p:nvSpPr>
        <p:spPr>
          <a:xfrm>
            <a:off x="7684025" y="2117925"/>
            <a:ext cx="1118100" cy="310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f2e5ec2f2f_0_29"/>
          <p:cNvSpPr/>
          <p:nvPr/>
        </p:nvSpPr>
        <p:spPr>
          <a:xfrm>
            <a:off x="6464825" y="2571550"/>
            <a:ext cx="757500" cy="310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1" name="Google Shape;221;gf2e5ec2f2f_0_29"/>
          <p:cNvCxnSpPr>
            <a:stCxn id="220" idx="0"/>
            <a:endCxn id="219" idx="1"/>
          </p:cNvCxnSpPr>
          <p:nvPr/>
        </p:nvCxnSpPr>
        <p:spPr>
          <a:xfrm rot="-5400000">
            <a:off x="7114775" y="2002150"/>
            <a:ext cx="298200" cy="840600"/>
          </a:xfrm>
          <a:prstGeom prst="bentConnector2">
            <a:avLst/>
          </a:prstGeom>
          <a:noFill/>
          <a:ln w="19050" cap="flat" cmpd="sng">
            <a:solidFill>
              <a:srgbClr val="FF0000"/>
            </a:solidFill>
            <a:prstDash val="dot"/>
            <a:round/>
            <a:headEnd type="none" w="sm" len="sm"/>
            <a:tailEnd type="stealth" w="med" len="med"/>
          </a:ln>
        </p:spPr>
      </p:cxnSp>
      <p:sp>
        <p:nvSpPr>
          <p:cNvPr id="222" name="Google Shape;222;gf2e5ec2f2f_0_29"/>
          <p:cNvSpPr txBox="1"/>
          <p:nvPr/>
        </p:nvSpPr>
        <p:spPr>
          <a:xfrm>
            <a:off x="6130975" y="20326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pic>
        <p:nvPicPr>
          <p:cNvPr id="223" name="Google Shape;223;gf2e5ec2f2f_0_29"/>
          <p:cNvPicPr preferRelativeResize="0"/>
          <p:nvPr/>
        </p:nvPicPr>
        <p:blipFill rotWithShape="1">
          <a:blip r:embed="rId6">
            <a:alphaModFix/>
          </a:blip>
          <a:srcRect l="13613" t="26241" r="18621" b="19908"/>
          <a:stretch/>
        </p:blipFill>
        <p:spPr>
          <a:xfrm>
            <a:off x="988933" y="4788175"/>
            <a:ext cx="475538" cy="291975"/>
          </a:xfrm>
          <a:prstGeom prst="rect">
            <a:avLst/>
          </a:prstGeom>
          <a:noFill/>
          <a:ln>
            <a:noFill/>
          </a:ln>
        </p:spPr>
      </p:pic>
      <p:pic>
        <p:nvPicPr>
          <p:cNvPr id="224" name="Google Shape;224;gf2e5ec2f2f_0_29"/>
          <p:cNvPicPr preferRelativeResize="0"/>
          <p:nvPr/>
        </p:nvPicPr>
        <p:blipFill rotWithShape="1">
          <a:blip r:embed="rId4">
            <a:alphaModFix/>
          </a:blip>
          <a:srcRect l="21871" t="22227" r="41238" b="60672"/>
          <a:stretch/>
        </p:blipFill>
        <p:spPr>
          <a:xfrm>
            <a:off x="4706325" y="3409675"/>
            <a:ext cx="4095801" cy="1593150"/>
          </a:xfrm>
          <a:prstGeom prst="rect">
            <a:avLst/>
          </a:prstGeom>
          <a:noFill/>
          <a:ln w="9525" cap="flat" cmpd="sng">
            <a:solidFill>
              <a:srgbClr val="9E9E9E"/>
            </a:solidFill>
            <a:prstDash val="solid"/>
            <a:round/>
            <a:headEnd type="none" w="sm" len="sm"/>
            <a:tailEnd type="none" w="sm" len="sm"/>
          </a:ln>
        </p:spPr>
      </p:pic>
      <p:sp>
        <p:nvSpPr>
          <p:cNvPr id="225" name="Google Shape;225;gf2e5ec2f2f_0_29"/>
          <p:cNvSpPr/>
          <p:nvPr/>
        </p:nvSpPr>
        <p:spPr>
          <a:xfrm>
            <a:off x="4915600" y="3678903"/>
            <a:ext cx="548700" cy="36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f2e5ec2f2f_0_29"/>
          <p:cNvSpPr/>
          <p:nvPr/>
        </p:nvSpPr>
        <p:spPr>
          <a:xfrm>
            <a:off x="5546275" y="3674550"/>
            <a:ext cx="1503600" cy="36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7" name="Google Shape;227;gf2e5ec2f2f_0_29"/>
          <p:cNvCxnSpPr>
            <a:stCxn id="225" idx="2"/>
            <a:endCxn id="213" idx="0"/>
          </p:cNvCxnSpPr>
          <p:nvPr/>
        </p:nvCxnSpPr>
        <p:spPr>
          <a:xfrm rot="-5400000" flipH="1">
            <a:off x="4756450" y="4481703"/>
            <a:ext cx="1131000" cy="264000"/>
          </a:xfrm>
          <a:prstGeom prst="bentConnector3">
            <a:avLst>
              <a:gd name="adj1" fmla="val 50004"/>
            </a:avLst>
          </a:prstGeom>
          <a:noFill/>
          <a:ln w="19050" cap="flat" cmpd="sng">
            <a:solidFill>
              <a:srgbClr val="FF0000"/>
            </a:solidFill>
            <a:prstDash val="dot"/>
            <a:round/>
            <a:headEnd type="none" w="sm" len="sm"/>
            <a:tailEnd type="stealth" w="med" len="med"/>
          </a:ln>
        </p:spPr>
      </p:cxnSp>
      <p:pic>
        <p:nvPicPr>
          <p:cNvPr id="228" name="Google Shape;228;gf2e5ec2f2f_0_29"/>
          <p:cNvPicPr preferRelativeResize="0"/>
          <p:nvPr/>
        </p:nvPicPr>
        <p:blipFill rotWithShape="1">
          <a:blip r:embed="rId7">
            <a:alphaModFix/>
          </a:blip>
          <a:srcRect/>
          <a:stretch/>
        </p:blipFill>
        <p:spPr>
          <a:xfrm>
            <a:off x="6926988" y="5080150"/>
            <a:ext cx="1731400" cy="1026500"/>
          </a:xfrm>
          <a:prstGeom prst="rect">
            <a:avLst/>
          </a:prstGeom>
          <a:noFill/>
          <a:ln w="9525" cap="flat" cmpd="sng">
            <a:solidFill>
              <a:srgbClr val="9E9E9E"/>
            </a:solidFill>
            <a:prstDash val="solid"/>
            <a:round/>
            <a:headEnd type="none" w="sm" len="sm"/>
            <a:tailEnd type="none" w="sm" len="sm"/>
          </a:ln>
        </p:spPr>
      </p:pic>
      <p:sp>
        <p:nvSpPr>
          <p:cNvPr id="229" name="Google Shape;229;gf2e5ec2f2f_0_29"/>
          <p:cNvSpPr/>
          <p:nvPr/>
        </p:nvSpPr>
        <p:spPr>
          <a:xfrm>
            <a:off x="7060338" y="5206525"/>
            <a:ext cx="1503600" cy="36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0" name="Google Shape;230;gf2e5ec2f2f_0_29"/>
          <p:cNvCxnSpPr>
            <a:stCxn id="226" idx="3"/>
            <a:endCxn id="228" idx="0"/>
          </p:cNvCxnSpPr>
          <p:nvPr/>
        </p:nvCxnSpPr>
        <p:spPr>
          <a:xfrm>
            <a:off x="7049875" y="3859200"/>
            <a:ext cx="742800" cy="1221000"/>
          </a:xfrm>
          <a:prstGeom prst="bentConnector2">
            <a:avLst/>
          </a:prstGeom>
          <a:noFill/>
          <a:ln w="19050" cap="flat" cmpd="sng">
            <a:solidFill>
              <a:srgbClr val="FF0000"/>
            </a:solidFill>
            <a:prstDash val="dot"/>
            <a:round/>
            <a:headEnd type="none" w="sm" len="sm"/>
            <a:tailEnd type="stealth" w="med" len="med"/>
          </a:ln>
        </p:spPr>
      </p:cxnSp>
      <p:sp>
        <p:nvSpPr>
          <p:cNvPr id="231" name="Google Shape;231;gf2e5ec2f2f_0_29"/>
          <p:cNvSpPr txBox="1"/>
          <p:nvPr/>
        </p:nvSpPr>
        <p:spPr>
          <a:xfrm>
            <a:off x="4583950" y="32309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232" name="Google Shape;232;gf2e5ec2f2f_0_29"/>
          <p:cNvSpPr txBox="1"/>
          <p:nvPr/>
        </p:nvSpPr>
        <p:spPr>
          <a:xfrm>
            <a:off x="6843575" y="32309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gf2e5ec2f2f_0_63"/>
          <p:cNvPicPr preferRelativeResize="0"/>
          <p:nvPr/>
        </p:nvPicPr>
        <p:blipFill>
          <a:blip r:embed="rId3">
            <a:alphaModFix/>
          </a:blip>
          <a:stretch>
            <a:fillRect/>
          </a:stretch>
        </p:blipFill>
        <p:spPr>
          <a:xfrm>
            <a:off x="4608575" y="1298100"/>
            <a:ext cx="4282861" cy="2517850"/>
          </a:xfrm>
          <a:prstGeom prst="rect">
            <a:avLst/>
          </a:prstGeom>
          <a:noFill/>
          <a:ln w="9525" cap="flat" cmpd="sng">
            <a:solidFill>
              <a:srgbClr val="9E9E9E"/>
            </a:solidFill>
            <a:prstDash val="solid"/>
            <a:round/>
            <a:headEnd type="none" w="sm" len="sm"/>
            <a:tailEnd type="none" w="sm" len="sm"/>
          </a:ln>
        </p:spPr>
      </p:pic>
      <p:sp>
        <p:nvSpPr>
          <p:cNvPr id="238" name="Google Shape;238;gf2e5ec2f2f_0_6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11</a:t>
            </a:fld>
            <a:endParaRPr/>
          </a:p>
        </p:txBody>
      </p:sp>
      <p:sp>
        <p:nvSpPr>
          <p:cNvPr id="239" name="Google Shape;239;gf2e5ec2f2f_0_63"/>
          <p:cNvSpPr txBox="1">
            <a:spLocks noGrp="1"/>
          </p:cNvSpPr>
          <p:nvPr>
            <p:ph type="title"/>
          </p:nvPr>
        </p:nvSpPr>
        <p:spPr>
          <a:xfrm>
            <a:off x="356725" y="-14325"/>
            <a:ext cx="78429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ログアウトする</a:t>
            </a:r>
            <a:endParaRPr sz="3000" u="sng">
              <a:latin typeface="Arial"/>
              <a:ea typeface="Arial"/>
              <a:cs typeface="Arial"/>
              <a:sym typeface="Arial"/>
            </a:endParaRPr>
          </a:p>
        </p:txBody>
      </p:sp>
      <p:graphicFrame>
        <p:nvGraphicFramePr>
          <p:cNvPr id="240" name="Google Shape;240;gf2e5ec2f2f_0_63"/>
          <p:cNvGraphicFramePr/>
          <p:nvPr/>
        </p:nvGraphicFramePr>
        <p:xfrm>
          <a:off x="252575" y="1298100"/>
          <a:ext cx="4178975" cy="25826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063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画面右上のアカウントアイコンをクリック</a:t>
                      </a:r>
                      <a:br>
                        <a:rPr lang="ja" sz="1400" u="none" strike="noStrike" cap="none"/>
                      </a:br>
                      <a:r>
                        <a:rPr lang="ja" sz="1200" u="none" strike="noStrike" cap="none"/>
                        <a:t>⇒アカウントが表示されます。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5762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［ログアウト］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a:t>
                      </a:r>
                      <a:r>
                        <a:rPr lang="ja" sz="1200" b="1" u="none" strike="noStrike" cap="none"/>
                        <a:t>ICCS</a:t>
                      </a:r>
                      <a:r>
                        <a:rPr lang="ja" sz="1200" u="none" strike="noStrike" cap="none"/>
                        <a:t>からログアウトされます。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1" name="Google Shape;241;gf2e5ec2f2f_0_63"/>
          <p:cNvSpPr txBox="1"/>
          <p:nvPr/>
        </p:nvSpPr>
        <p:spPr>
          <a:xfrm>
            <a:off x="7947000" y="8118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❶</a:t>
            </a:r>
            <a:endParaRPr sz="3000" b="0" i="0" u="none" strike="noStrike" cap="none">
              <a:solidFill>
                <a:srgbClr val="FF0000"/>
              </a:solidFill>
              <a:latin typeface="Arial"/>
              <a:ea typeface="Arial"/>
              <a:cs typeface="Arial"/>
              <a:sym typeface="Arial"/>
            </a:endParaRPr>
          </a:p>
        </p:txBody>
      </p:sp>
      <p:sp>
        <p:nvSpPr>
          <p:cNvPr id="242" name="Google Shape;242;gf2e5ec2f2f_0_63"/>
          <p:cNvSpPr/>
          <p:nvPr/>
        </p:nvSpPr>
        <p:spPr>
          <a:xfrm>
            <a:off x="8535025" y="1246800"/>
            <a:ext cx="4326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f2e5ec2f2f_0_63"/>
          <p:cNvSpPr/>
          <p:nvPr/>
        </p:nvSpPr>
        <p:spPr>
          <a:xfrm rot="10800000" flipH="1">
            <a:off x="7638025" y="2540775"/>
            <a:ext cx="848700" cy="375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f2e5ec2f2f_0_63"/>
          <p:cNvSpPr txBox="1"/>
          <p:nvPr/>
        </p:nvSpPr>
        <p:spPr>
          <a:xfrm>
            <a:off x="7137750" y="24357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245" name="Google Shape;245;gf2e5ec2f2f_0_63"/>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ICCS</a:t>
            </a:r>
            <a:r>
              <a:rPr lang="ja" b="1"/>
              <a:t>からログアウト</a:t>
            </a:r>
            <a:r>
              <a:rPr lang="ja" sz="1400" b="1" i="0" u="none" strike="noStrike" cap="none">
                <a:solidFill>
                  <a:srgbClr val="000000"/>
                </a:solidFill>
                <a:latin typeface="Arial"/>
                <a:ea typeface="Arial"/>
                <a:cs typeface="Arial"/>
                <a:sym typeface="Arial"/>
              </a:rPr>
              <a:t>します。</a:t>
            </a:r>
            <a:endParaRPr sz="1292"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f2e5ec2f2f_0_8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12</a:t>
            </a:fld>
            <a:endParaRPr/>
          </a:p>
        </p:txBody>
      </p:sp>
      <p:pic>
        <p:nvPicPr>
          <p:cNvPr id="251" name="Google Shape;251;gf2e5ec2f2f_0_81"/>
          <p:cNvPicPr preferRelativeResize="0"/>
          <p:nvPr/>
        </p:nvPicPr>
        <p:blipFill rotWithShape="1">
          <a:blip r:embed="rId3">
            <a:alphaModFix/>
          </a:blip>
          <a:srcRect l="1222" t="20210" r="1697"/>
          <a:stretch/>
        </p:blipFill>
        <p:spPr>
          <a:xfrm>
            <a:off x="4867063" y="1250137"/>
            <a:ext cx="3848375" cy="3338312"/>
          </a:xfrm>
          <a:prstGeom prst="rect">
            <a:avLst/>
          </a:prstGeom>
          <a:noFill/>
          <a:ln w="9525" cap="flat" cmpd="sng">
            <a:solidFill>
              <a:srgbClr val="9E9E9E"/>
            </a:solidFill>
            <a:prstDash val="solid"/>
            <a:round/>
            <a:headEnd type="none" w="sm" len="sm"/>
            <a:tailEnd type="none" w="sm" len="sm"/>
          </a:ln>
        </p:spPr>
      </p:pic>
      <p:sp>
        <p:nvSpPr>
          <p:cNvPr id="252" name="Google Shape;252;gf2e5ec2f2f_0_8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ユーザー管理画面を開く</a:t>
            </a:r>
            <a:endParaRPr sz="3200" u="sng">
              <a:latin typeface="Arial"/>
              <a:ea typeface="Arial"/>
              <a:cs typeface="Arial"/>
              <a:sym typeface="Arial"/>
            </a:endParaRPr>
          </a:p>
        </p:txBody>
      </p:sp>
      <p:sp>
        <p:nvSpPr>
          <p:cNvPr id="253" name="Google Shape;253;gf2e5ec2f2f_0_81"/>
          <p:cNvSpPr/>
          <p:nvPr/>
        </p:nvSpPr>
        <p:spPr>
          <a:xfrm>
            <a:off x="4982400" y="1498175"/>
            <a:ext cx="3617700" cy="542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f2e5ec2f2f_0_81"/>
          <p:cNvSpPr/>
          <p:nvPr/>
        </p:nvSpPr>
        <p:spPr>
          <a:xfrm>
            <a:off x="6539938" y="4100525"/>
            <a:ext cx="1216800" cy="393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55" name="Google Shape;255;gf2e5ec2f2f_0_81"/>
          <p:cNvGraphicFramePr/>
          <p:nvPr/>
        </p:nvGraphicFramePr>
        <p:xfrm>
          <a:off x="305763" y="1250125"/>
          <a:ext cx="4178975" cy="518202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75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［ユーザー］</a:t>
                      </a:r>
                      <a:r>
                        <a:rPr lang="ja" sz="1400" u="none" strike="noStrike" cap="none"/>
                        <a:t>をクリック</a:t>
                      </a:r>
                      <a:br>
                        <a:rPr lang="ja" sz="1400" u="none" strike="noStrike" cap="none"/>
                      </a:br>
                      <a:r>
                        <a:rPr lang="ja" sz="1200" u="none" strike="noStrike" cap="none"/>
                        <a:t>⇒「ユーザーの検索」画面が表示されます。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7751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必須項目の組織部門とロールを選択し、</a:t>
                      </a:r>
                      <a:br>
                        <a:rPr lang="ja" sz="1400" u="none" strike="noStrike" cap="none"/>
                      </a:br>
                      <a:r>
                        <a:rPr lang="ja" sz="1400" b="1" u="none" strike="noStrike" cap="none"/>
                        <a:t>［取得する］</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⇒情報の取得が完了すると、「ユーザー管理」画面が表示されます。 </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70975">
                <a:tc>
                  <a:txBody>
                    <a:bodyPr/>
                    <a:lstStyle/>
                    <a:p>
                      <a:pPr marL="0" marR="0" lvl="0" indent="0" algn="ctr" rtl="0">
                        <a:lnSpc>
                          <a:spcPct val="115000"/>
                        </a:lnSpc>
                        <a:spcBef>
                          <a:spcPts val="0"/>
                        </a:spcBef>
                        <a:spcAft>
                          <a:spcPts val="0"/>
                        </a:spcAft>
                        <a:buClr>
                          <a:srgbClr val="000000"/>
                        </a:buClr>
                        <a:buSzPts val="1400"/>
                        <a:buFont typeface="Arial"/>
                        <a:buNone/>
                      </a:pPr>
                      <a:r>
                        <a:rPr lang="ja" sz="1200" u="none" strike="noStrike" cap="none">
                          <a:solidFill>
                            <a:srgbClr val="00B0F0"/>
                          </a:solidFill>
                        </a:rPr>
                        <a:t>※１</a:t>
                      </a:r>
                      <a:endParaRPr sz="12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200" u="none" strike="noStrike" cap="none">
                          <a:solidFill>
                            <a:srgbClr val="1A1A1A"/>
                          </a:solidFill>
                        </a:rPr>
                        <a:t>検索後、新たに検索したい場合は画面上の</a:t>
                      </a:r>
                      <a:endParaRPr sz="1200" u="none" strike="noStrike" cap="none">
                        <a:solidFill>
                          <a:srgbClr val="1A1A1A"/>
                        </a:solidFill>
                      </a:endParaRPr>
                    </a:p>
                    <a:p>
                      <a:pPr marL="0" marR="0" lvl="0" indent="0" algn="l" rtl="0">
                        <a:lnSpc>
                          <a:spcPct val="115000"/>
                        </a:lnSpc>
                        <a:spcBef>
                          <a:spcPts val="0"/>
                        </a:spcBef>
                        <a:spcAft>
                          <a:spcPts val="0"/>
                        </a:spcAft>
                        <a:buClr>
                          <a:srgbClr val="000000"/>
                        </a:buClr>
                        <a:buSzPts val="1400"/>
                        <a:buFont typeface="Arial"/>
                        <a:buNone/>
                      </a:pPr>
                      <a:r>
                        <a:rPr lang="ja" sz="1200" u="none" strike="noStrike" cap="none">
                          <a:solidFill>
                            <a:srgbClr val="1A1A1A"/>
                          </a:solidFill>
                        </a:rPr>
                        <a:t>「ユーザーの検索」をクリックして下さい。</a:t>
                      </a:r>
                      <a:endParaRPr sz="1400" u="none" strike="noStrike" cap="none">
                        <a:solidFill>
                          <a:srgbClr val="1A1A1A"/>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1160650">
                <a:tc>
                  <a:txBody>
                    <a:bodyPr/>
                    <a:lstStyle/>
                    <a:p>
                      <a:pPr marL="0" marR="0" lvl="0" indent="0" algn="ctr" rtl="0">
                        <a:lnSpc>
                          <a:spcPct val="115000"/>
                        </a:lnSpc>
                        <a:spcBef>
                          <a:spcPts val="0"/>
                        </a:spcBef>
                        <a:spcAft>
                          <a:spcPts val="0"/>
                        </a:spcAft>
                        <a:buClr>
                          <a:srgbClr val="000000"/>
                        </a:buClr>
                        <a:buSzPts val="1400"/>
                        <a:buFont typeface="Arial"/>
                        <a:buNone/>
                      </a:pPr>
                      <a:r>
                        <a:rPr lang="ja" sz="1200" u="none" strike="noStrike" cap="none">
                          <a:solidFill>
                            <a:srgbClr val="00B0F0"/>
                          </a:solidFill>
                        </a:rPr>
                        <a:t>※２</a:t>
                      </a:r>
                      <a:endParaRPr sz="12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200" u="none" strike="noStrike" cap="none">
                          <a:solidFill>
                            <a:srgbClr val="1A1A1A"/>
                          </a:solidFill>
                        </a:rPr>
                        <a:t>条件を何も選択せずに［取得する］を押した場合、ユーザー数によっては</a:t>
                      </a:r>
                      <a:r>
                        <a:rPr lang="ja" sz="1200" u="none" strike="noStrike" cap="none">
                          <a:solidFill>
                            <a:schemeClr val="dk1"/>
                          </a:solidFill>
                        </a:rPr>
                        <a:t>取得に時間が掛かる場合があります。</a:t>
                      </a:r>
                      <a:endParaRPr sz="1400" u="none" strike="noStrike" cap="none">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56" name="Google Shape;256;gf2e5ec2f2f_0_8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Google管理コンソールのユーザー管理を、ICCSで行うことができます。</a:t>
            </a:r>
            <a:endParaRPr sz="1292"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「ユーザーの検索」画面で情報を取得後、管理画面に移動します。</a:t>
            </a:r>
            <a:endParaRPr sz="1292" b="1" i="0" u="none" strike="noStrike" cap="none">
              <a:solidFill>
                <a:srgbClr val="000000"/>
              </a:solidFill>
              <a:latin typeface="Arial"/>
              <a:ea typeface="Arial"/>
              <a:cs typeface="Arial"/>
              <a:sym typeface="Arial"/>
            </a:endParaRPr>
          </a:p>
        </p:txBody>
      </p:sp>
      <p:sp>
        <p:nvSpPr>
          <p:cNvPr id="257" name="Google Shape;257;gf2e5ec2f2f_0_81"/>
          <p:cNvSpPr txBox="1"/>
          <p:nvPr/>
        </p:nvSpPr>
        <p:spPr>
          <a:xfrm>
            <a:off x="8185013" y="9625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258" name="Google Shape;258;gf2e5ec2f2f_0_81"/>
          <p:cNvSpPr txBox="1"/>
          <p:nvPr/>
        </p:nvSpPr>
        <p:spPr>
          <a:xfrm>
            <a:off x="7756738" y="39621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259" name="Google Shape;259;gf2e5ec2f2f_0_81"/>
          <p:cNvSpPr/>
          <p:nvPr/>
        </p:nvSpPr>
        <p:spPr>
          <a:xfrm>
            <a:off x="5207125" y="4722400"/>
            <a:ext cx="3168300" cy="959400"/>
          </a:xfrm>
          <a:prstGeom prst="roundRect">
            <a:avLst>
              <a:gd name="adj" fmla="val 27696"/>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ja" sz="1200" b="0" i="0" u="none" strike="noStrike" cap="none">
                <a:solidFill>
                  <a:srgbClr val="000000"/>
                </a:solidFill>
                <a:latin typeface="Arial"/>
                <a:ea typeface="Arial"/>
                <a:cs typeface="Arial"/>
                <a:sym typeface="Arial"/>
              </a:rPr>
              <a:t>組織部門はプルダウン選択もしくは直接文字入力を行うことができます。</a:t>
            </a:r>
            <a:endParaRPr sz="1100" b="0" i="0" u="none" strike="noStrike" cap="none">
              <a:solidFill>
                <a:srgbClr val="000000"/>
              </a:solidFill>
              <a:latin typeface="Arial"/>
              <a:ea typeface="Arial"/>
              <a:cs typeface="Arial"/>
              <a:sym typeface="Arial"/>
            </a:endParaRPr>
          </a:p>
        </p:txBody>
      </p:sp>
      <p:pic>
        <p:nvPicPr>
          <p:cNvPr id="260" name="Google Shape;260;gf2e5ec2f2f_0_81"/>
          <p:cNvPicPr preferRelativeResize="0"/>
          <p:nvPr/>
        </p:nvPicPr>
        <p:blipFill rotWithShape="1">
          <a:blip r:embed="rId4">
            <a:alphaModFix/>
          </a:blip>
          <a:srcRect/>
          <a:stretch/>
        </p:blipFill>
        <p:spPr>
          <a:xfrm>
            <a:off x="982538" y="4722400"/>
            <a:ext cx="2825425" cy="393900"/>
          </a:xfrm>
          <a:prstGeom prst="rect">
            <a:avLst/>
          </a:prstGeom>
          <a:noFill/>
          <a:ln w="9525" cap="flat" cmpd="sng">
            <a:solidFill>
              <a:srgbClr val="D9D9D9"/>
            </a:solidFill>
            <a:prstDash val="solid"/>
            <a:round/>
            <a:headEnd type="none" w="sm" len="sm"/>
            <a:tailEnd type="none" w="sm" len="sm"/>
          </a:ln>
        </p:spPr>
      </p:pic>
      <p:sp>
        <p:nvSpPr>
          <p:cNvPr id="261" name="Google Shape;261;gf2e5ec2f2f_0_81"/>
          <p:cNvSpPr/>
          <p:nvPr/>
        </p:nvSpPr>
        <p:spPr>
          <a:xfrm>
            <a:off x="1036913" y="4787175"/>
            <a:ext cx="1292700" cy="25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2" name="Google Shape;262;gf2e5ec2f2f_0_81"/>
          <p:cNvCxnSpPr>
            <a:stCxn id="253" idx="3"/>
            <a:endCxn id="259" idx="3"/>
          </p:cNvCxnSpPr>
          <p:nvPr/>
        </p:nvCxnSpPr>
        <p:spPr>
          <a:xfrm flipH="1">
            <a:off x="8375400" y="1769525"/>
            <a:ext cx="224700" cy="3432600"/>
          </a:xfrm>
          <a:prstGeom prst="bentConnector3">
            <a:avLst>
              <a:gd name="adj1" fmla="val -105975"/>
            </a:avLst>
          </a:prstGeom>
          <a:noFill/>
          <a:ln w="19050" cap="flat" cmpd="sng">
            <a:solidFill>
              <a:srgbClr val="0070F5"/>
            </a:solidFill>
            <a:prstDash val="dot"/>
            <a:round/>
            <a:headEnd type="stealth" w="med" len="med"/>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f2e5ec2f2f_0_10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13</a:t>
            </a:fld>
            <a:endParaRPr/>
          </a:p>
        </p:txBody>
      </p:sp>
      <p:pic>
        <p:nvPicPr>
          <p:cNvPr id="268" name="Google Shape;268;gf2e5ec2f2f_0_105"/>
          <p:cNvPicPr preferRelativeResize="0"/>
          <p:nvPr/>
        </p:nvPicPr>
        <p:blipFill rotWithShape="1">
          <a:blip r:embed="rId3">
            <a:alphaModFix/>
          </a:blip>
          <a:srcRect/>
          <a:stretch/>
        </p:blipFill>
        <p:spPr>
          <a:xfrm>
            <a:off x="5074304" y="2338912"/>
            <a:ext cx="3251847" cy="3636600"/>
          </a:xfrm>
          <a:prstGeom prst="rect">
            <a:avLst/>
          </a:prstGeom>
          <a:noFill/>
          <a:ln w="9525" cap="flat" cmpd="sng">
            <a:solidFill>
              <a:srgbClr val="9E9E9E"/>
            </a:solidFill>
            <a:prstDash val="solid"/>
            <a:round/>
            <a:headEnd type="none" w="sm" len="sm"/>
            <a:tailEnd type="none" w="sm" len="sm"/>
          </a:ln>
        </p:spPr>
      </p:pic>
      <p:sp>
        <p:nvSpPr>
          <p:cNvPr id="269" name="Google Shape;269;gf2e5ec2f2f_0_105"/>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ユーザーを追加する</a:t>
            </a:r>
            <a:endParaRPr sz="3200" u="sng">
              <a:latin typeface="Arial"/>
              <a:ea typeface="Arial"/>
              <a:cs typeface="Arial"/>
              <a:sym typeface="Arial"/>
            </a:endParaRPr>
          </a:p>
        </p:txBody>
      </p:sp>
      <p:sp>
        <p:nvSpPr>
          <p:cNvPr id="270" name="Google Shape;270;gf2e5ec2f2f_0_105"/>
          <p:cNvSpPr/>
          <p:nvPr/>
        </p:nvSpPr>
        <p:spPr>
          <a:xfrm>
            <a:off x="5025000" y="2287975"/>
            <a:ext cx="3369600" cy="1922100"/>
          </a:xfrm>
          <a:prstGeom prst="roundRect">
            <a:avLst>
              <a:gd name="adj" fmla="val 12858"/>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f2e5ec2f2f_0_105"/>
          <p:cNvSpPr/>
          <p:nvPr/>
        </p:nvSpPr>
        <p:spPr>
          <a:xfrm>
            <a:off x="7603750" y="5688950"/>
            <a:ext cx="7503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72" name="Google Shape;272;gf2e5ec2f2f_0_105"/>
          <p:cNvGraphicFramePr/>
          <p:nvPr/>
        </p:nvGraphicFramePr>
        <p:xfrm>
          <a:off x="356725" y="1536488"/>
          <a:ext cx="4178975" cy="22707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2801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ユーザー管理画面を開き（</a:t>
                      </a:r>
                      <a:r>
                        <a:rPr lang="ja" sz="1400" u="sng" strike="noStrike" cap="none">
                          <a:solidFill>
                            <a:schemeClr val="hlink"/>
                          </a:solidFill>
                          <a:hlinkClick r:id="rId4" action="ppaction://hlinksldjump"/>
                        </a:rPr>
                        <a:t>P.12</a:t>
                      </a:r>
                      <a:r>
                        <a:rPr lang="ja" sz="1400" u="none" strike="noStrike" cap="none"/>
                        <a:t>）、画面右上の</a:t>
                      </a:r>
                      <a:r>
                        <a:rPr lang="ja" sz="1400" b="1" u="none" strike="noStrike" cap="none"/>
                        <a:t>［ ＋ ］</a:t>
                      </a:r>
                      <a:r>
                        <a:rPr lang="ja" sz="1400" u="none" strike="noStrike" cap="none"/>
                        <a:t>アイコンをクリック</a:t>
                      </a:r>
                      <a:br>
                        <a:rPr lang="ja" sz="1400" u="none" strike="noStrike" cap="none"/>
                      </a:br>
                      <a:r>
                        <a:rPr lang="ja" sz="1200" u="none" strike="noStrike" cap="none"/>
                        <a:t>⇒「ユーザーの追加」画面が表示されます。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90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必須項目を入力して、</a:t>
                      </a:r>
                      <a:r>
                        <a:rPr lang="ja" sz="1400" b="1" u="none" strike="noStrike" cap="none"/>
                        <a:t>［追加］</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⇒ユーザーが追加されます。 </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3" name="Google Shape;273;gf2e5ec2f2f_0_105"/>
          <p:cNvSpPr/>
          <p:nvPr/>
        </p:nvSpPr>
        <p:spPr>
          <a:xfrm>
            <a:off x="441450" y="4236150"/>
            <a:ext cx="4179000" cy="1275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739"/>
              </a:spcBef>
              <a:spcAft>
                <a:spcPts val="0"/>
              </a:spcAft>
              <a:buClr>
                <a:srgbClr val="000000"/>
              </a:buClr>
              <a:buSzPts val="1200"/>
              <a:buFont typeface="Arial"/>
              <a:buNone/>
            </a:pPr>
            <a:r>
              <a:rPr lang="ja" sz="1300" b="1" i="0" u="none" strike="noStrike" cap="none">
                <a:solidFill>
                  <a:srgbClr val="1A1A1A"/>
                </a:solidFill>
                <a:latin typeface="Arial"/>
                <a:ea typeface="Arial"/>
                <a:cs typeface="Arial"/>
                <a:sym typeface="Arial"/>
              </a:rPr>
              <a:t>教職員ユーザーを追加すると、Google管理コンソールの「Classroomの教師グループ」に</a:t>
            </a:r>
            <a:r>
              <a:rPr lang="ja" sz="1300" b="1" i="0" u="none" strike="noStrike" cap="none">
                <a:solidFill>
                  <a:srgbClr val="FF0000"/>
                </a:solidFill>
                <a:latin typeface="Arial"/>
                <a:ea typeface="Arial"/>
                <a:cs typeface="Arial"/>
                <a:sym typeface="Arial"/>
              </a:rPr>
              <a:t>自動的に登録されます。</a:t>
            </a:r>
            <a:endParaRPr sz="1300" b="1" i="0" u="none" strike="noStrike" cap="none">
              <a:solidFill>
                <a:srgbClr val="1A1A1A"/>
              </a:solidFill>
              <a:latin typeface="Arial"/>
              <a:ea typeface="Arial"/>
              <a:cs typeface="Arial"/>
              <a:sym typeface="Arial"/>
            </a:endParaRPr>
          </a:p>
        </p:txBody>
      </p:sp>
      <p:sp>
        <p:nvSpPr>
          <p:cNvPr id="274" name="Google Shape;274;gf2e5ec2f2f_0_105"/>
          <p:cNvSpPr txBox="1"/>
          <p:nvPr/>
        </p:nvSpPr>
        <p:spPr>
          <a:xfrm>
            <a:off x="441442" y="4069661"/>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275" name="Google Shape;275;gf2e5ec2f2f_0_105"/>
          <p:cNvPicPr preferRelativeResize="0"/>
          <p:nvPr/>
        </p:nvPicPr>
        <p:blipFill rotWithShape="1">
          <a:blip r:embed="rId5">
            <a:alphaModFix/>
          </a:blip>
          <a:srcRect/>
          <a:stretch/>
        </p:blipFill>
        <p:spPr>
          <a:xfrm>
            <a:off x="513538" y="4069663"/>
            <a:ext cx="286450" cy="286450"/>
          </a:xfrm>
          <a:prstGeom prst="rect">
            <a:avLst/>
          </a:prstGeom>
          <a:noFill/>
          <a:ln>
            <a:noFill/>
          </a:ln>
        </p:spPr>
      </p:pic>
      <p:sp>
        <p:nvSpPr>
          <p:cNvPr id="276" name="Google Shape;276;gf2e5ec2f2f_0_10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P12の手順</a:t>
            </a:r>
            <a:r>
              <a:rPr lang="ja" sz="1292" b="1" i="0" u="none" strike="noStrike" cap="none">
                <a:solidFill>
                  <a:srgbClr val="000000"/>
                </a:solidFill>
                <a:latin typeface="Arial"/>
                <a:ea typeface="Arial"/>
                <a:cs typeface="Arial"/>
                <a:sym typeface="Arial"/>
              </a:rPr>
              <a:t>で検索を行った後、ユーザー管理画面になります。</a:t>
            </a:r>
            <a:endParaRPr sz="1292"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ユーザー管理画面から、ユーザー（教師・学習者）を追加できます。</a:t>
            </a:r>
            <a:endParaRPr sz="1292" b="1" i="0" u="none" strike="noStrike" cap="none">
              <a:solidFill>
                <a:srgbClr val="000000"/>
              </a:solidFill>
              <a:latin typeface="Arial"/>
              <a:ea typeface="Arial"/>
              <a:cs typeface="Arial"/>
              <a:sym typeface="Arial"/>
            </a:endParaRPr>
          </a:p>
        </p:txBody>
      </p:sp>
      <p:sp>
        <p:nvSpPr>
          <p:cNvPr id="277" name="Google Shape;277;gf2e5ec2f2f_0_105"/>
          <p:cNvSpPr txBox="1"/>
          <p:nvPr/>
        </p:nvSpPr>
        <p:spPr>
          <a:xfrm>
            <a:off x="8282175" y="55397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pic>
        <p:nvPicPr>
          <p:cNvPr id="278" name="Google Shape;278;gf2e5ec2f2f_0_105"/>
          <p:cNvPicPr preferRelativeResize="0"/>
          <p:nvPr/>
        </p:nvPicPr>
        <p:blipFill rotWithShape="1">
          <a:blip r:embed="rId6">
            <a:alphaModFix/>
          </a:blip>
          <a:srcRect l="68712" b="57085"/>
          <a:stretch/>
        </p:blipFill>
        <p:spPr>
          <a:xfrm>
            <a:off x="5784409" y="1032150"/>
            <a:ext cx="2727967" cy="913000"/>
          </a:xfrm>
          <a:prstGeom prst="rect">
            <a:avLst/>
          </a:prstGeom>
          <a:noFill/>
          <a:ln w="9525" cap="flat" cmpd="sng">
            <a:solidFill>
              <a:srgbClr val="9E9E9E"/>
            </a:solidFill>
            <a:prstDash val="solid"/>
            <a:round/>
            <a:headEnd type="none" w="sm" len="sm"/>
            <a:tailEnd type="none" w="sm" len="sm"/>
          </a:ln>
        </p:spPr>
      </p:pic>
      <p:sp>
        <p:nvSpPr>
          <p:cNvPr id="279" name="Google Shape;279;gf2e5ec2f2f_0_105"/>
          <p:cNvSpPr/>
          <p:nvPr/>
        </p:nvSpPr>
        <p:spPr>
          <a:xfrm>
            <a:off x="7833850" y="1397625"/>
            <a:ext cx="342300" cy="369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0" name="Google Shape;280;gf2e5ec2f2f_0_105"/>
          <p:cNvCxnSpPr>
            <a:stCxn id="279" idx="1"/>
            <a:endCxn id="270" idx="0"/>
          </p:cNvCxnSpPr>
          <p:nvPr/>
        </p:nvCxnSpPr>
        <p:spPr>
          <a:xfrm flipH="1">
            <a:off x="6709750" y="1582275"/>
            <a:ext cx="1124100" cy="705600"/>
          </a:xfrm>
          <a:prstGeom prst="bentConnector2">
            <a:avLst/>
          </a:prstGeom>
          <a:noFill/>
          <a:ln w="19050" cap="flat" cmpd="sng">
            <a:solidFill>
              <a:srgbClr val="FF0000"/>
            </a:solidFill>
            <a:prstDash val="dot"/>
            <a:round/>
            <a:headEnd type="none" w="sm" len="sm"/>
            <a:tailEnd type="stealth" w="med" len="med"/>
          </a:ln>
        </p:spPr>
      </p:cxnSp>
      <p:sp>
        <p:nvSpPr>
          <p:cNvPr id="281" name="Google Shape;281;gf2e5ec2f2f_0_105"/>
          <p:cNvSpPr txBox="1"/>
          <p:nvPr/>
        </p:nvSpPr>
        <p:spPr>
          <a:xfrm>
            <a:off x="7930300" y="15364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❶</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8"/>
          <p:cNvPicPr preferRelativeResize="0"/>
          <p:nvPr/>
        </p:nvPicPr>
        <p:blipFill rotWithShape="1">
          <a:blip r:embed="rId3">
            <a:alphaModFix/>
          </a:blip>
          <a:srcRect l="-1255" t="-2574"/>
          <a:stretch/>
        </p:blipFill>
        <p:spPr>
          <a:xfrm>
            <a:off x="5055412" y="2230750"/>
            <a:ext cx="3780475" cy="1982601"/>
          </a:xfrm>
          <a:prstGeom prst="rect">
            <a:avLst/>
          </a:prstGeom>
          <a:noFill/>
          <a:ln w="9525" cap="flat" cmpd="sng">
            <a:solidFill>
              <a:srgbClr val="9E9E9E"/>
            </a:solidFill>
            <a:prstDash val="solid"/>
            <a:round/>
            <a:headEnd type="none" w="sm" len="sm"/>
            <a:tailEnd type="none" w="sm" len="sm"/>
          </a:ln>
        </p:spPr>
      </p:pic>
      <p:sp>
        <p:nvSpPr>
          <p:cNvPr id="287" name="Google Shape;287;p1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14</a:t>
            </a:fld>
            <a:endParaRPr/>
          </a:p>
        </p:txBody>
      </p:sp>
      <p:graphicFrame>
        <p:nvGraphicFramePr>
          <p:cNvPr id="288" name="Google Shape;288;p18"/>
          <p:cNvGraphicFramePr/>
          <p:nvPr/>
        </p:nvGraphicFramePr>
        <p:xfrm>
          <a:off x="308113" y="1279025"/>
          <a:ext cx="4178975" cy="3721934"/>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2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ユーザー管理画面を開き（</a:t>
                      </a:r>
                      <a:r>
                        <a:rPr lang="ja" sz="1400" u="sng" strike="noStrike" cap="none">
                          <a:solidFill>
                            <a:schemeClr val="hlink"/>
                          </a:solidFill>
                          <a:hlinkClick r:id="rId4" action="ppaction://hlinksldjump"/>
                        </a:rPr>
                        <a:t>P.12</a:t>
                      </a:r>
                      <a:r>
                        <a:rPr lang="ja" sz="1400" u="none" strike="noStrike" cap="none"/>
                        <a:t>）、右上の</a:t>
                      </a:r>
                      <a:br>
                        <a:rPr lang="ja" sz="1400" u="none" strike="noStrike" cap="none"/>
                      </a:br>
                      <a:r>
                        <a:rPr lang="ja" sz="1400" u="none" strike="noStrike" cap="none"/>
                        <a:t>　　　　アイコンをクリック</a:t>
                      </a:r>
                      <a:br>
                        <a:rPr lang="ja" sz="1400" u="none" strike="noStrike" cap="none"/>
                      </a:br>
                      <a:r>
                        <a:rPr lang="ja" sz="1200" u="none" strike="noStrike" cap="none"/>
                        <a:t>⇒「ユーザーのインポート」画面が表示されます。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76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［テンプレート］</a:t>
                      </a:r>
                      <a:r>
                        <a:rPr lang="ja" sz="1400" u="none" strike="noStrike" cap="none"/>
                        <a:t>をクリック。CSVファイルをダウンロード後、開きます。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76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各項目の列に</a:t>
                      </a:r>
                      <a:r>
                        <a:rPr lang="ja"/>
                        <a:t>登録</a:t>
                      </a:r>
                      <a:r>
                        <a:rPr lang="ja" sz="1400" u="none" strike="noStrike" cap="none"/>
                        <a:t>するユーザーの情報を入力後、CSVファイルを保存します。</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82525">
                <a:tc>
                  <a:txBody>
                    <a:bodyPr/>
                    <a:lstStyle/>
                    <a:p>
                      <a:pPr marL="0" marR="0" lvl="0" indent="0" algn="ctr" rtl="0">
                        <a:lnSpc>
                          <a:spcPct val="115000"/>
                        </a:lnSpc>
                        <a:spcBef>
                          <a:spcPts val="0"/>
                        </a:spcBef>
                        <a:spcAft>
                          <a:spcPts val="0"/>
                        </a:spcAft>
                        <a:buClr>
                          <a:srgbClr val="000000"/>
                        </a:buClr>
                        <a:buSzPts val="1400"/>
                        <a:buFont typeface="Arial"/>
                        <a:buNone/>
                      </a:pPr>
                      <a:endParaRPr sz="1400" u="none" strike="noStrike" cap="none"/>
                    </a:p>
                    <a:p>
                      <a:pPr marL="0" marR="0" lvl="0" indent="0" algn="ctr" rtl="0">
                        <a:lnSpc>
                          <a:spcPct val="115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1A1A1A"/>
                        </a:solidFill>
                      </a:endParaRPr>
                    </a:p>
                    <a:p>
                      <a:pPr marL="0" marR="0" lvl="0" indent="0" algn="l" rtl="0">
                        <a:lnSpc>
                          <a:spcPct val="100000"/>
                        </a:lnSpc>
                        <a:spcBef>
                          <a:spcPts val="0"/>
                        </a:spcBef>
                        <a:spcAft>
                          <a:spcPts val="0"/>
                        </a:spcAft>
                        <a:buClr>
                          <a:srgbClr val="000000"/>
                        </a:buClr>
                        <a:buSzPts val="1200"/>
                        <a:buFont typeface="Arial"/>
                        <a:buNone/>
                      </a:pPr>
                      <a:r>
                        <a:rPr lang="ja" sz="1200" b="1" u="none" strike="noStrike" cap="none">
                          <a:solidFill>
                            <a:srgbClr val="1A1A1A"/>
                          </a:solidFill>
                        </a:rPr>
                        <a:t>組織部門</a:t>
                      </a:r>
                      <a:r>
                        <a:rPr lang="ja" sz="1200" u="none" strike="noStrike" cap="none">
                          <a:solidFill>
                            <a:srgbClr val="1A1A1A"/>
                          </a:solidFill>
                        </a:rPr>
                        <a:t>の入力は、左から順に組織部門を階層で分けるため、</a:t>
                      </a:r>
                      <a:r>
                        <a:rPr lang="ja" sz="1200" b="1" u="none" strike="noStrike" cap="none">
                          <a:solidFill>
                            <a:srgbClr val="FF0000"/>
                          </a:solidFill>
                        </a:rPr>
                        <a:t>先頭と各組織の間に「/」</a:t>
                      </a:r>
                      <a:endParaRPr sz="1200" b="1" u="none" strike="noStrike" cap="none">
                        <a:solidFill>
                          <a:srgbClr val="FF0000"/>
                        </a:solidFill>
                      </a:endParaRPr>
                    </a:p>
                    <a:p>
                      <a:pPr marL="0" marR="0" lvl="0" indent="0" algn="l" rtl="0">
                        <a:lnSpc>
                          <a:spcPct val="100000"/>
                        </a:lnSpc>
                        <a:spcBef>
                          <a:spcPts val="0"/>
                        </a:spcBef>
                        <a:spcAft>
                          <a:spcPts val="0"/>
                        </a:spcAft>
                        <a:buClr>
                          <a:srgbClr val="000000"/>
                        </a:buClr>
                        <a:buSzPts val="1200"/>
                        <a:buFont typeface="Arial"/>
                        <a:buNone/>
                      </a:pPr>
                      <a:r>
                        <a:rPr lang="ja" sz="1200" b="1" u="none" strike="noStrike" cap="none">
                          <a:solidFill>
                            <a:srgbClr val="FF0000"/>
                          </a:solidFill>
                        </a:rPr>
                        <a:t>（半角スラッシュ）を入れてください。</a:t>
                      </a:r>
                      <a:endParaRPr sz="1200" u="none" strike="noStrike" cap="none">
                        <a:solidFill>
                          <a:srgbClr val="1A1A1A"/>
                        </a:solidFil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1A1A1A"/>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9" name="Google Shape;289;p1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複数のユーザーを一括登録する</a:t>
            </a:r>
            <a:endParaRPr sz="3100" u="sng">
              <a:latin typeface="Arial"/>
              <a:ea typeface="Arial"/>
              <a:cs typeface="Arial"/>
              <a:sym typeface="Arial"/>
            </a:endParaRPr>
          </a:p>
        </p:txBody>
      </p:sp>
      <p:sp>
        <p:nvSpPr>
          <p:cNvPr id="290" name="Google Shape;290;p18"/>
          <p:cNvSpPr/>
          <p:nvPr/>
        </p:nvSpPr>
        <p:spPr>
          <a:xfrm>
            <a:off x="5099113" y="3897275"/>
            <a:ext cx="952800" cy="316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18"/>
          <p:cNvPicPr preferRelativeResize="0"/>
          <p:nvPr/>
        </p:nvPicPr>
        <p:blipFill rotWithShape="1">
          <a:blip r:embed="rId5">
            <a:alphaModFix/>
          </a:blip>
          <a:srcRect/>
          <a:stretch/>
        </p:blipFill>
        <p:spPr>
          <a:xfrm>
            <a:off x="1049863" y="1714900"/>
            <a:ext cx="262175" cy="186625"/>
          </a:xfrm>
          <a:prstGeom prst="rect">
            <a:avLst/>
          </a:prstGeom>
          <a:noFill/>
          <a:ln>
            <a:noFill/>
          </a:ln>
        </p:spPr>
      </p:pic>
      <p:sp>
        <p:nvSpPr>
          <p:cNvPr id="292" name="Google Shape;292;p18"/>
          <p:cNvSpPr/>
          <p:nvPr/>
        </p:nvSpPr>
        <p:spPr>
          <a:xfrm>
            <a:off x="308113" y="5154425"/>
            <a:ext cx="4179000" cy="11289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739"/>
              </a:spcBef>
              <a:spcAft>
                <a:spcPts val="0"/>
              </a:spcAft>
              <a:buClr>
                <a:srgbClr val="000000"/>
              </a:buClr>
              <a:buSzPts val="1200"/>
              <a:buFont typeface="Arial"/>
              <a:buNone/>
            </a:pPr>
            <a:r>
              <a:rPr lang="ja" sz="1200" b="1" i="0" u="none" strike="noStrike" cap="none">
                <a:solidFill>
                  <a:srgbClr val="FF0000"/>
                </a:solidFill>
                <a:latin typeface="Arial"/>
                <a:ea typeface="Arial"/>
                <a:cs typeface="Arial"/>
                <a:sym typeface="Arial"/>
              </a:rPr>
              <a:t>FALSE</a:t>
            </a:r>
            <a:r>
              <a:rPr lang="ja" sz="1200" b="1" i="0" u="none" strike="noStrike" cap="none">
                <a:solidFill>
                  <a:srgbClr val="1A1A1A"/>
                </a:solidFill>
                <a:latin typeface="Arial"/>
                <a:ea typeface="Arial"/>
                <a:cs typeface="Arial"/>
                <a:sym typeface="Arial"/>
              </a:rPr>
              <a:t>：</a:t>
            </a:r>
            <a:r>
              <a:rPr lang="ja" sz="1200" b="0" i="0" u="none" strike="noStrike" cap="none">
                <a:solidFill>
                  <a:srgbClr val="1A1A1A"/>
                </a:solidFill>
                <a:latin typeface="Arial"/>
                <a:ea typeface="Arial"/>
                <a:cs typeface="Arial"/>
                <a:sym typeface="Arial"/>
              </a:rPr>
              <a:t>ユーザーの初回ログイン時に、パスワード変更を</a:t>
            </a:r>
            <a:r>
              <a:rPr lang="ja" sz="1200" b="1" i="0" u="none" strike="noStrike" cap="none">
                <a:solidFill>
                  <a:srgbClr val="FF0000"/>
                </a:solidFill>
                <a:latin typeface="Arial"/>
                <a:ea typeface="Arial"/>
                <a:cs typeface="Arial"/>
                <a:sym typeface="Arial"/>
              </a:rPr>
              <a:t>要求しません。</a:t>
            </a:r>
            <a:endParaRPr sz="1200" b="1" i="0" u="none" strike="noStrike" cap="none">
              <a:solidFill>
                <a:srgbClr val="FF0000"/>
              </a:solidFill>
              <a:latin typeface="Arial"/>
              <a:ea typeface="Arial"/>
              <a:cs typeface="Arial"/>
              <a:sym typeface="Arial"/>
            </a:endParaRPr>
          </a:p>
          <a:p>
            <a:pPr marL="0" marR="0" lvl="0" indent="0" algn="l" rtl="0">
              <a:lnSpc>
                <a:spcPct val="115000"/>
              </a:lnSpc>
              <a:spcBef>
                <a:spcPts val="739"/>
              </a:spcBef>
              <a:spcAft>
                <a:spcPts val="0"/>
              </a:spcAft>
              <a:buClr>
                <a:srgbClr val="000000"/>
              </a:buClr>
              <a:buSzPts val="1200"/>
              <a:buFont typeface="Arial"/>
              <a:buNone/>
            </a:pPr>
            <a:r>
              <a:rPr lang="ja" sz="1200" b="1" i="0" u="none" strike="noStrike" cap="none">
                <a:solidFill>
                  <a:srgbClr val="FF0000"/>
                </a:solidFill>
                <a:latin typeface="Arial"/>
                <a:ea typeface="Arial"/>
                <a:cs typeface="Arial"/>
                <a:sym typeface="Arial"/>
              </a:rPr>
              <a:t>TRUE</a:t>
            </a:r>
            <a:r>
              <a:rPr lang="ja" sz="1200" b="1" i="0" u="none" strike="noStrike" cap="none">
                <a:solidFill>
                  <a:srgbClr val="1A1A1A"/>
                </a:solidFill>
                <a:latin typeface="Arial"/>
                <a:ea typeface="Arial"/>
                <a:cs typeface="Arial"/>
                <a:sym typeface="Arial"/>
              </a:rPr>
              <a:t>：</a:t>
            </a:r>
            <a:r>
              <a:rPr lang="ja" sz="1200" b="0" i="0" u="none" strike="noStrike" cap="none">
                <a:solidFill>
                  <a:srgbClr val="1A1A1A"/>
                </a:solidFill>
                <a:latin typeface="Arial"/>
                <a:ea typeface="Arial"/>
                <a:cs typeface="Arial"/>
                <a:sym typeface="Arial"/>
              </a:rPr>
              <a:t>ユーザーの初回ログイン時に、パスワード変更を</a:t>
            </a:r>
            <a:r>
              <a:rPr lang="ja" sz="1200" b="1" i="0" u="none" strike="noStrike" cap="none">
                <a:solidFill>
                  <a:srgbClr val="FF0000"/>
                </a:solidFill>
                <a:latin typeface="Arial"/>
                <a:ea typeface="Arial"/>
                <a:cs typeface="Arial"/>
                <a:sym typeface="Arial"/>
              </a:rPr>
              <a:t>要求します。</a:t>
            </a:r>
            <a:endParaRPr sz="1200" b="1" i="0" u="none" strike="noStrike" cap="none">
              <a:solidFill>
                <a:srgbClr val="FF0000"/>
              </a:solidFill>
              <a:latin typeface="Arial"/>
              <a:ea typeface="Arial"/>
              <a:cs typeface="Arial"/>
              <a:sym typeface="Arial"/>
            </a:endParaRPr>
          </a:p>
        </p:txBody>
      </p:sp>
      <p:sp>
        <p:nvSpPr>
          <p:cNvPr id="293" name="Google Shape;293;p18"/>
          <p:cNvSpPr txBox="1"/>
          <p:nvPr/>
        </p:nvSpPr>
        <p:spPr>
          <a:xfrm>
            <a:off x="428963" y="4953025"/>
            <a:ext cx="3780600" cy="27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 sz="1200" b="1" i="0" u="none" strike="noStrike" cap="none">
                <a:solidFill>
                  <a:srgbClr val="003366"/>
                </a:solidFill>
                <a:latin typeface="Arial"/>
                <a:ea typeface="Arial"/>
                <a:cs typeface="Arial"/>
                <a:sym typeface="Arial"/>
              </a:rPr>
              <a:t>初回ログイン時にパスワードの変更を要求について</a:t>
            </a:r>
            <a:endParaRPr sz="1200" b="0" i="0" u="none" strike="noStrike" cap="none">
              <a:solidFill>
                <a:srgbClr val="000000"/>
              </a:solidFill>
              <a:latin typeface="Arial"/>
              <a:ea typeface="Arial"/>
              <a:cs typeface="Arial"/>
              <a:sym typeface="Arial"/>
            </a:endParaRPr>
          </a:p>
        </p:txBody>
      </p:sp>
      <p:sp>
        <p:nvSpPr>
          <p:cNvPr id="294" name="Google Shape;294;p1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CSVファイルを使用して、複数のユーザーを一括登録することができます。</a:t>
            </a:r>
            <a:endParaRPr sz="1292"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①一括登録するための準備をします。</a:t>
            </a:r>
            <a:endParaRPr sz="1292" b="1" i="0" u="none" strike="noStrike" cap="none">
              <a:solidFill>
                <a:srgbClr val="000000"/>
              </a:solidFill>
              <a:latin typeface="Arial"/>
              <a:ea typeface="Arial"/>
              <a:cs typeface="Arial"/>
              <a:sym typeface="Arial"/>
            </a:endParaRPr>
          </a:p>
        </p:txBody>
      </p:sp>
      <p:sp>
        <p:nvSpPr>
          <p:cNvPr id="295" name="Google Shape;295;p18"/>
          <p:cNvSpPr txBox="1"/>
          <p:nvPr/>
        </p:nvSpPr>
        <p:spPr>
          <a:xfrm>
            <a:off x="5853613" y="37628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pic>
        <p:nvPicPr>
          <p:cNvPr id="296" name="Google Shape;296;p18"/>
          <p:cNvPicPr preferRelativeResize="0"/>
          <p:nvPr/>
        </p:nvPicPr>
        <p:blipFill rotWithShape="1">
          <a:blip r:embed="rId6">
            <a:alphaModFix/>
          </a:blip>
          <a:srcRect l="68712" b="57085"/>
          <a:stretch/>
        </p:blipFill>
        <p:spPr>
          <a:xfrm>
            <a:off x="6107896" y="1260113"/>
            <a:ext cx="2727967" cy="913000"/>
          </a:xfrm>
          <a:prstGeom prst="rect">
            <a:avLst/>
          </a:prstGeom>
          <a:noFill/>
          <a:ln w="9525" cap="flat" cmpd="sng">
            <a:solidFill>
              <a:srgbClr val="9E9E9E"/>
            </a:solidFill>
            <a:prstDash val="solid"/>
            <a:round/>
            <a:headEnd type="none" w="sm" len="sm"/>
            <a:tailEnd type="none" w="sm" len="sm"/>
          </a:ln>
        </p:spPr>
      </p:pic>
      <p:sp>
        <p:nvSpPr>
          <p:cNvPr id="297" name="Google Shape;297;p18"/>
          <p:cNvSpPr/>
          <p:nvPr/>
        </p:nvSpPr>
        <p:spPr>
          <a:xfrm>
            <a:off x="7929763" y="1626363"/>
            <a:ext cx="342300" cy="369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8"/>
          <p:cNvSpPr txBox="1"/>
          <p:nvPr/>
        </p:nvSpPr>
        <p:spPr>
          <a:xfrm>
            <a:off x="8029438" y="17713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❶</a:t>
            </a:r>
            <a:endParaRPr sz="3000" b="0" i="0" u="none" strike="noStrike" cap="none">
              <a:solidFill>
                <a:srgbClr val="FF0000"/>
              </a:solidFill>
              <a:latin typeface="Arial"/>
              <a:ea typeface="Arial"/>
              <a:cs typeface="Arial"/>
              <a:sym typeface="Arial"/>
            </a:endParaRPr>
          </a:p>
        </p:txBody>
      </p:sp>
      <p:cxnSp>
        <p:nvCxnSpPr>
          <p:cNvPr id="299" name="Google Shape;299;p18"/>
          <p:cNvCxnSpPr>
            <a:stCxn id="297" idx="1"/>
            <a:endCxn id="290" idx="1"/>
          </p:cNvCxnSpPr>
          <p:nvPr/>
        </p:nvCxnSpPr>
        <p:spPr>
          <a:xfrm flipH="1">
            <a:off x="5098963" y="1811013"/>
            <a:ext cx="2830800" cy="2244300"/>
          </a:xfrm>
          <a:prstGeom prst="bentConnector3">
            <a:avLst>
              <a:gd name="adj1" fmla="val 108407"/>
            </a:avLst>
          </a:prstGeom>
          <a:noFill/>
          <a:ln w="19050" cap="flat" cmpd="sng">
            <a:solidFill>
              <a:srgbClr val="FF0000"/>
            </a:solidFill>
            <a:prstDash val="dot"/>
            <a:round/>
            <a:headEnd type="none" w="sm" len="sm"/>
            <a:tailEnd type="stealth" w="med" len="med"/>
          </a:ln>
        </p:spPr>
      </p:cxnSp>
      <p:pic>
        <p:nvPicPr>
          <p:cNvPr id="300" name="Google Shape;300;p18"/>
          <p:cNvPicPr preferRelativeResize="0"/>
          <p:nvPr/>
        </p:nvPicPr>
        <p:blipFill rotWithShape="1">
          <a:blip r:embed="rId7">
            <a:alphaModFix/>
          </a:blip>
          <a:srcRect/>
          <a:stretch/>
        </p:blipFill>
        <p:spPr>
          <a:xfrm>
            <a:off x="5156390" y="4365125"/>
            <a:ext cx="3578498" cy="1985948"/>
          </a:xfrm>
          <a:prstGeom prst="rect">
            <a:avLst/>
          </a:prstGeom>
          <a:noFill/>
          <a:ln w="9525" cap="flat" cmpd="sng">
            <a:solidFill>
              <a:srgbClr val="9E9E9E"/>
            </a:solidFill>
            <a:prstDash val="solid"/>
            <a:round/>
            <a:headEnd type="none" w="sm" len="sm"/>
            <a:tailEnd type="none" w="sm" len="sm"/>
          </a:ln>
        </p:spPr>
      </p:pic>
      <p:sp>
        <p:nvSpPr>
          <p:cNvPr id="301" name="Google Shape;301;p18"/>
          <p:cNvSpPr/>
          <p:nvPr/>
        </p:nvSpPr>
        <p:spPr>
          <a:xfrm>
            <a:off x="5596888" y="4522175"/>
            <a:ext cx="2892300" cy="1866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2" name="Google Shape;302;p18"/>
          <p:cNvCxnSpPr>
            <a:stCxn id="301" idx="2"/>
            <a:endCxn id="292" idx="3"/>
          </p:cNvCxnSpPr>
          <p:nvPr/>
        </p:nvCxnSpPr>
        <p:spPr>
          <a:xfrm rot="5400000">
            <a:off x="5259988" y="3935825"/>
            <a:ext cx="1010100" cy="2556000"/>
          </a:xfrm>
          <a:prstGeom prst="bentConnector2">
            <a:avLst/>
          </a:prstGeom>
          <a:noFill/>
          <a:ln w="19050" cap="flat" cmpd="sng">
            <a:solidFill>
              <a:srgbClr val="0070F5"/>
            </a:solidFill>
            <a:prstDash val="dot"/>
            <a:round/>
            <a:headEnd type="none" w="sm" len="sm"/>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f2e5ec2f2f_0_127"/>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15</a:t>
            </a:fld>
            <a:endParaRPr/>
          </a:p>
        </p:txBody>
      </p:sp>
      <p:pic>
        <p:nvPicPr>
          <p:cNvPr id="308" name="Google Shape;308;gf2e5ec2f2f_0_127"/>
          <p:cNvPicPr preferRelativeResize="0"/>
          <p:nvPr/>
        </p:nvPicPr>
        <p:blipFill rotWithShape="1">
          <a:blip r:embed="rId3">
            <a:alphaModFix/>
          </a:blip>
          <a:srcRect t="-1637" r="-2007" b="-1389"/>
          <a:stretch/>
        </p:blipFill>
        <p:spPr>
          <a:xfrm>
            <a:off x="5180525" y="3148125"/>
            <a:ext cx="3593000" cy="2648187"/>
          </a:xfrm>
          <a:prstGeom prst="rect">
            <a:avLst/>
          </a:prstGeom>
          <a:noFill/>
          <a:ln w="9525" cap="flat" cmpd="sng">
            <a:solidFill>
              <a:srgbClr val="9E9E9E"/>
            </a:solidFill>
            <a:prstDash val="solid"/>
            <a:round/>
            <a:headEnd type="none" w="sm" len="sm"/>
            <a:tailEnd type="none" w="sm" len="sm"/>
          </a:ln>
        </p:spPr>
      </p:pic>
      <p:sp>
        <p:nvSpPr>
          <p:cNvPr id="309" name="Google Shape;309;gf2e5ec2f2f_0_127"/>
          <p:cNvSpPr/>
          <p:nvPr/>
        </p:nvSpPr>
        <p:spPr>
          <a:xfrm>
            <a:off x="7736225" y="5347775"/>
            <a:ext cx="9969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0" name="Google Shape;310;gf2e5ec2f2f_0_127"/>
          <p:cNvGraphicFramePr/>
          <p:nvPr/>
        </p:nvGraphicFramePr>
        <p:xfrm>
          <a:off x="235875" y="1288225"/>
          <a:ext cx="4297375" cy="3794329"/>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717525">
                  <a:extLst>
                    <a:ext uri="{9D8B030D-6E8A-4147-A177-3AD203B41FA5}">
                      <a16:colId xmlns:a16="http://schemas.microsoft.com/office/drawing/2014/main" val="20001"/>
                    </a:ext>
                  </a:extLst>
                </a:gridCol>
              </a:tblGrid>
              <a:tr h="994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sng" strike="noStrike" cap="none">
                          <a:solidFill>
                            <a:schemeClr val="hlink"/>
                          </a:solidFill>
                          <a:hlinkClick r:id="rId4" action="ppaction://hlinksldjump"/>
                        </a:rPr>
                        <a:t>P.14</a:t>
                      </a:r>
                      <a:r>
                        <a:rPr lang="ja" sz="1400" u="none" strike="noStrike" cap="none"/>
                        <a:t> 手順１と同様、再び</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「ユーザーのインポート」画面を開きます。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23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9639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CSVファイル上のユーザー情報が表示されます。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インポートするユーザーの内容を確認して、</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⇒CSVファイルからインポートしたユーザーが登録されます。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1" name="Google Shape;311;gf2e5ec2f2f_0_127"/>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②入力済みのCSVファイルからインポートして、一括登録をします。</a:t>
            </a:r>
            <a:endParaRPr sz="1292" b="1" i="0" u="none" strike="noStrike" cap="none">
              <a:solidFill>
                <a:srgbClr val="000000"/>
              </a:solidFill>
              <a:latin typeface="Arial"/>
              <a:ea typeface="Arial"/>
              <a:cs typeface="Arial"/>
              <a:sym typeface="Arial"/>
            </a:endParaRPr>
          </a:p>
        </p:txBody>
      </p:sp>
      <p:sp>
        <p:nvSpPr>
          <p:cNvPr id="312" name="Google Shape;312;gf2e5ec2f2f_0_127"/>
          <p:cNvSpPr txBox="1"/>
          <p:nvPr/>
        </p:nvSpPr>
        <p:spPr>
          <a:xfrm>
            <a:off x="7224100" y="49743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❻</a:t>
            </a:r>
            <a:endParaRPr sz="3000" b="0" i="0" u="none" strike="noStrike" cap="none">
              <a:solidFill>
                <a:srgbClr val="FF0000"/>
              </a:solidFill>
              <a:latin typeface="Arial"/>
              <a:ea typeface="Arial"/>
              <a:cs typeface="Arial"/>
              <a:sym typeface="Arial"/>
            </a:endParaRPr>
          </a:p>
        </p:txBody>
      </p:sp>
      <p:pic>
        <p:nvPicPr>
          <p:cNvPr id="313" name="Google Shape;313;gf2e5ec2f2f_0_127"/>
          <p:cNvPicPr preferRelativeResize="0"/>
          <p:nvPr/>
        </p:nvPicPr>
        <p:blipFill rotWithShape="1">
          <a:blip r:embed="rId5">
            <a:alphaModFix/>
          </a:blip>
          <a:srcRect l="-1255" t="-2570" b="19638"/>
          <a:stretch/>
        </p:blipFill>
        <p:spPr>
          <a:xfrm>
            <a:off x="4993050" y="1288225"/>
            <a:ext cx="3780475" cy="1603000"/>
          </a:xfrm>
          <a:prstGeom prst="rect">
            <a:avLst/>
          </a:prstGeom>
          <a:noFill/>
          <a:ln w="9525" cap="flat" cmpd="sng">
            <a:solidFill>
              <a:srgbClr val="9E9E9E"/>
            </a:solidFill>
            <a:prstDash val="solid"/>
            <a:round/>
            <a:headEnd type="none" w="sm" len="sm"/>
            <a:tailEnd type="none" w="sm" len="sm"/>
          </a:ln>
        </p:spPr>
      </p:pic>
      <p:sp>
        <p:nvSpPr>
          <p:cNvPr id="314" name="Google Shape;314;gf2e5ec2f2f_0_127"/>
          <p:cNvSpPr/>
          <p:nvPr/>
        </p:nvSpPr>
        <p:spPr>
          <a:xfrm>
            <a:off x="6008150" y="2180750"/>
            <a:ext cx="751200" cy="30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f2e5ec2f2f_0_127"/>
          <p:cNvSpPr txBox="1"/>
          <p:nvPr/>
        </p:nvSpPr>
        <p:spPr>
          <a:xfrm>
            <a:off x="6727950" y="20412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dirty="0">
                <a:solidFill>
                  <a:srgbClr val="FF0000"/>
                </a:solidFill>
                <a:highlight>
                  <a:srgbClr val="FFFFFF"/>
                </a:highlight>
                <a:latin typeface="Arial"/>
                <a:ea typeface="Arial"/>
                <a:cs typeface="Arial"/>
                <a:sym typeface="Arial"/>
              </a:rPr>
              <a:t>❺</a:t>
            </a:r>
            <a:endParaRPr sz="3000" b="0" i="0" u="none" strike="noStrike" cap="none" dirty="0">
              <a:solidFill>
                <a:srgbClr val="FF0000"/>
              </a:solidFill>
              <a:highlight>
                <a:srgbClr val="FFFFFF"/>
              </a:highlight>
              <a:latin typeface="Arial"/>
              <a:ea typeface="Arial"/>
              <a:cs typeface="Arial"/>
              <a:sym typeface="Arial"/>
            </a:endParaRPr>
          </a:p>
        </p:txBody>
      </p:sp>
      <p:cxnSp>
        <p:nvCxnSpPr>
          <p:cNvPr id="316" name="Google Shape;316;gf2e5ec2f2f_0_127"/>
          <p:cNvCxnSpPr>
            <a:stCxn id="314" idx="2"/>
            <a:endCxn id="308" idx="1"/>
          </p:cNvCxnSpPr>
          <p:nvPr/>
        </p:nvCxnSpPr>
        <p:spPr>
          <a:xfrm rot="5400000">
            <a:off x="4789400" y="2877800"/>
            <a:ext cx="1985400" cy="1203300"/>
          </a:xfrm>
          <a:prstGeom prst="bentConnector4">
            <a:avLst>
              <a:gd name="adj1" fmla="val 16656"/>
              <a:gd name="adj2" fmla="val 119783"/>
            </a:avLst>
          </a:prstGeom>
          <a:noFill/>
          <a:ln w="19050" cap="flat" cmpd="sng">
            <a:solidFill>
              <a:srgbClr val="FF0000"/>
            </a:solidFill>
            <a:prstDash val="dot"/>
            <a:round/>
            <a:headEnd type="none" w="sm" len="sm"/>
            <a:tailEnd type="stealth" w="med" len="med"/>
          </a:ln>
        </p:spPr>
      </p:cxnSp>
      <p:sp>
        <p:nvSpPr>
          <p:cNvPr id="317" name="Google Shape;317;gf2e5ec2f2f_0_127"/>
          <p:cNvSpPr/>
          <p:nvPr/>
        </p:nvSpPr>
        <p:spPr>
          <a:xfrm>
            <a:off x="403813" y="5184875"/>
            <a:ext cx="3961500" cy="11994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ja" sz="1200" b="0" i="0" u="none" strike="noStrike" cap="none">
                <a:solidFill>
                  <a:srgbClr val="000000"/>
                </a:solidFill>
                <a:latin typeface="Arial"/>
                <a:ea typeface="Arial"/>
                <a:cs typeface="Arial"/>
                <a:sym typeface="Arial"/>
              </a:rPr>
              <a:t>ChromebookではCSVファイルを編集することができません。いちどスプレッドシートへファイルを変換・保存してから編集を行い、最後にCSVファイル形式でダウンロードを行いましょう。</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f2e5ec2f2f_0_14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16</a:t>
            </a:fld>
            <a:endParaRPr/>
          </a:p>
        </p:txBody>
      </p:sp>
      <p:sp>
        <p:nvSpPr>
          <p:cNvPr id="323" name="Google Shape;323;gf2e5ec2f2f_0_145"/>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t>一括編集</a:t>
            </a:r>
            <a:r>
              <a:rPr lang="ja" sz="3000" u="sng">
                <a:latin typeface="Arial"/>
                <a:ea typeface="Arial"/>
                <a:cs typeface="Arial"/>
                <a:sym typeface="Arial"/>
              </a:rPr>
              <a:t>について</a:t>
            </a:r>
            <a:endParaRPr sz="3000" u="sng">
              <a:latin typeface="Arial"/>
              <a:ea typeface="Arial"/>
              <a:cs typeface="Arial"/>
              <a:sym typeface="Arial"/>
            </a:endParaRPr>
          </a:p>
        </p:txBody>
      </p:sp>
      <p:graphicFrame>
        <p:nvGraphicFramePr>
          <p:cNvPr id="324" name="Google Shape;324;gf2e5ec2f2f_0_145"/>
          <p:cNvGraphicFramePr/>
          <p:nvPr/>
        </p:nvGraphicFramePr>
        <p:xfrm>
          <a:off x="235875" y="1292063"/>
          <a:ext cx="4178975" cy="293497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757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 </a:t>
                      </a:r>
                      <a:r>
                        <a:rPr lang="ja" sz="1400" u="sng" strike="noStrike" cap="none">
                          <a:solidFill>
                            <a:schemeClr val="hlink"/>
                          </a:solidFill>
                          <a:hlinkClick r:id="rId3" action="ppaction://hlinksldjump"/>
                        </a:rPr>
                        <a:t>P.8 </a:t>
                      </a:r>
                      <a:r>
                        <a:rPr lang="ja" sz="1400" u="none" strike="noStrike" cap="none"/>
                        <a:t>の手順でCSVファイルを保存します。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2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u="none" strike="noStrike" cap="none"/>
                        <a:t>保存したCSVファイルを開きます。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2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u="none" strike="noStrike" cap="none"/>
                        <a:t>メールアドレス以外の変更箇所を</a:t>
                      </a:r>
                      <a:r>
                        <a:rPr lang="ja"/>
                        <a:t>編集</a:t>
                      </a:r>
                      <a:r>
                        <a:rPr lang="ja" sz="1400" u="none" strike="noStrike" cap="none"/>
                        <a:t>後、CSVファイルを保存して閉じます。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5" name="Google Shape;325;gf2e5ec2f2f_0_145"/>
          <p:cNvSpPr/>
          <p:nvPr/>
        </p:nvSpPr>
        <p:spPr>
          <a:xfrm>
            <a:off x="235900" y="4660925"/>
            <a:ext cx="4234200" cy="1101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300" b="1" i="0" u="none" strike="noStrike" cap="none">
                <a:solidFill>
                  <a:srgbClr val="1A1A1A"/>
                </a:solidFill>
                <a:latin typeface="Arial"/>
                <a:ea typeface="Arial"/>
                <a:cs typeface="Arial"/>
                <a:sym typeface="Arial"/>
              </a:rPr>
              <a:t>ユーザーのパスワード情報</a:t>
            </a:r>
            <a:r>
              <a:rPr lang="ja" sz="1300" b="1">
                <a:solidFill>
                  <a:srgbClr val="1A1A1A"/>
                </a:solidFill>
              </a:rPr>
              <a:t>は</a:t>
            </a:r>
            <a:r>
              <a:rPr lang="ja" sz="1300" b="1" i="0" u="none" strike="noStrike" cap="none">
                <a:solidFill>
                  <a:srgbClr val="1A1A1A"/>
                </a:solidFill>
                <a:latin typeface="Arial"/>
                <a:ea typeface="Arial"/>
                <a:cs typeface="Arial"/>
                <a:sym typeface="Arial"/>
              </a:rPr>
              <a:t>空欄</a:t>
            </a:r>
            <a:r>
              <a:rPr lang="ja" sz="1300" b="1">
                <a:solidFill>
                  <a:srgbClr val="1A1A1A"/>
                </a:solidFill>
              </a:rPr>
              <a:t>で表示されます。</a:t>
            </a:r>
            <a:r>
              <a:rPr lang="ja" sz="1300" b="1" i="0" u="none" strike="noStrike" cap="none">
                <a:solidFill>
                  <a:srgbClr val="1A1A1A"/>
                </a:solidFill>
                <a:latin typeface="Arial"/>
                <a:ea typeface="Arial"/>
                <a:cs typeface="Arial"/>
                <a:sym typeface="Arial"/>
              </a:rPr>
              <a:t>既存の</a:t>
            </a:r>
            <a:r>
              <a:rPr lang="ja" sz="1300" b="1" i="0" u="none" strike="noStrike" cap="none">
                <a:solidFill>
                  <a:srgbClr val="FF0000"/>
                </a:solidFill>
                <a:latin typeface="Arial"/>
                <a:ea typeface="Arial"/>
                <a:cs typeface="Arial"/>
                <a:sym typeface="Arial"/>
              </a:rPr>
              <a:t>パスワードに変更がある場合のみ入力してください。</a:t>
            </a:r>
            <a:endParaRPr sz="1300" b="1" i="0" u="none" strike="noStrike" cap="none">
              <a:solidFill>
                <a:srgbClr val="FF0000"/>
              </a:solidFill>
              <a:latin typeface="Arial"/>
              <a:ea typeface="Arial"/>
              <a:cs typeface="Arial"/>
              <a:sym typeface="Arial"/>
            </a:endParaRPr>
          </a:p>
        </p:txBody>
      </p:sp>
      <p:sp>
        <p:nvSpPr>
          <p:cNvPr id="326" name="Google Shape;326;gf2e5ec2f2f_0_145"/>
          <p:cNvSpPr txBox="1"/>
          <p:nvPr/>
        </p:nvSpPr>
        <p:spPr>
          <a:xfrm>
            <a:off x="235879" y="4411611"/>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27" name="Google Shape;327;gf2e5ec2f2f_0_145"/>
          <p:cNvPicPr preferRelativeResize="0"/>
          <p:nvPr/>
        </p:nvPicPr>
        <p:blipFill rotWithShape="1">
          <a:blip r:embed="rId4">
            <a:alphaModFix/>
          </a:blip>
          <a:srcRect/>
          <a:stretch/>
        </p:blipFill>
        <p:spPr>
          <a:xfrm>
            <a:off x="307975" y="4411588"/>
            <a:ext cx="286450" cy="286450"/>
          </a:xfrm>
          <a:prstGeom prst="rect">
            <a:avLst/>
          </a:prstGeom>
          <a:noFill/>
          <a:ln>
            <a:noFill/>
          </a:ln>
        </p:spPr>
      </p:pic>
      <p:sp>
        <p:nvSpPr>
          <p:cNvPr id="328" name="Google Shape;328;gf2e5ec2f2f_0_14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ICCS</a:t>
            </a:r>
            <a:r>
              <a:rPr lang="ja" sz="1292" b="1" i="0" u="none" strike="noStrike" cap="none">
                <a:solidFill>
                  <a:srgbClr val="000000"/>
                </a:solidFill>
                <a:latin typeface="Arial"/>
                <a:ea typeface="Arial"/>
                <a:cs typeface="Arial"/>
                <a:sym typeface="Arial"/>
              </a:rPr>
              <a:t>では、年次更新でユーザー情報をCSVファイルから一括編集することができます。</a:t>
            </a:r>
            <a:endParaRPr sz="1292"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登録済みユーザーのメールアドレスに紐づけて、変更した情報を更新します。</a:t>
            </a:r>
            <a:endParaRPr sz="1292" b="1" i="0" u="none" strike="noStrike" cap="none">
              <a:solidFill>
                <a:srgbClr val="000000"/>
              </a:solidFill>
              <a:latin typeface="Arial"/>
              <a:ea typeface="Arial"/>
              <a:cs typeface="Arial"/>
              <a:sym typeface="Arial"/>
            </a:endParaRPr>
          </a:p>
        </p:txBody>
      </p:sp>
      <p:pic>
        <p:nvPicPr>
          <p:cNvPr id="329" name="Google Shape;329;gf2e5ec2f2f_0_145"/>
          <p:cNvPicPr preferRelativeResize="0"/>
          <p:nvPr/>
        </p:nvPicPr>
        <p:blipFill rotWithShape="1">
          <a:blip r:embed="rId5">
            <a:alphaModFix/>
          </a:blip>
          <a:srcRect b="36499"/>
          <a:stretch/>
        </p:blipFill>
        <p:spPr>
          <a:xfrm>
            <a:off x="4519075" y="1292075"/>
            <a:ext cx="4369100" cy="1447725"/>
          </a:xfrm>
          <a:prstGeom prst="rect">
            <a:avLst/>
          </a:prstGeom>
          <a:noFill/>
          <a:ln w="9525" cap="flat" cmpd="sng">
            <a:solidFill>
              <a:srgbClr val="9E9E9E"/>
            </a:solidFill>
            <a:prstDash val="solid"/>
            <a:round/>
            <a:headEnd type="none" w="sm" len="sm"/>
            <a:tailEnd type="none" w="sm" len="sm"/>
          </a:ln>
        </p:spPr>
      </p:pic>
      <p:pic>
        <p:nvPicPr>
          <p:cNvPr id="330" name="Google Shape;330;gf2e5ec2f2f_0_145"/>
          <p:cNvPicPr preferRelativeResize="0"/>
          <p:nvPr/>
        </p:nvPicPr>
        <p:blipFill rotWithShape="1">
          <a:blip r:embed="rId6">
            <a:alphaModFix/>
          </a:blip>
          <a:srcRect/>
          <a:stretch/>
        </p:blipFill>
        <p:spPr>
          <a:xfrm>
            <a:off x="5538200" y="3090487"/>
            <a:ext cx="2140528" cy="2981287"/>
          </a:xfrm>
          <a:prstGeom prst="rect">
            <a:avLst/>
          </a:prstGeom>
          <a:noFill/>
          <a:ln w="9525" cap="flat" cmpd="sng">
            <a:solidFill>
              <a:srgbClr val="9E9E9E"/>
            </a:solidFill>
            <a:prstDash val="solid"/>
            <a:round/>
            <a:headEnd type="none" w="sm" len="sm"/>
            <a:tailEnd type="none" w="sm" len="sm"/>
          </a:ln>
        </p:spPr>
      </p:pic>
      <p:sp>
        <p:nvSpPr>
          <p:cNvPr id="331" name="Google Shape;331;gf2e5ec2f2f_0_145"/>
          <p:cNvSpPr/>
          <p:nvPr/>
        </p:nvSpPr>
        <p:spPr>
          <a:xfrm rot="10800000" flipH="1">
            <a:off x="4519250" y="1412800"/>
            <a:ext cx="4371600" cy="6594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gf2e5ec2f2f_0_145"/>
          <p:cNvSpPr txBox="1"/>
          <p:nvPr/>
        </p:nvSpPr>
        <p:spPr>
          <a:xfrm>
            <a:off x="4519075" y="2124200"/>
            <a:ext cx="4369200" cy="615600"/>
          </a:xfrm>
          <a:prstGeom prst="rect">
            <a:avLst/>
          </a:prstGeom>
          <a:solidFill>
            <a:srgbClr val="FFFFFF"/>
          </a:solidFill>
          <a:ln w="9525"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　　変更したい箇所のみ更新します。</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　　   </a:t>
            </a:r>
            <a:r>
              <a:rPr lang="ja" sz="1400" b="1" i="0" u="sng" strike="noStrike" cap="none">
                <a:solidFill>
                  <a:srgbClr val="000000"/>
                </a:solidFill>
                <a:latin typeface="Arial"/>
                <a:ea typeface="Arial"/>
                <a:cs typeface="Arial"/>
                <a:sym typeface="Arial"/>
              </a:rPr>
              <a:t>変更を加えないユーザーの行は削除します。</a:t>
            </a:r>
            <a:endParaRPr sz="1400" b="1" i="0" u="sng" strike="noStrike" cap="none">
              <a:solidFill>
                <a:srgbClr val="000000"/>
              </a:solidFill>
              <a:latin typeface="Arial"/>
              <a:ea typeface="Arial"/>
              <a:cs typeface="Arial"/>
              <a:sym typeface="Arial"/>
            </a:endParaRPr>
          </a:p>
        </p:txBody>
      </p:sp>
      <p:sp>
        <p:nvSpPr>
          <p:cNvPr id="333" name="Google Shape;333;gf2e5ec2f2f_0_145"/>
          <p:cNvSpPr txBox="1"/>
          <p:nvPr/>
        </p:nvSpPr>
        <p:spPr>
          <a:xfrm>
            <a:off x="4519250" y="21394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334" name="Google Shape;334;gf2e5ec2f2f_0_145"/>
          <p:cNvSpPr/>
          <p:nvPr/>
        </p:nvSpPr>
        <p:spPr>
          <a:xfrm>
            <a:off x="5551375" y="3244350"/>
            <a:ext cx="606000" cy="27849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5" name="Google Shape;335;gf2e5ec2f2f_0_145"/>
          <p:cNvCxnSpPr>
            <a:endCxn id="334" idx="1"/>
          </p:cNvCxnSpPr>
          <p:nvPr/>
        </p:nvCxnSpPr>
        <p:spPr>
          <a:xfrm rot="10800000" flipH="1">
            <a:off x="4470175" y="4636800"/>
            <a:ext cx="1081200" cy="574800"/>
          </a:xfrm>
          <a:prstGeom prst="bentConnector3">
            <a:avLst>
              <a:gd name="adj1" fmla="val 50000"/>
            </a:avLst>
          </a:prstGeom>
          <a:noFill/>
          <a:ln w="28575" cap="flat" cmpd="sng">
            <a:solidFill>
              <a:srgbClr val="0070F5"/>
            </a:solidFill>
            <a:prstDash val="dot"/>
            <a:round/>
            <a:headEnd type="none" w="sm" len="sm"/>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f2e5ec2f2f_0_179"/>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17</a:t>
            </a:fld>
            <a:endParaRPr/>
          </a:p>
        </p:txBody>
      </p:sp>
      <p:graphicFrame>
        <p:nvGraphicFramePr>
          <p:cNvPr id="341" name="Google Shape;341;gf2e5ec2f2f_0_179"/>
          <p:cNvGraphicFramePr/>
          <p:nvPr/>
        </p:nvGraphicFramePr>
        <p:xfrm>
          <a:off x="352488" y="762350"/>
          <a:ext cx="4178975" cy="3517274"/>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4285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ユーザー管理画面を開き（</a:t>
                      </a:r>
                      <a:r>
                        <a:rPr lang="ja" sz="1400" u="sng" strike="noStrike" cap="none">
                          <a:solidFill>
                            <a:schemeClr val="hlink"/>
                          </a:solidFill>
                          <a:hlinkClick r:id="rId3" action="ppaction://hlinksldjump"/>
                        </a:rPr>
                        <a:t>P.12</a:t>
                      </a:r>
                      <a:r>
                        <a:rPr lang="ja" sz="1400" u="none" strike="noStrike" cap="none"/>
                        <a:t>）、右上の</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             アイコンをクリック</a:t>
                      </a:r>
                      <a:br>
                        <a:rPr lang="ja" sz="1400" u="none" strike="noStrike" cap="none"/>
                      </a:br>
                      <a:r>
                        <a:rPr lang="ja" sz="1200" u="none" strike="noStrike" cap="none"/>
                        <a:t>⇒「ユーザーのインポート」画面が表示されます。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［ファイル選択］</a:t>
                      </a:r>
                      <a:r>
                        <a:rPr lang="ja" sz="1400" u="none" strike="noStrike" cap="none"/>
                        <a:t>で編集したCSVファイルを選択します。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「同じメールアドレスの学習者を上書きする」</a:t>
                      </a:r>
                      <a:r>
                        <a:rPr lang="ja" sz="1400" u="none" strike="noStrike" cap="none"/>
                        <a:t>にチェックを入れます。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７</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［インポート］</a:t>
                      </a:r>
                      <a:r>
                        <a:rPr lang="ja" sz="1400" u="none" strike="noStrike" cap="none"/>
                        <a:t>をクリック</a:t>
                      </a:r>
                      <a:endParaRPr sz="1400" u="none" strike="noStrike" cap="none"/>
                    </a:p>
                    <a:p>
                      <a:pPr marL="0" marR="0" lvl="0" indent="0" algn="l" rtl="0">
                        <a:lnSpc>
                          <a:spcPct val="125000"/>
                        </a:lnSpc>
                        <a:spcBef>
                          <a:spcPts val="0"/>
                        </a:spcBef>
                        <a:spcAft>
                          <a:spcPts val="0"/>
                        </a:spcAft>
                        <a:buClr>
                          <a:srgbClr val="000000"/>
                        </a:buClr>
                        <a:buSzPts val="1200"/>
                        <a:buFont typeface="Arial"/>
                        <a:buNone/>
                      </a:pPr>
                      <a:r>
                        <a:rPr lang="ja" sz="1200" u="none" strike="noStrike" cap="none"/>
                        <a:t>⇒編集したユーザーが登録されます。</a:t>
                      </a:r>
                      <a:endParaRPr sz="1200" u="none" strike="noStrike" cap="none"/>
                    </a:p>
                    <a:p>
                      <a:pPr marL="0" marR="0" lvl="0" indent="0" algn="l" rtl="0">
                        <a:lnSpc>
                          <a:spcPct val="115000"/>
                        </a:lnSpc>
                        <a:spcBef>
                          <a:spcPts val="0"/>
                        </a:spcBef>
                        <a:spcAft>
                          <a:spcPts val="0"/>
                        </a:spcAft>
                        <a:buClr>
                          <a:srgbClr val="000000"/>
                        </a:buClr>
                        <a:buSzPts val="1400"/>
                        <a:buFont typeface="Arial"/>
                        <a:buNone/>
                      </a:pPr>
                      <a:r>
                        <a:rPr lang="ja" sz="1200" u="none" strike="noStrike" cap="none">
                          <a:solidFill>
                            <a:schemeClr val="dk2"/>
                          </a:solidFill>
                        </a:rPr>
                        <a:t>⇒組織やクラス、名前等の変更の際にご利用ください</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42" name="Google Shape;342;gf2e5ec2f2f_0_179"/>
          <p:cNvPicPr preferRelativeResize="0"/>
          <p:nvPr/>
        </p:nvPicPr>
        <p:blipFill rotWithShape="1">
          <a:blip r:embed="rId4">
            <a:alphaModFix/>
          </a:blip>
          <a:srcRect/>
          <a:stretch/>
        </p:blipFill>
        <p:spPr>
          <a:xfrm>
            <a:off x="1103375" y="1193313"/>
            <a:ext cx="262175" cy="186625"/>
          </a:xfrm>
          <a:prstGeom prst="rect">
            <a:avLst/>
          </a:prstGeom>
          <a:noFill/>
          <a:ln>
            <a:noFill/>
          </a:ln>
        </p:spPr>
      </p:pic>
      <p:sp>
        <p:nvSpPr>
          <p:cNvPr id="343" name="Google Shape;343;gf2e5ec2f2f_0_179"/>
          <p:cNvSpPr/>
          <p:nvPr/>
        </p:nvSpPr>
        <p:spPr>
          <a:xfrm>
            <a:off x="352475" y="4731725"/>
            <a:ext cx="4179000" cy="14922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300" b="1" i="0" u="none" strike="noStrike" cap="none">
                <a:solidFill>
                  <a:srgbClr val="1A1A1A"/>
                </a:solidFill>
                <a:latin typeface="Arial"/>
                <a:ea typeface="Arial"/>
                <a:cs typeface="Arial"/>
                <a:sym typeface="Arial"/>
              </a:rPr>
              <a:t>「同じメールアドレスのユーザーを上書きする」にチェックを入れない場合、ユーザーの重複（同一のメールアドレスが存在）エラーが発生し、更新することができません。</a:t>
            </a:r>
            <a:endParaRPr sz="1200" b="1" i="0" u="none" strike="noStrike" cap="none">
              <a:solidFill>
                <a:srgbClr val="1A1A1A"/>
              </a:solidFill>
              <a:latin typeface="Arial"/>
              <a:ea typeface="Arial"/>
              <a:cs typeface="Arial"/>
              <a:sym typeface="Arial"/>
            </a:endParaRPr>
          </a:p>
        </p:txBody>
      </p:sp>
      <p:sp>
        <p:nvSpPr>
          <p:cNvPr id="344" name="Google Shape;344;gf2e5ec2f2f_0_179"/>
          <p:cNvSpPr txBox="1"/>
          <p:nvPr/>
        </p:nvSpPr>
        <p:spPr>
          <a:xfrm>
            <a:off x="352479" y="4546086"/>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345" name="Google Shape;345;gf2e5ec2f2f_0_179"/>
          <p:cNvPicPr preferRelativeResize="0"/>
          <p:nvPr/>
        </p:nvPicPr>
        <p:blipFill rotWithShape="1">
          <a:blip r:embed="rId5">
            <a:alphaModFix/>
          </a:blip>
          <a:srcRect/>
          <a:stretch/>
        </p:blipFill>
        <p:spPr>
          <a:xfrm>
            <a:off x="424575" y="4546088"/>
            <a:ext cx="286450" cy="286450"/>
          </a:xfrm>
          <a:prstGeom prst="rect">
            <a:avLst/>
          </a:prstGeom>
          <a:noFill/>
          <a:ln>
            <a:noFill/>
          </a:ln>
        </p:spPr>
      </p:pic>
      <p:pic>
        <p:nvPicPr>
          <p:cNvPr id="346" name="Google Shape;346;gf2e5ec2f2f_0_179"/>
          <p:cNvPicPr preferRelativeResize="0"/>
          <p:nvPr/>
        </p:nvPicPr>
        <p:blipFill rotWithShape="1">
          <a:blip r:embed="rId6">
            <a:alphaModFix/>
          </a:blip>
          <a:srcRect l="-1255" t="-2574"/>
          <a:stretch/>
        </p:blipFill>
        <p:spPr>
          <a:xfrm>
            <a:off x="4872438" y="2166900"/>
            <a:ext cx="3919075" cy="1982601"/>
          </a:xfrm>
          <a:prstGeom prst="rect">
            <a:avLst/>
          </a:prstGeom>
          <a:noFill/>
          <a:ln w="9525" cap="flat" cmpd="sng">
            <a:solidFill>
              <a:srgbClr val="9E9E9E"/>
            </a:solidFill>
            <a:prstDash val="solid"/>
            <a:round/>
            <a:headEnd type="none" w="sm" len="sm"/>
            <a:tailEnd type="none" w="sm" len="sm"/>
          </a:ln>
        </p:spPr>
      </p:pic>
      <p:sp>
        <p:nvSpPr>
          <p:cNvPr id="347" name="Google Shape;347;gf2e5ec2f2f_0_179"/>
          <p:cNvSpPr/>
          <p:nvPr/>
        </p:nvSpPr>
        <p:spPr>
          <a:xfrm>
            <a:off x="5906301" y="3061425"/>
            <a:ext cx="8412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f2e5ec2f2f_0_179"/>
          <p:cNvSpPr txBox="1"/>
          <p:nvPr/>
        </p:nvSpPr>
        <p:spPr>
          <a:xfrm>
            <a:off x="6585563" y="27629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❺</a:t>
            </a:r>
            <a:endParaRPr sz="3000" b="0" i="0" u="none" strike="noStrike" cap="none">
              <a:solidFill>
                <a:srgbClr val="FF0000"/>
              </a:solidFill>
              <a:latin typeface="Arial"/>
              <a:ea typeface="Arial"/>
              <a:cs typeface="Arial"/>
              <a:sym typeface="Arial"/>
            </a:endParaRPr>
          </a:p>
        </p:txBody>
      </p:sp>
      <p:pic>
        <p:nvPicPr>
          <p:cNvPr id="349" name="Google Shape;349;gf2e5ec2f2f_0_179"/>
          <p:cNvPicPr preferRelativeResize="0"/>
          <p:nvPr/>
        </p:nvPicPr>
        <p:blipFill rotWithShape="1">
          <a:blip r:embed="rId7">
            <a:alphaModFix/>
          </a:blip>
          <a:srcRect l="68712" b="57085"/>
          <a:stretch/>
        </p:blipFill>
        <p:spPr>
          <a:xfrm>
            <a:off x="5924946" y="795800"/>
            <a:ext cx="2727967" cy="913000"/>
          </a:xfrm>
          <a:prstGeom prst="rect">
            <a:avLst/>
          </a:prstGeom>
          <a:noFill/>
          <a:ln w="9525" cap="flat" cmpd="sng">
            <a:solidFill>
              <a:srgbClr val="9E9E9E"/>
            </a:solidFill>
            <a:prstDash val="solid"/>
            <a:round/>
            <a:headEnd type="none" w="sm" len="sm"/>
            <a:tailEnd type="none" w="sm" len="sm"/>
          </a:ln>
        </p:spPr>
      </p:pic>
      <p:sp>
        <p:nvSpPr>
          <p:cNvPr id="350" name="Google Shape;350;gf2e5ec2f2f_0_179"/>
          <p:cNvSpPr/>
          <p:nvPr/>
        </p:nvSpPr>
        <p:spPr>
          <a:xfrm>
            <a:off x="7746813" y="1162050"/>
            <a:ext cx="342300" cy="369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f2e5ec2f2f_0_179"/>
          <p:cNvSpPr txBox="1"/>
          <p:nvPr/>
        </p:nvSpPr>
        <p:spPr>
          <a:xfrm>
            <a:off x="7194638" y="6340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highlight>
                  <a:srgbClr val="FFFFFF"/>
                </a:highlight>
              </a:rPr>
              <a:t>❹</a:t>
            </a:r>
            <a:endParaRPr sz="3000" b="0" i="0" u="none" strike="noStrike" cap="none">
              <a:solidFill>
                <a:srgbClr val="FF0000"/>
              </a:solidFill>
              <a:highlight>
                <a:srgbClr val="FFFFFF"/>
              </a:highlight>
              <a:latin typeface="Arial"/>
              <a:ea typeface="Arial"/>
              <a:cs typeface="Arial"/>
              <a:sym typeface="Arial"/>
            </a:endParaRPr>
          </a:p>
        </p:txBody>
      </p:sp>
      <p:cxnSp>
        <p:nvCxnSpPr>
          <p:cNvPr id="352" name="Google Shape;352;gf2e5ec2f2f_0_179"/>
          <p:cNvCxnSpPr>
            <a:stCxn id="350" idx="1"/>
            <a:endCxn id="347" idx="1"/>
          </p:cNvCxnSpPr>
          <p:nvPr/>
        </p:nvCxnSpPr>
        <p:spPr>
          <a:xfrm flipH="1">
            <a:off x="5906313" y="1346700"/>
            <a:ext cx="1840500" cy="1857900"/>
          </a:xfrm>
          <a:prstGeom prst="bentConnector3">
            <a:avLst>
              <a:gd name="adj1" fmla="val 112939"/>
            </a:avLst>
          </a:prstGeom>
          <a:noFill/>
          <a:ln w="19050" cap="flat" cmpd="sng">
            <a:solidFill>
              <a:srgbClr val="FF0000"/>
            </a:solidFill>
            <a:prstDash val="dot"/>
            <a:round/>
            <a:headEnd type="none" w="sm" len="sm"/>
            <a:tailEnd type="stealth" w="med" len="med"/>
          </a:ln>
        </p:spPr>
      </p:cxnSp>
      <p:pic>
        <p:nvPicPr>
          <p:cNvPr id="353" name="Google Shape;353;gf2e5ec2f2f_0_179"/>
          <p:cNvPicPr preferRelativeResize="0"/>
          <p:nvPr/>
        </p:nvPicPr>
        <p:blipFill rotWithShape="1">
          <a:blip r:embed="rId8">
            <a:alphaModFix/>
          </a:blip>
          <a:srcRect l="791" t="24735" r="21653" b="50985"/>
          <a:stretch/>
        </p:blipFill>
        <p:spPr>
          <a:xfrm>
            <a:off x="4872425" y="4773275"/>
            <a:ext cx="3919073" cy="850725"/>
          </a:xfrm>
          <a:prstGeom prst="rect">
            <a:avLst/>
          </a:prstGeom>
          <a:noFill/>
          <a:ln w="9525" cap="flat" cmpd="sng">
            <a:solidFill>
              <a:srgbClr val="9E9E9E"/>
            </a:solidFill>
            <a:prstDash val="solid"/>
            <a:round/>
            <a:headEnd type="none" w="sm" len="sm"/>
            <a:tailEnd type="none" w="sm" len="sm"/>
          </a:ln>
        </p:spPr>
      </p:pic>
      <p:sp>
        <p:nvSpPr>
          <p:cNvPr id="354" name="Google Shape;354;gf2e5ec2f2f_0_179"/>
          <p:cNvSpPr/>
          <p:nvPr/>
        </p:nvSpPr>
        <p:spPr>
          <a:xfrm>
            <a:off x="4872504" y="5104863"/>
            <a:ext cx="1819500" cy="3231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f2e5ec2f2f_0_179"/>
          <p:cNvSpPr txBox="1"/>
          <p:nvPr/>
        </p:nvSpPr>
        <p:spPr>
          <a:xfrm>
            <a:off x="6559113" y="49739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❻</a:t>
            </a:r>
            <a:endParaRPr sz="3000" b="0" i="0" u="none" strike="noStrike" cap="none">
              <a:solidFill>
                <a:srgbClr val="FF0000"/>
              </a:solidFill>
              <a:latin typeface="Arial"/>
              <a:ea typeface="Arial"/>
              <a:cs typeface="Arial"/>
              <a:sym typeface="Arial"/>
            </a:endParaRPr>
          </a:p>
        </p:txBody>
      </p:sp>
      <p:sp>
        <p:nvSpPr>
          <p:cNvPr id="356" name="Google Shape;356;gf2e5ec2f2f_0_179"/>
          <p:cNvSpPr/>
          <p:nvPr/>
        </p:nvSpPr>
        <p:spPr>
          <a:xfrm>
            <a:off x="7960738" y="3874525"/>
            <a:ext cx="785700" cy="2394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f2e5ec2f2f_0_179"/>
          <p:cNvSpPr/>
          <p:nvPr/>
        </p:nvSpPr>
        <p:spPr>
          <a:xfrm>
            <a:off x="7960750" y="3886250"/>
            <a:ext cx="765000" cy="2394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f2e5ec2f2f_0_179"/>
          <p:cNvSpPr txBox="1"/>
          <p:nvPr/>
        </p:nvSpPr>
        <p:spPr>
          <a:xfrm>
            <a:off x="8040238" y="34069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❼</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f2e5ec2f2f_0_21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18</a:t>
            </a:fld>
            <a:endParaRPr/>
          </a:p>
        </p:txBody>
      </p:sp>
      <p:sp>
        <p:nvSpPr>
          <p:cNvPr id="364" name="Google Shape;364;gf2e5ec2f2f_0_211"/>
          <p:cNvSpPr/>
          <p:nvPr/>
        </p:nvSpPr>
        <p:spPr>
          <a:xfrm>
            <a:off x="446525" y="371855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学習者 ⇒ 教師</a:t>
            </a:r>
            <a:endParaRPr sz="1300" b="1" i="0" u="none" strike="noStrike" cap="none">
              <a:solidFill>
                <a:srgbClr val="0070F5"/>
              </a:solidFill>
              <a:latin typeface="Arial"/>
              <a:ea typeface="Arial"/>
              <a:cs typeface="Arial"/>
              <a:sym typeface="Arial"/>
            </a:endParaRPr>
          </a:p>
        </p:txBody>
      </p:sp>
      <p:sp>
        <p:nvSpPr>
          <p:cNvPr id="365" name="Google Shape;365;gf2e5ec2f2f_0_211"/>
          <p:cNvSpPr/>
          <p:nvPr/>
        </p:nvSpPr>
        <p:spPr>
          <a:xfrm>
            <a:off x="446525" y="1208325"/>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教師 ⇒ 学習者</a:t>
            </a:r>
            <a:endParaRPr sz="1300" b="1" i="0" u="none" strike="noStrike" cap="none">
              <a:solidFill>
                <a:srgbClr val="0070F5"/>
              </a:solidFill>
              <a:latin typeface="Arial"/>
              <a:ea typeface="Arial"/>
              <a:cs typeface="Arial"/>
              <a:sym typeface="Arial"/>
            </a:endParaRPr>
          </a:p>
        </p:txBody>
      </p:sp>
      <p:pic>
        <p:nvPicPr>
          <p:cNvPr id="366" name="Google Shape;366;gf2e5ec2f2f_0_211"/>
          <p:cNvPicPr preferRelativeResize="0"/>
          <p:nvPr/>
        </p:nvPicPr>
        <p:blipFill rotWithShape="1">
          <a:blip r:embed="rId3">
            <a:alphaModFix/>
          </a:blip>
          <a:srcRect/>
          <a:stretch/>
        </p:blipFill>
        <p:spPr>
          <a:xfrm>
            <a:off x="6048998" y="1208325"/>
            <a:ext cx="1644900" cy="1159900"/>
          </a:xfrm>
          <a:prstGeom prst="rect">
            <a:avLst/>
          </a:prstGeom>
          <a:noFill/>
          <a:ln w="9525" cap="flat" cmpd="sng">
            <a:solidFill>
              <a:srgbClr val="9E9E9E"/>
            </a:solidFill>
            <a:prstDash val="solid"/>
            <a:round/>
            <a:headEnd type="none" w="sm" len="sm"/>
            <a:tailEnd type="none" w="sm" len="sm"/>
          </a:ln>
        </p:spPr>
      </p:pic>
      <p:pic>
        <p:nvPicPr>
          <p:cNvPr id="367" name="Google Shape;367;gf2e5ec2f2f_0_211"/>
          <p:cNvPicPr preferRelativeResize="0"/>
          <p:nvPr/>
        </p:nvPicPr>
        <p:blipFill rotWithShape="1">
          <a:blip r:embed="rId4">
            <a:alphaModFix/>
          </a:blip>
          <a:srcRect/>
          <a:stretch/>
        </p:blipFill>
        <p:spPr>
          <a:xfrm>
            <a:off x="6612513" y="3852947"/>
            <a:ext cx="1727425" cy="1159900"/>
          </a:xfrm>
          <a:prstGeom prst="rect">
            <a:avLst/>
          </a:prstGeom>
          <a:noFill/>
          <a:ln w="9525" cap="flat" cmpd="sng">
            <a:solidFill>
              <a:srgbClr val="9E9E9E"/>
            </a:solidFill>
            <a:prstDash val="solid"/>
            <a:round/>
            <a:headEnd type="none" w="sm" len="sm"/>
            <a:tailEnd type="none" w="sm" len="sm"/>
          </a:ln>
        </p:spPr>
      </p:pic>
      <p:sp>
        <p:nvSpPr>
          <p:cNvPr id="368" name="Google Shape;368;gf2e5ec2f2f_0_21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ユーザーの役割を変更する</a:t>
            </a:r>
            <a:endParaRPr sz="3000" u="sng">
              <a:latin typeface="Arial"/>
              <a:ea typeface="Arial"/>
              <a:cs typeface="Arial"/>
              <a:sym typeface="Arial"/>
            </a:endParaRPr>
          </a:p>
        </p:txBody>
      </p:sp>
      <p:sp>
        <p:nvSpPr>
          <p:cNvPr id="369" name="Google Shape;369;gf2e5ec2f2f_0_211"/>
          <p:cNvSpPr/>
          <p:nvPr/>
        </p:nvSpPr>
        <p:spPr>
          <a:xfrm>
            <a:off x="6766461" y="3933642"/>
            <a:ext cx="1168200" cy="344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f2e5ec2f2f_0_211"/>
          <p:cNvSpPr/>
          <p:nvPr/>
        </p:nvSpPr>
        <p:spPr>
          <a:xfrm>
            <a:off x="6221825" y="1341530"/>
            <a:ext cx="1128600" cy="341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71" name="Google Shape;371;gf2e5ec2f2f_0_211"/>
          <p:cNvGraphicFramePr/>
          <p:nvPr/>
        </p:nvGraphicFramePr>
        <p:xfrm>
          <a:off x="235863" y="1619950"/>
          <a:ext cx="4406250" cy="1963057"/>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826400">
                  <a:extLst>
                    <a:ext uri="{9D8B030D-6E8A-4147-A177-3AD203B41FA5}">
                      <a16:colId xmlns:a16="http://schemas.microsoft.com/office/drawing/2014/main" val="20001"/>
                    </a:ext>
                  </a:extLst>
                </a:gridCol>
              </a:tblGrid>
              <a:tr h="56210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ユーザー管理画面（</a:t>
                      </a:r>
                      <a:r>
                        <a:rPr lang="ja" sz="1400" u="sng" strike="noStrike" cap="none">
                          <a:solidFill>
                            <a:schemeClr val="hlink"/>
                          </a:solidFill>
                          <a:hlinkClick r:id="rId5" action="ppaction://hlinksldjump"/>
                        </a:rPr>
                        <a:t>P.12</a:t>
                      </a:r>
                      <a:r>
                        <a:rPr lang="ja" sz="1400" u="none" strike="noStrike" cap="none"/>
                        <a:t>）へ</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415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各教職員の行右端の	アイコンをクリックして、</a:t>
                      </a:r>
                      <a:r>
                        <a:rPr lang="ja" sz="1400" b="1" u="none" strike="noStrike" cap="none"/>
                        <a:t>［​学習者に変更］​</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501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確認画面で</a:t>
                      </a:r>
                      <a:r>
                        <a:rPr lang="ja" sz="1400" b="1" u="none" strike="noStrike" cap="none"/>
                        <a:t>［実行する］</a:t>
                      </a:r>
                      <a:r>
                        <a:rPr lang="ja" sz="1400" u="none" strike="noStrike" cap="none"/>
                        <a:t>を​クリック</a:t>
                      </a:r>
                      <a:endParaRPr sz="5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a:t>
                      </a:r>
                      <a:r>
                        <a:rPr lang="ja" sz="1200"/>
                        <a:t>教師</a:t>
                      </a:r>
                      <a:r>
                        <a:rPr lang="ja" sz="1200" u="none" strike="noStrike" cap="none"/>
                        <a:t>が学習者に変更されます。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72" name="Google Shape;372;gf2e5ec2f2f_0_211"/>
          <p:cNvPicPr preferRelativeResize="0"/>
          <p:nvPr/>
        </p:nvPicPr>
        <p:blipFill rotWithShape="1">
          <a:blip r:embed="rId6">
            <a:alphaModFix/>
          </a:blip>
          <a:srcRect/>
          <a:stretch/>
        </p:blipFill>
        <p:spPr>
          <a:xfrm>
            <a:off x="2560563" y="2224500"/>
            <a:ext cx="102800" cy="289475"/>
          </a:xfrm>
          <a:prstGeom prst="rect">
            <a:avLst/>
          </a:prstGeom>
          <a:noFill/>
          <a:ln>
            <a:noFill/>
          </a:ln>
        </p:spPr>
      </p:pic>
      <p:graphicFrame>
        <p:nvGraphicFramePr>
          <p:cNvPr id="373" name="Google Shape;373;gf2e5ec2f2f_0_211"/>
          <p:cNvGraphicFramePr/>
          <p:nvPr/>
        </p:nvGraphicFramePr>
        <p:xfrm>
          <a:off x="235863" y="4221913"/>
          <a:ext cx="4406250" cy="1963057"/>
        </p:xfrm>
        <a:graphic>
          <a:graphicData uri="http://schemas.openxmlformats.org/drawingml/2006/table">
            <a:tbl>
              <a:tblPr>
                <a:noFill/>
                <a:tableStyleId>{ABA3C40F-65FB-4804-86B4-E16780AE925B}</a:tableStyleId>
              </a:tblPr>
              <a:tblGrid>
                <a:gridCol w="567575">
                  <a:extLst>
                    <a:ext uri="{9D8B030D-6E8A-4147-A177-3AD203B41FA5}">
                      <a16:colId xmlns:a16="http://schemas.microsoft.com/office/drawing/2014/main" val="20000"/>
                    </a:ext>
                  </a:extLst>
                </a:gridCol>
                <a:gridCol w="3838675">
                  <a:extLst>
                    <a:ext uri="{9D8B030D-6E8A-4147-A177-3AD203B41FA5}">
                      <a16:colId xmlns:a16="http://schemas.microsoft.com/office/drawing/2014/main" val="20001"/>
                    </a:ext>
                  </a:extLst>
                </a:gridCol>
              </a:tblGrid>
              <a:tr h="56210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ユーザー管理画面（</a:t>
                      </a:r>
                      <a:r>
                        <a:rPr lang="ja" sz="1400" u="sng" strike="noStrike" cap="none">
                          <a:solidFill>
                            <a:schemeClr val="hlink"/>
                          </a:solidFill>
                          <a:hlinkClick r:id="rId5" action="ppaction://hlinksldjump"/>
                        </a:rPr>
                        <a:t>P.12</a:t>
                      </a:r>
                      <a:r>
                        <a:rPr lang="ja" sz="1400" u="none" strike="noStrike" cap="none"/>
                        <a:t>）へ</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415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各学習者の行右端の	アイコンをクリックして、</a:t>
                      </a:r>
                      <a:r>
                        <a:rPr lang="ja" sz="1400" b="1" u="none" strike="noStrike" cap="none"/>
                        <a:t>［​教師に変更］​</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501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確認画面で</a:t>
                      </a:r>
                      <a:r>
                        <a:rPr lang="ja" sz="1400" b="1" u="none" strike="noStrike" cap="none"/>
                        <a:t>［実行する］</a:t>
                      </a:r>
                      <a:r>
                        <a:rPr lang="ja" sz="1400" u="none" strike="noStrike" cap="none"/>
                        <a:t>を​クリック</a:t>
                      </a:r>
                      <a:endParaRPr sz="5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⇒学習者が</a:t>
                      </a:r>
                      <a:r>
                        <a:rPr lang="ja" sz="1200"/>
                        <a:t>教師</a:t>
                      </a:r>
                      <a:r>
                        <a:rPr lang="ja" sz="1200" u="none" strike="noStrike" cap="none"/>
                        <a:t>に変更されます。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74" name="Google Shape;374;gf2e5ec2f2f_0_211"/>
          <p:cNvPicPr preferRelativeResize="0"/>
          <p:nvPr/>
        </p:nvPicPr>
        <p:blipFill rotWithShape="1">
          <a:blip r:embed="rId6">
            <a:alphaModFix/>
          </a:blip>
          <a:srcRect/>
          <a:stretch/>
        </p:blipFill>
        <p:spPr>
          <a:xfrm>
            <a:off x="2560576" y="4831925"/>
            <a:ext cx="102800" cy="289475"/>
          </a:xfrm>
          <a:prstGeom prst="rect">
            <a:avLst/>
          </a:prstGeom>
          <a:noFill/>
          <a:ln>
            <a:noFill/>
          </a:ln>
        </p:spPr>
      </p:pic>
      <p:sp>
        <p:nvSpPr>
          <p:cNvPr id="375" name="Google Shape;375;gf2e5ec2f2f_0_21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300"/>
              <a:buFont typeface="Arial"/>
              <a:buNone/>
            </a:pPr>
            <a:r>
              <a:rPr lang="ja" sz="1300" b="1" i="0" u="none" strike="noStrike" cap="none">
                <a:solidFill>
                  <a:srgbClr val="000000"/>
                </a:solidFill>
                <a:latin typeface="Arial"/>
                <a:ea typeface="Arial"/>
                <a:cs typeface="Arial"/>
                <a:sym typeface="Arial"/>
              </a:rPr>
              <a:t>ユーザーの役割を変更すると、Google管理コンソールのClassroomの教師グループから除外・登録されます。</a:t>
            </a:r>
            <a:endParaRPr sz="1292" b="1" i="0" u="none" strike="noStrike" cap="none">
              <a:solidFill>
                <a:srgbClr val="000000"/>
              </a:solidFill>
              <a:latin typeface="Arial"/>
              <a:ea typeface="Arial"/>
              <a:cs typeface="Arial"/>
              <a:sym typeface="Arial"/>
            </a:endParaRPr>
          </a:p>
        </p:txBody>
      </p:sp>
      <p:pic>
        <p:nvPicPr>
          <p:cNvPr id="376" name="Google Shape;376;gf2e5ec2f2f_0_211"/>
          <p:cNvPicPr preferRelativeResize="0"/>
          <p:nvPr/>
        </p:nvPicPr>
        <p:blipFill rotWithShape="1">
          <a:blip r:embed="rId7">
            <a:alphaModFix/>
          </a:blip>
          <a:srcRect/>
          <a:stretch/>
        </p:blipFill>
        <p:spPr>
          <a:xfrm>
            <a:off x="5082248" y="2530627"/>
            <a:ext cx="3648025" cy="1159900"/>
          </a:xfrm>
          <a:prstGeom prst="rect">
            <a:avLst/>
          </a:prstGeom>
          <a:noFill/>
          <a:ln w="9525" cap="flat" cmpd="sng">
            <a:solidFill>
              <a:srgbClr val="9E9E9E"/>
            </a:solidFill>
            <a:prstDash val="solid"/>
            <a:round/>
            <a:headEnd type="none" w="sm" len="sm"/>
            <a:tailEnd type="none" w="sm" len="sm"/>
          </a:ln>
        </p:spPr>
      </p:pic>
      <p:pic>
        <p:nvPicPr>
          <p:cNvPr id="377" name="Google Shape;377;gf2e5ec2f2f_0_211"/>
          <p:cNvPicPr preferRelativeResize="0"/>
          <p:nvPr/>
        </p:nvPicPr>
        <p:blipFill rotWithShape="1">
          <a:blip r:embed="rId8">
            <a:alphaModFix/>
          </a:blip>
          <a:srcRect t="2572"/>
          <a:stretch/>
        </p:blipFill>
        <p:spPr>
          <a:xfrm>
            <a:off x="5082250" y="5097825"/>
            <a:ext cx="3648025" cy="1109810"/>
          </a:xfrm>
          <a:prstGeom prst="rect">
            <a:avLst/>
          </a:prstGeom>
          <a:noFill/>
          <a:ln w="9525" cap="flat" cmpd="sng">
            <a:solidFill>
              <a:srgbClr val="9E9E9E"/>
            </a:solidFill>
            <a:prstDash val="solid"/>
            <a:round/>
            <a:headEnd type="none" w="sm" len="sm"/>
            <a:tailEnd type="none" w="sm" len="sm"/>
          </a:ln>
        </p:spPr>
      </p:pic>
      <p:cxnSp>
        <p:nvCxnSpPr>
          <p:cNvPr id="378" name="Google Shape;378;gf2e5ec2f2f_0_211"/>
          <p:cNvCxnSpPr>
            <a:stCxn id="370" idx="3"/>
            <a:endCxn id="379" idx="0"/>
          </p:cNvCxnSpPr>
          <p:nvPr/>
        </p:nvCxnSpPr>
        <p:spPr>
          <a:xfrm>
            <a:off x="7350425" y="1512380"/>
            <a:ext cx="787200" cy="1671300"/>
          </a:xfrm>
          <a:prstGeom prst="bentConnector2">
            <a:avLst/>
          </a:prstGeom>
          <a:noFill/>
          <a:ln w="28575" cap="flat" cmpd="sng">
            <a:solidFill>
              <a:srgbClr val="FF0000"/>
            </a:solidFill>
            <a:prstDash val="dot"/>
            <a:round/>
            <a:headEnd type="none" w="sm" len="sm"/>
            <a:tailEnd type="stealth" w="med" len="med"/>
          </a:ln>
        </p:spPr>
      </p:cxnSp>
      <p:sp>
        <p:nvSpPr>
          <p:cNvPr id="379" name="Google Shape;379;gf2e5ec2f2f_0_211"/>
          <p:cNvSpPr/>
          <p:nvPr/>
        </p:nvSpPr>
        <p:spPr>
          <a:xfrm>
            <a:off x="7601675" y="3183613"/>
            <a:ext cx="1071900" cy="39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f2e5ec2f2f_0_211"/>
          <p:cNvSpPr/>
          <p:nvPr/>
        </p:nvSpPr>
        <p:spPr>
          <a:xfrm>
            <a:off x="7544975" y="5736200"/>
            <a:ext cx="1128600" cy="396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1" name="Google Shape;381;gf2e5ec2f2f_0_211"/>
          <p:cNvCxnSpPr>
            <a:stCxn id="369" idx="3"/>
            <a:endCxn id="380" idx="0"/>
          </p:cNvCxnSpPr>
          <p:nvPr/>
        </p:nvCxnSpPr>
        <p:spPr>
          <a:xfrm>
            <a:off x="7934661" y="4105692"/>
            <a:ext cx="174600" cy="1630500"/>
          </a:xfrm>
          <a:prstGeom prst="bentConnector2">
            <a:avLst/>
          </a:prstGeom>
          <a:noFill/>
          <a:ln w="28575" cap="flat" cmpd="sng">
            <a:solidFill>
              <a:srgbClr val="FF0000"/>
            </a:solidFill>
            <a:prstDash val="dot"/>
            <a:round/>
            <a:headEnd type="none" w="sm" len="sm"/>
            <a:tailEnd type="stealth" w="med" len="med"/>
          </a:ln>
        </p:spPr>
      </p:cxnSp>
      <p:sp>
        <p:nvSpPr>
          <p:cNvPr id="382" name="Google Shape;382;gf2e5ec2f2f_0_211"/>
          <p:cNvSpPr txBox="1"/>
          <p:nvPr/>
        </p:nvSpPr>
        <p:spPr>
          <a:xfrm>
            <a:off x="5443000" y="11751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383" name="Google Shape;383;gf2e5ec2f2f_0_211"/>
          <p:cNvSpPr txBox="1"/>
          <p:nvPr/>
        </p:nvSpPr>
        <p:spPr>
          <a:xfrm>
            <a:off x="7050981" y="30891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dirty="0">
                <a:solidFill>
                  <a:srgbClr val="FF0000"/>
                </a:solidFill>
                <a:highlight>
                  <a:srgbClr val="FFFFFF"/>
                </a:highlight>
                <a:latin typeface="Arial"/>
                <a:ea typeface="Arial"/>
                <a:cs typeface="Arial"/>
                <a:sym typeface="Arial"/>
              </a:rPr>
              <a:t>❸</a:t>
            </a:r>
            <a:endParaRPr sz="3000" b="0" i="0" u="none" strike="noStrike" cap="none" dirty="0">
              <a:solidFill>
                <a:srgbClr val="FF0000"/>
              </a:solidFill>
              <a:highlight>
                <a:srgbClr val="FFFFFF"/>
              </a:highlight>
              <a:latin typeface="Arial"/>
              <a:ea typeface="Arial"/>
              <a:cs typeface="Arial"/>
              <a:sym typeface="Arial"/>
            </a:endParaRPr>
          </a:p>
        </p:txBody>
      </p:sp>
      <p:sp>
        <p:nvSpPr>
          <p:cNvPr id="384" name="Google Shape;384;gf2e5ec2f2f_0_211"/>
          <p:cNvSpPr txBox="1"/>
          <p:nvPr/>
        </p:nvSpPr>
        <p:spPr>
          <a:xfrm>
            <a:off x="6991218" y="56496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dirty="0">
                <a:solidFill>
                  <a:srgbClr val="FF0000"/>
                </a:solidFill>
                <a:highlight>
                  <a:srgbClr val="FFFFFF"/>
                </a:highlight>
                <a:latin typeface="Arial"/>
                <a:ea typeface="Arial"/>
                <a:cs typeface="Arial"/>
                <a:sym typeface="Arial"/>
              </a:rPr>
              <a:t>❻</a:t>
            </a:r>
            <a:endParaRPr sz="3000" b="0" i="0" u="none" strike="noStrike" cap="none" dirty="0">
              <a:solidFill>
                <a:srgbClr val="FF0000"/>
              </a:solidFill>
              <a:highlight>
                <a:srgbClr val="FFFFFF"/>
              </a:highlight>
              <a:latin typeface="Arial"/>
              <a:ea typeface="Arial"/>
              <a:cs typeface="Arial"/>
              <a:sym typeface="Arial"/>
            </a:endParaRPr>
          </a:p>
        </p:txBody>
      </p:sp>
      <p:sp>
        <p:nvSpPr>
          <p:cNvPr id="385" name="Google Shape;385;gf2e5ec2f2f_0_211"/>
          <p:cNvSpPr txBox="1"/>
          <p:nvPr/>
        </p:nvSpPr>
        <p:spPr>
          <a:xfrm>
            <a:off x="6047775" y="38132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❺</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f2e5ec2f2f_0_24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19</a:t>
            </a:fld>
            <a:endParaRPr/>
          </a:p>
        </p:txBody>
      </p:sp>
      <p:pic>
        <p:nvPicPr>
          <p:cNvPr id="391" name="Google Shape;391;gf2e5ec2f2f_0_241"/>
          <p:cNvPicPr preferRelativeResize="0"/>
          <p:nvPr/>
        </p:nvPicPr>
        <p:blipFill rotWithShape="1">
          <a:blip r:embed="rId3">
            <a:alphaModFix/>
          </a:blip>
          <a:srcRect l="-2165" t="-3273"/>
          <a:stretch/>
        </p:blipFill>
        <p:spPr>
          <a:xfrm>
            <a:off x="4654550" y="2507525"/>
            <a:ext cx="4178975" cy="2134675"/>
          </a:xfrm>
          <a:prstGeom prst="rect">
            <a:avLst/>
          </a:prstGeom>
          <a:noFill/>
          <a:ln w="9525" cap="flat" cmpd="sng">
            <a:solidFill>
              <a:srgbClr val="9E9E9E"/>
            </a:solidFill>
            <a:prstDash val="solid"/>
            <a:round/>
            <a:headEnd type="none" w="sm" len="sm"/>
            <a:tailEnd type="none" w="sm" len="sm"/>
          </a:ln>
        </p:spPr>
      </p:pic>
      <p:sp>
        <p:nvSpPr>
          <p:cNvPr id="392" name="Google Shape;392;gf2e5ec2f2f_0_24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クラスを登録する</a:t>
            </a:r>
            <a:endParaRPr sz="3100" u="sng">
              <a:latin typeface="Arial"/>
              <a:ea typeface="Arial"/>
              <a:cs typeface="Arial"/>
              <a:sym typeface="Arial"/>
            </a:endParaRPr>
          </a:p>
        </p:txBody>
      </p:sp>
      <p:sp>
        <p:nvSpPr>
          <p:cNvPr id="393" name="Google Shape;393;gf2e5ec2f2f_0_241"/>
          <p:cNvSpPr/>
          <p:nvPr/>
        </p:nvSpPr>
        <p:spPr>
          <a:xfrm>
            <a:off x="7967067" y="4337688"/>
            <a:ext cx="822000" cy="26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94" name="Google Shape;394;gf2e5ec2f2f_0_241"/>
          <p:cNvGraphicFramePr/>
          <p:nvPr/>
        </p:nvGraphicFramePr>
        <p:xfrm>
          <a:off x="245850" y="1288225"/>
          <a:ext cx="4178975" cy="500437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073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［Classroom 作成］</a:t>
                      </a:r>
                      <a:r>
                        <a:rPr lang="ja" sz="1400" u="none" strike="noStrike" cap="none"/>
                        <a:t>をクリックします。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729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a:t>
                      </a:r>
                      <a:r>
                        <a:rPr lang="ja" sz="1400" b="1" u="none" strike="noStrike" cap="none"/>
                        <a:t>［ ＋ ］</a:t>
                      </a:r>
                      <a:r>
                        <a:rPr lang="ja" sz="1400" u="none" strike="noStrike" cap="none"/>
                        <a:t>アイコンをクリック</a:t>
                      </a:r>
                      <a:br>
                        <a:rPr lang="ja" sz="1400" u="none" strike="noStrike" cap="none"/>
                      </a:br>
                      <a:r>
                        <a:rPr lang="ja" sz="1200" u="none" strike="noStrike" cap="none"/>
                        <a:t>⇒「クラスルームの追加」画面が表示されます。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94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クラス名、セクション、教室​を入力後、担当する</a:t>
                      </a:r>
                      <a:r>
                        <a:rPr lang="ja" sz="1400" u="sng" strike="noStrike" cap="none"/>
                        <a:t>​</a:t>
                      </a:r>
                      <a:r>
                        <a:rPr lang="ja" sz="1400" u="none" strike="noStrike" cap="none"/>
                        <a:t>教師のメールアドレスを選択し、</a:t>
                      </a:r>
                      <a:r>
                        <a:rPr lang="ja" sz="1400" b="1" u="none" strike="noStrike" cap="none"/>
                        <a:t>［追加］</a:t>
                      </a:r>
                      <a:r>
                        <a:rPr lang="ja" sz="1400" u="none" strike="noStrike" cap="none"/>
                        <a:t>をクリック</a:t>
                      </a:r>
                      <a:endParaRPr sz="1400" u="none" strike="noStrike" cap="none"/>
                    </a:p>
                    <a:p>
                      <a:pPr marL="0" marR="0" lvl="0" indent="0" algn="l" rtl="0">
                        <a:lnSpc>
                          <a:spcPct val="150000"/>
                        </a:lnSpc>
                        <a:spcBef>
                          <a:spcPts val="700"/>
                        </a:spcBef>
                        <a:spcAft>
                          <a:spcPts val="0"/>
                        </a:spcAft>
                        <a:buClr>
                          <a:srgbClr val="000000"/>
                        </a:buClr>
                        <a:buSzPts val="1200"/>
                        <a:buFont typeface="Arial"/>
                        <a:buNone/>
                      </a:pPr>
                      <a:r>
                        <a:rPr lang="ja" sz="1200" u="none" strike="noStrike" cap="none"/>
                        <a:t>⇒クラスが追加されます。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8294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solidFill>
                            <a:srgbClr val="1A1A1A"/>
                          </a:solidFill>
                        </a:rPr>
                        <a:t>［ 全教師情報を取得 ］</a:t>
                      </a:r>
                      <a:r>
                        <a:rPr lang="ja" sz="1400" u="none" strike="noStrike" cap="none">
                          <a:solidFill>
                            <a:srgbClr val="1A1A1A"/>
                          </a:solidFill>
                        </a:rPr>
                        <a:t>をクリックすると、登録済みの全ての教師名と所属組織の情報が取得されプルダウンで選択することができます。</a:t>
                      </a:r>
                      <a:endParaRPr sz="1400" u="none" strike="noStrike" cap="none">
                        <a:solidFill>
                          <a:srgbClr val="1A1A1A"/>
                        </a:solidFill>
                      </a:endParaRPr>
                    </a:p>
                    <a:p>
                      <a:pPr marL="0" marR="0" lvl="0" indent="0" algn="l" rtl="0">
                        <a:lnSpc>
                          <a:spcPct val="125000"/>
                        </a:lnSpc>
                        <a:spcBef>
                          <a:spcPts val="0"/>
                        </a:spcBef>
                        <a:spcAft>
                          <a:spcPts val="0"/>
                        </a:spcAft>
                        <a:buClr>
                          <a:srgbClr val="000000"/>
                        </a:buClr>
                        <a:buSzPts val="1200"/>
                        <a:buFont typeface="Arial"/>
                        <a:buNone/>
                      </a:pPr>
                      <a:r>
                        <a:rPr lang="ja" sz="1200" u="none" strike="noStrike" cap="none">
                          <a:solidFill>
                            <a:srgbClr val="1A1A1A"/>
                          </a:solidFill>
                        </a:rPr>
                        <a:t>⇒ユーザー数が多い場合取得に時間がかかる場合があります。</a:t>
                      </a:r>
                      <a:endParaRPr sz="1300" u="none" strike="noStrike" cap="none">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95" name="Google Shape;395;gf2e5ec2f2f_0_241"/>
          <p:cNvSpPr/>
          <p:nvPr/>
        </p:nvSpPr>
        <p:spPr>
          <a:xfrm>
            <a:off x="4801816" y="4337688"/>
            <a:ext cx="998400" cy="2613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f2e5ec2f2f_0_24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Google Classroomのクラスを作成します。</a:t>
            </a:r>
            <a:endParaRPr sz="1292"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ここでは選択した</a:t>
            </a:r>
            <a:r>
              <a:rPr lang="ja" sz="1292" b="1"/>
              <a:t>教師</a:t>
            </a:r>
            <a:r>
              <a:rPr lang="ja" sz="1292" b="1" i="0" u="none" strike="noStrike" cap="none">
                <a:solidFill>
                  <a:srgbClr val="000000"/>
                </a:solidFill>
                <a:latin typeface="Arial"/>
                <a:ea typeface="Arial"/>
                <a:cs typeface="Arial"/>
                <a:sym typeface="Arial"/>
              </a:rPr>
              <a:t>のGoogle Classroomにクラスを登録することができます。</a:t>
            </a:r>
            <a:endParaRPr sz="1292" b="1" i="0" u="none" strike="noStrike" cap="none">
              <a:solidFill>
                <a:srgbClr val="000000"/>
              </a:solidFill>
              <a:latin typeface="Arial"/>
              <a:ea typeface="Arial"/>
              <a:cs typeface="Arial"/>
              <a:sym typeface="Arial"/>
            </a:endParaRPr>
          </a:p>
        </p:txBody>
      </p:sp>
      <p:pic>
        <p:nvPicPr>
          <p:cNvPr id="397" name="Google Shape;397;gf2e5ec2f2f_0_241"/>
          <p:cNvPicPr preferRelativeResize="0"/>
          <p:nvPr/>
        </p:nvPicPr>
        <p:blipFill rotWithShape="1">
          <a:blip r:embed="rId4">
            <a:alphaModFix/>
          </a:blip>
          <a:srcRect l="55559" b="57085"/>
          <a:stretch/>
        </p:blipFill>
        <p:spPr>
          <a:xfrm>
            <a:off x="5535138" y="1288213"/>
            <a:ext cx="3107898" cy="732299"/>
          </a:xfrm>
          <a:prstGeom prst="rect">
            <a:avLst/>
          </a:prstGeom>
          <a:noFill/>
          <a:ln w="9525" cap="flat" cmpd="sng">
            <a:solidFill>
              <a:srgbClr val="9E9E9E"/>
            </a:solidFill>
            <a:prstDash val="solid"/>
            <a:round/>
            <a:headEnd type="none" w="sm" len="sm"/>
            <a:tailEnd type="none" w="sm" len="sm"/>
          </a:ln>
        </p:spPr>
      </p:pic>
      <p:sp>
        <p:nvSpPr>
          <p:cNvPr id="398" name="Google Shape;398;gf2e5ec2f2f_0_241"/>
          <p:cNvSpPr/>
          <p:nvPr/>
        </p:nvSpPr>
        <p:spPr>
          <a:xfrm>
            <a:off x="8119525" y="1601875"/>
            <a:ext cx="257400" cy="261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f2e5ec2f2f_0_241"/>
          <p:cNvSpPr txBox="1"/>
          <p:nvPr/>
        </p:nvSpPr>
        <p:spPr>
          <a:xfrm>
            <a:off x="8227513" y="16747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400" name="Google Shape;400;gf2e5ec2f2f_0_241"/>
          <p:cNvCxnSpPr>
            <a:stCxn id="398" idx="1"/>
            <a:endCxn id="391" idx="0"/>
          </p:cNvCxnSpPr>
          <p:nvPr/>
        </p:nvCxnSpPr>
        <p:spPr>
          <a:xfrm flipH="1">
            <a:off x="6744025" y="1732525"/>
            <a:ext cx="1375500" cy="774900"/>
          </a:xfrm>
          <a:prstGeom prst="bentConnector2">
            <a:avLst/>
          </a:prstGeom>
          <a:noFill/>
          <a:ln w="19050" cap="flat" cmpd="sng">
            <a:solidFill>
              <a:srgbClr val="FF0000"/>
            </a:solidFill>
            <a:prstDash val="dot"/>
            <a:round/>
            <a:headEnd type="none" w="sm" len="sm"/>
            <a:tailEnd type="stealth" w="med" len="med"/>
          </a:ln>
        </p:spPr>
      </p:cxnSp>
      <p:sp>
        <p:nvSpPr>
          <p:cNvPr id="401" name="Google Shape;401;gf2e5ec2f2f_0_241"/>
          <p:cNvSpPr/>
          <p:nvPr/>
        </p:nvSpPr>
        <p:spPr>
          <a:xfrm>
            <a:off x="4759250" y="2946400"/>
            <a:ext cx="822000" cy="11796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gf2e5ec2f2f_0_241"/>
          <p:cNvSpPr txBox="1"/>
          <p:nvPr/>
        </p:nvSpPr>
        <p:spPr>
          <a:xfrm>
            <a:off x="8292138" y="38316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403" name="Google Shape;403;gf2e5ec2f2f_0_241"/>
          <p:cNvSpPr txBox="1"/>
          <p:nvPr/>
        </p:nvSpPr>
        <p:spPr>
          <a:xfrm>
            <a:off x="5800216" y="4257991"/>
            <a:ext cx="400559" cy="42069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00B0F0"/>
                </a:solidFill>
                <a:latin typeface="Arial"/>
                <a:ea typeface="Arial"/>
                <a:cs typeface="Arial"/>
                <a:sym typeface="Arial"/>
              </a:rPr>
              <a:t>※</a:t>
            </a:r>
            <a:endParaRPr sz="3000" b="0" i="0" u="none" strike="noStrike" cap="none">
              <a:solidFill>
                <a:srgbClr val="00B0F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110ed976118_1_1"/>
          <p:cNvSpPr txBox="1">
            <a:spLocks noGrp="1"/>
          </p:cNvSpPr>
          <p:nvPr>
            <p:ph type="sldNum" idx="12"/>
          </p:nvPr>
        </p:nvSpPr>
        <p:spPr>
          <a:xfrm>
            <a:off x="8536300" y="6292600"/>
            <a:ext cx="548700" cy="44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ltLang="ja"/>
              <a:t>2</a:t>
            </a:fld>
            <a:endParaRPr/>
          </a:p>
        </p:txBody>
      </p:sp>
      <p:grpSp>
        <p:nvGrpSpPr>
          <p:cNvPr id="63" name="Google Shape;63;g110ed976118_1_1"/>
          <p:cNvGrpSpPr/>
          <p:nvPr/>
        </p:nvGrpSpPr>
        <p:grpSpPr>
          <a:xfrm>
            <a:off x="690250" y="716175"/>
            <a:ext cx="4057550" cy="4079100"/>
            <a:chOff x="286250" y="746825"/>
            <a:chExt cx="4057550" cy="4079100"/>
          </a:xfrm>
        </p:grpSpPr>
        <p:sp>
          <p:nvSpPr>
            <p:cNvPr id="64" name="Google Shape;64;g110ed976118_1_1"/>
            <p:cNvSpPr txBox="1"/>
            <p:nvPr/>
          </p:nvSpPr>
          <p:spPr>
            <a:xfrm>
              <a:off x="286250" y="746825"/>
              <a:ext cx="3546600" cy="4079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b="1">
                  <a:highlight>
                    <a:srgbClr val="D9D9D9"/>
                  </a:highlight>
                </a:rPr>
                <a:t>【 基本操作】</a:t>
              </a:r>
              <a:endParaRPr sz="1100"/>
            </a:p>
            <a:p>
              <a:pPr marL="457200" lvl="0" indent="-292100" algn="l" rtl="0">
                <a:lnSpc>
                  <a:spcPct val="150000"/>
                </a:lnSpc>
                <a:spcBef>
                  <a:spcPts val="0"/>
                </a:spcBef>
                <a:spcAft>
                  <a:spcPts val="0"/>
                </a:spcAft>
                <a:buSzPts val="1000"/>
                <a:buChar char="●"/>
              </a:pPr>
              <a:r>
                <a:rPr lang="ja" sz="1000" b="1" u="sng">
                  <a:solidFill>
                    <a:schemeClr val="hlink"/>
                  </a:solidFill>
                  <a:hlinkClick r:id="rId3" action="ppaction://hlinksldjump"/>
                </a:rPr>
                <a:t>InterCLASS Console Support　へサインイン</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4" action="ppaction://hlinksldjump"/>
                </a:rPr>
                <a:t>初回サインイン時の操作方法</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5" action="ppaction://hlinksldjump"/>
                </a:rPr>
                <a:t>メニューの見方</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6" action="ppaction://hlinksldjump"/>
                </a:rPr>
                <a:t>情報の絞り込み・ソート・表示件数を変える</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7" action="ppaction://hlinksldjump"/>
                </a:rPr>
                <a:t>情報を編集・削除する   </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8" action="ppaction://hlinksldjump"/>
                </a:rPr>
                <a:t>情報をCSVファイルで保存する  </a:t>
              </a:r>
              <a:r>
                <a:rPr lang="ja" sz="1000" b="1"/>
                <a:t> </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9" action="ppaction://hlinksldjump"/>
                </a:rPr>
                <a:t>一括選択について</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10" action="ppaction://hlinksldjump"/>
                </a:rPr>
                <a:t>ユーザー数を表示する</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11" action="ppaction://hlinksldjump"/>
                </a:rPr>
                <a:t>ログアウトする</a:t>
              </a:r>
              <a:endParaRPr sz="1000" b="1"/>
            </a:p>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r>
                <a:rPr lang="ja" sz="1100" b="1">
                  <a:highlight>
                    <a:srgbClr val="D9D9D9"/>
                  </a:highlight>
                </a:rPr>
                <a:t>【 アカウント（ユーザー）操作】</a:t>
              </a:r>
              <a:endParaRPr sz="1100"/>
            </a:p>
            <a:p>
              <a:pPr marL="457200" lvl="0" indent="-292100" algn="l" rtl="0">
                <a:lnSpc>
                  <a:spcPct val="150000"/>
                </a:lnSpc>
                <a:spcBef>
                  <a:spcPts val="0"/>
                </a:spcBef>
                <a:spcAft>
                  <a:spcPts val="0"/>
                </a:spcAft>
                <a:buSzPts val="1000"/>
                <a:buChar char="●"/>
              </a:pPr>
              <a:r>
                <a:rPr lang="ja" sz="1000" b="1" u="sng">
                  <a:solidFill>
                    <a:schemeClr val="hlink"/>
                  </a:solidFill>
                  <a:hlinkClick r:id="rId12" action="ppaction://hlinksldjump"/>
                </a:rPr>
                <a:t>ユーザー管理画面を開く </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13" action="ppaction://hlinksldjump"/>
                </a:rPr>
                <a:t>ユーザーを追加する</a:t>
              </a:r>
              <a:r>
                <a:rPr lang="ja" sz="1000" b="1"/>
                <a:t>  </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14" action="ppaction://hlinksldjump"/>
                </a:rPr>
                <a:t>複数のユーザーを一括登録する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15" action="ppaction://hlinksldjump"/>
                </a:rPr>
                <a:t>一括編集について</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16" action="ppaction://hlinksldjump"/>
                </a:rPr>
                <a:t>ユーザーの役割を変更する</a:t>
              </a:r>
              <a:endParaRPr>
                <a:latin typeface="Lato"/>
                <a:ea typeface="Lato"/>
                <a:cs typeface="Lato"/>
                <a:sym typeface="Lato"/>
              </a:endParaRPr>
            </a:p>
          </p:txBody>
        </p:sp>
        <p:sp>
          <p:nvSpPr>
            <p:cNvPr id="65" name="Google Shape;65;g110ed976118_1_1"/>
            <p:cNvSpPr txBox="1"/>
            <p:nvPr/>
          </p:nvSpPr>
          <p:spPr>
            <a:xfrm>
              <a:off x="3587500" y="769925"/>
              <a:ext cx="756300" cy="4032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r>
                <a:rPr lang="ja" sz="1000" b="1"/>
                <a:t>３</a:t>
              </a:r>
              <a:endParaRPr sz="1000" b="1"/>
            </a:p>
            <a:p>
              <a:pPr marL="0" lvl="0" indent="0" algn="l" rtl="0">
                <a:lnSpc>
                  <a:spcPct val="150000"/>
                </a:lnSpc>
                <a:spcBef>
                  <a:spcPts val="0"/>
                </a:spcBef>
                <a:spcAft>
                  <a:spcPts val="0"/>
                </a:spcAft>
                <a:buNone/>
              </a:pPr>
              <a:r>
                <a:rPr lang="ja" sz="1000" b="1"/>
                <a:t>４</a:t>
              </a:r>
              <a:endParaRPr sz="1000" b="1"/>
            </a:p>
            <a:p>
              <a:pPr marL="0" lvl="0" indent="0" algn="l" rtl="0">
                <a:lnSpc>
                  <a:spcPct val="150000"/>
                </a:lnSpc>
                <a:spcBef>
                  <a:spcPts val="0"/>
                </a:spcBef>
                <a:spcAft>
                  <a:spcPts val="0"/>
                </a:spcAft>
                <a:buNone/>
              </a:pPr>
              <a:r>
                <a:rPr lang="ja" sz="1000" b="1"/>
                <a:t>５</a:t>
              </a:r>
              <a:endParaRPr sz="1000" b="1"/>
            </a:p>
            <a:p>
              <a:pPr marL="0" lvl="0" indent="0" algn="l" rtl="0">
                <a:lnSpc>
                  <a:spcPct val="150000"/>
                </a:lnSpc>
                <a:spcBef>
                  <a:spcPts val="0"/>
                </a:spcBef>
                <a:spcAft>
                  <a:spcPts val="0"/>
                </a:spcAft>
                <a:buNone/>
              </a:pPr>
              <a:r>
                <a:rPr lang="ja" sz="1000" b="1"/>
                <a:t>６</a:t>
              </a:r>
              <a:endParaRPr sz="1000" b="1"/>
            </a:p>
            <a:p>
              <a:pPr marL="0" lvl="0" indent="0" algn="l" rtl="0">
                <a:lnSpc>
                  <a:spcPct val="150000"/>
                </a:lnSpc>
                <a:spcBef>
                  <a:spcPts val="0"/>
                </a:spcBef>
                <a:spcAft>
                  <a:spcPts val="0"/>
                </a:spcAft>
                <a:buNone/>
              </a:pPr>
              <a:r>
                <a:rPr lang="ja" sz="1000" b="1"/>
                <a:t>７</a:t>
              </a:r>
              <a:endParaRPr sz="1000" b="1"/>
            </a:p>
            <a:p>
              <a:pPr marL="0" lvl="0" indent="0" algn="l" rtl="0">
                <a:lnSpc>
                  <a:spcPct val="150000"/>
                </a:lnSpc>
                <a:spcBef>
                  <a:spcPts val="0"/>
                </a:spcBef>
                <a:spcAft>
                  <a:spcPts val="0"/>
                </a:spcAft>
                <a:buNone/>
              </a:pPr>
              <a:r>
                <a:rPr lang="ja" sz="1000" b="1"/>
                <a:t>８</a:t>
              </a:r>
              <a:endParaRPr sz="1000" b="1"/>
            </a:p>
            <a:p>
              <a:pPr marL="0" lvl="0" indent="0" algn="l" rtl="0">
                <a:lnSpc>
                  <a:spcPct val="150000"/>
                </a:lnSpc>
                <a:spcBef>
                  <a:spcPts val="0"/>
                </a:spcBef>
                <a:spcAft>
                  <a:spcPts val="0"/>
                </a:spcAft>
                <a:buNone/>
              </a:pPr>
              <a:r>
                <a:rPr lang="ja" sz="1000" b="1"/>
                <a:t>９</a:t>
              </a:r>
              <a:endParaRPr sz="1000" b="1"/>
            </a:p>
            <a:p>
              <a:pPr marL="0" lvl="0" indent="0" algn="l" rtl="0">
                <a:lnSpc>
                  <a:spcPct val="150000"/>
                </a:lnSpc>
                <a:spcBef>
                  <a:spcPts val="0"/>
                </a:spcBef>
                <a:spcAft>
                  <a:spcPts val="0"/>
                </a:spcAft>
                <a:buNone/>
              </a:pPr>
              <a:r>
                <a:rPr lang="ja" sz="1000" b="1"/>
                <a:t>１０</a:t>
              </a:r>
              <a:endParaRPr sz="1000" b="1"/>
            </a:p>
            <a:p>
              <a:pPr marL="0" lvl="0" indent="0" algn="l" rtl="0">
                <a:lnSpc>
                  <a:spcPct val="150000"/>
                </a:lnSpc>
                <a:spcBef>
                  <a:spcPts val="0"/>
                </a:spcBef>
                <a:spcAft>
                  <a:spcPts val="0"/>
                </a:spcAft>
                <a:buNone/>
              </a:pPr>
              <a:r>
                <a:rPr lang="ja" sz="1000" b="1"/>
                <a:t>１１</a:t>
              </a:r>
              <a:endParaRPr sz="1000" b="1"/>
            </a:p>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r>
                <a:rPr lang="ja" sz="1000" b="1"/>
                <a:t>１２</a:t>
              </a:r>
              <a:endParaRPr sz="1000" b="1"/>
            </a:p>
            <a:p>
              <a:pPr marL="0" lvl="0" indent="0" algn="l" rtl="0">
                <a:lnSpc>
                  <a:spcPct val="150000"/>
                </a:lnSpc>
                <a:spcBef>
                  <a:spcPts val="0"/>
                </a:spcBef>
                <a:spcAft>
                  <a:spcPts val="0"/>
                </a:spcAft>
                <a:buNone/>
              </a:pPr>
              <a:r>
                <a:rPr lang="ja" sz="1000" b="1"/>
                <a:t>１３</a:t>
              </a:r>
              <a:endParaRPr sz="1000" b="1"/>
            </a:p>
            <a:p>
              <a:pPr marL="0" lvl="0" indent="0" algn="l" rtl="0">
                <a:lnSpc>
                  <a:spcPct val="150000"/>
                </a:lnSpc>
                <a:spcBef>
                  <a:spcPts val="0"/>
                </a:spcBef>
                <a:spcAft>
                  <a:spcPts val="0"/>
                </a:spcAft>
                <a:buNone/>
              </a:pPr>
              <a:r>
                <a:rPr lang="ja" sz="1000" b="1"/>
                <a:t>１４</a:t>
              </a:r>
              <a:endParaRPr sz="1000" b="1"/>
            </a:p>
            <a:p>
              <a:pPr marL="0" lvl="0" indent="0" algn="l" rtl="0">
                <a:lnSpc>
                  <a:spcPct val="150000"/>
                </a:lnSpc>
                <a:spcBef>
                  <a:spcPts val="0"/>
                </a:spcBef>
                <a:spcAft>
                  <a:spcPts val="0"/>
                </a:spcAft>
                <a:buNone/>
              </a:pPr>
              <a:r>
                <a:rPr lang="ja" sz="1000" b="1"/>
                <a:t>１６</a:t>
              </a:r>
              <a:endParaRPr sz="1000" b="1"/>
            </a:p>
            <a:p>
              <a:pPr marL="0" lvl="0" indent="0" algn="l" rtl="0">
                <a:lnSpc>
                  <a:spcPct val="150000"/>
                </a:lnSpc>
                <a:spcBef>
                  <a:spcPts val="0"/>
                </a:spcBef>
                <a:spcAft>
                  <a:spcPts val="0"/>
                </a:spcAft>
                <a:buNone/>
              </a:pPr>
              <a:r>
                <a:rPr lang="ja" sz="1000" b="1"/>
                <a:t>１８</a:t>
              </a:r>
              <a:endParaRPr>
                <a:latin typeface="Lato"/>
                <a:ea typeface="Lato"/>
                <a:cs typeface="Lato"/>
                <a:sym typeface="Lato"/>
              </a:endParaRPr>
            </a:p>
          </p:txBody>
        </p:sp>
      </p:grpSp>
      <p:grpSp>
        <p:nvGrpSpPr>
          <p:cNvPr id="66" name="Google Shape;66;g110ed976118_1_1"/>
          <p:cNvGrpSpPr/>
          <p:nvPr/>
        </p:nvGrpSpPr>
        <p:grpSpPr>
          <a:xfrm>
            <a:off x="4798000" y="797025"/>
            <a:ext cx="3655750" cy="5079600"/>
            <a:chOff x="4394000" y="827675"/>
            <a:chExt cx="3655750" cy="5079600"/>
          </a:xfrm>
        </p:grpSpPr>
        <p:sp>
          <p:nvSpPr>
            <p:cNvPr id="67" name="Google Shape;67;g110ed976118_1_1"/>
            <p:cNvSpPr txBox="1"/>
            <p:nvPr/>
          </p:nvSpPr>
          <p:spPr>
            <a:xfrm>
              <a:off x="4394000" y="827675"/>
              <a:ext cx="3179400" cy="5071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b="1">
                  <a:highlight>
                    <a:srgbClr val="D9D9D9"/>
                  </a:highlight>
                </a:rPr>
                <a:t>【 Classroom 管理】</a:t>
              </a:r>
              <a:endParaRPr sz="1100"/>
            </a:p>
            <a:p>
              <a:pPr marL="457200" lvl="0" indent="-292100" algn="l" rtl="0">
                <a:lnSpc>
                  <a:spcPct val="150000"/>
                </a:lnSpc>
                <a:spcBef>
                  <a:spcPts val="0"/>
                </a:spcBef>
                <a:spcAft>
                  <a:spcPts val="0"/>
                </a:spcAft>
                <a:buSzPts val="1000"/>
                <a:buChar char="●"/>
              </a:pPr>
              <a:r>
                <a:rPr lang="ja" sz="1000" b="1" u="sng">
                  <a:solidFill>
                    <a:schemeClr val="hlink"/>
                  </a:solidFill>
                  <a:hlinkClick r:id="rId17" action="ppaction://hlinksldjump"/>
                </a:rPr>
                <a:t>クラスを登録する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18" action="ppaction://hlinksldjump"/>
                </a:rPr>
                <a:t>学習者をクラスに登録・除外する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19" action="ppaction://hlinksldjump"/>
                </a:rPr>
                <a:t>複数のクラスを一括登録する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20" action="ppaction://hlinksldjump"/>
                </a:rPr>
                <a:t>複数の学習者をクラスに一括登録する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21" action="ppaction://hlinksldjump"/>
                </a:rPr>
                <a:t>クラスの学習者をCSVファイルで保存する</a:t>
              </a:r>
              <a:endParaRPr sz="1000"/>
            </a:p>
            <a:p>
              <a:pPr marL="0" lvl="0" indent="0" algn="l" rtl="0">
                <a:lnSpc>
                  <a:spcPct val="150000"/>
                </a:lnSpc>
                <a:spcBef>
                  <a:spcPts val="0"/>
                </a:spcBef>
                <a:spcAft>
                  <a:spcPts val="0"/>
                </a:spcAft>
                <a:buNone/>
              </a:pPr>
              <a:endParaRPr sz="1100" b="1">
                <a:highlight>
                  <a:srgbClr val="D9D9D9"/>
                </a:highlight>
              </a:endParaRPr>
            </a:p>
            <a:p>
              <a:pPr marL="0" lvl="0" indent="0" algn="l" rtl="0">
                <a:lnSpc>
                  <a:spcPct val="150000"/>
                </a:lnSpc>
                <a:spcBef>
                  <a:spcPts val="0"/>
                </a:spcBef>
                <a:spcAft>
                  <a:spcPts val="0"/>
                </a:spcAft>
                <a:buNone/>
              </a:pPr>
              <a:r>
                <a:rPr lang="ja" sz="1100" b="1">
                  <a:highlight>
                    <a:srgbClr val="D9D9D9"/>
                  </a:highlight>
                </a:rPr>
                <a:t>【 デバイス 管理 】</a:t>
              </a:r>
              <a:endParaRPr sz="1100"/>
            </a:p>
            <a:p>
              <a:pPr marL="457200" lvl="0" indent="-292100" algn="l" rtl="0">
                <a:lnSpc>
                  <a:spcPct val="150000"/>
                </a:lnSpc>
                <a:spcBef>
                  <a:spcPts val="0"/>
                </a:spcBef>
                <a:spcAft>
                  <a:spcPts val="0"/>
                </a:spcAft>
                <a:buSzPts val="1000"/>
                <a:buChar char="●"/>
              </a:pPr>
              <a:r>
                <a:rPr lang="ja" sz="1000" b="1" u="sng">
                  <a:solidFill>
                    <a:schemeClr val="hlink"/>
                  </a:solidFill>
                  <a:hlinkClick r:id="rId22" action="ppaction://hlinksldjump"/>
                </a:rPr>
                <a:t>デバイスを検索する</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23" action="ppaction://hlinksldjump"/>
                </a:rPr>
                <a:t>デバイスの情報を個別編集する</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 action="ppaction://noaction"/>
                </a:rPr>
                <a:t>デバイス情報をCSVファイルで保存する</a:t>
              </a:r>
              <a:endParaRPr sz="1000" b="1"/>
            </a:p>
            <a:p>
              <a:pPr marL="457200" lvl="0" indent="-292100" algn="l" rtl="0">
                <a:lnSpc>
                  <a:spcPct val="150000"/>
                </a:lnSpc>
                <a:spcBef>
                  <a:spcPts val="0"/>
                </a:spcBef>
                <a:spcAft>
                  <a:spcPts val="0"/>
                </a:spcAft>
                <a:buSzPts val="1000"/>
                <a:buChar char="●"/>
              </a:pPr>
              <a:r>
                <a:rPr lang="ja" sz="1000" b="1" u="sng">
                  <a:solidFill>
                    <a:schemeClr val="hlink"/>
                  </a:solidFill>
                  <a:hlinkClick r:id="rId24" action="ppaction://hlinksldjump"/>
                </a:rPr>
                <a:t>デバイスの組織部門を一</a:t>
              </a:r>
              <a:r>
                <a:rPr lang="ja" sz="1000" b="1" u="sng">
                  <a:solidFill>
                    <a:schemeClr val="hlink"/>
                  </a:solidFill>
                  <a:hlinkClick r:id="rId24" action="ppaction://hlinksldjump"/>
                </a:rPr>
                <a:t>括移動する</a:t>
              </a:r>
              <a:endParaRPr/>
            </a:p>
            <a:p>
              <a:pPr marL="457200" lvl="0" indent="-292100" algn="l" rtl="0">
                <a:lnSpc>
                  <a:spcPct val="150000"/>
                </a:lnSpc>
                <a:spcBef>
                  <a:spcPts val="0"/>
                </a:spcBef>
                <a:spcAft>
                  <a:spcPts val="0"/>
                </a:spcAft>
                <a:buSzPts val="1000"/>
                <a:buChar char="●"/>
              </a:pPr>
              <a:r>
                <a:rPr lang="ja" sz="1000" b="1" u="sng">
                  <a:solidFill>
                    <a:schemeClr val="hlink"/>
                  </a:solidFill>
                  <a:hlinkClick r:id="rId25" action="ppaction://hlinksldjump"/>
                </a:rPr>
                <a:t>デバイス情報を一括編集する</a:t>
              </a:r>
              <a:endParaRPr sz="1100" b="1">
                <a:highlight>
                  <a:srgbClr val="D9D9D9"/>
                </a:highlight>
              </a:endParaRPr>
            </a:p>
            <a:p>
              <a:pPr marL="0" lvl="0" indent="0" algn="l" rtl="0">
                <a:lnSpc>
                  <a:spcPct val="150000"/>
                </a:lnSpc>
                <a:spcBef>
                  <a:spcPts val="0"/>
                </a:spcBef>
                <a:spcAft>
                  <a:spcPts val="0"/>
                </a:spcAft>
                <a:buNone/>
              </a:pPr>
              <a:endParaRPr sz="1100" b="1">
                <a:highlight>
                  <a:srgbClr val="D9D9D9"/>
                </a:highlight>
              </a:endParaRPr>
            </a:p>
            <a:p>
              <a:pPr marL="0" lvl="0" indent="0" algn="l" rtl="0">
                <a:lnSpc>
                  <a:spcPct val="150000"/>
                </a:lnSpc>
                <a:spcBef>
                  <a:spcPts val="0"/>
                </a:spcBef>
                <a:spcAft>
                  <a:spcPts val="0"/>
                </a:spcAft>
                <a:buNone/>
              </a:pPr>
              <a:r>
                <a:rPr lang="ja" sz="1100" b="1">
                  <a:highlight>
                    <a:srgbClr val="D9D9D9"/>
                  </a:highlight>
                </a:rPr>
                <a:t>【 QRコードログイン管理 】</a:t>
              </a:r>
              <a:endParaRPr sz="1100"/>
            </a:p>
            <a:p>
              <a:pPr marL="457200" lvl="0" indent="-292100" algn="l" rtl="0">
                <a:lnSpc>
                  <a:spcPct val="150000"/>
                </a:lnSpc>
                <a:spcBef>
                  <a:spcPts val="0"/>
                </a:spcBef>
                <a:spcAft>
                  <a:spcPts val="0"/>
                </a:spcAft>
                <a:buSzPts val="1000"/>
                <a:buChar char="●"/>
              </a:pPr>
              <a:r>
                <a:rPr lang="ja" sz="1000" b="1" u="sng">
                  <a:solidFill>
                    <a:schemeClr val="hlink"/>
                  </a:solidFill>
                  <a:hlinkClick r:id="rId26" action="ppaction://hlinksldjump"/>
                </a:rPr>
                <a:t>個別でログインカードを印刷する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27" action="ppaction://hlinksldjump"/>
                </a:rPr>
                <a:t>一括でログインカードを印刷する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28" action="ppaction://hlinksldjump"/>
                </a:rPr>
                <a:t>QRコードをリセットする</a:t>
              </a: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29" action="ppaction://hlinksldjump"/>
                </a:rPr>
                <a:t>QRコードを一括リセットする</a:t>
              </a:r>
              <a:endParaRPr sz="1000"/>
            </a:p>
            <a:p>
              <a:pPr marL="457200" lvl="0" indent="0" algn="l" rtl="0">
                <a:lnSpc>
                  <a:spcPct val="150000"/>
                </a:lnSpc>
                <a:spcBef>
                  <a:spcPts val="0"/>
                </a:spcBef>
                <a:spcAft>
                  <a:spcPts val="0"/>
                </a:spcAft>
                <a:buNone/>
              </a:pPr>
              <a:endParaRPr sz="1000"/>
            </a:p>
            <a:p>
              <a:pPr marL="457200" lvl="0" indent="-292100" algn="l" rtl="0">
                <a:lnSpc>
                  <a:spcPct val="150000"/>
                </a:lnSpc>
                <a:spcBef>
                  <a:spcPts val="0"/>
                </a:spcBef>
                <a:spcAft>
                  <a:spcPts val="0"/>
                </a:spcAft>
                <a:buSzPts val="1000"/>
                <a:buChar char="●"/>
              </a:pPr>
              <a:r>
                <a:rPr lang="ja" sz="1000" b="1" u="sng">
                  <a:solidFill>
                    <a:schemeClr val="hlink"/>
                  </a:solidFill>
                  <a:hlinkClick r:id="rId30" action="ppaction://hlinksldjump"/>
                </a:rPr>
                <a:t>お問合せ</a:t>
              </a:r>
              <a:endParaRPr sz="1100" b="1">
                <a:highlight>
                  <a:srgbClr val="D9D9D9"/>
                </a:highlight>
              </a:endParaRPr>
            </a:p>
          </p:txBody>
        </p:sp>
        <p:sp>
          <p:nvSpPr>
            <p:cNvPr id="68" name="Google Shape;68;g110ed976118_1_1"/>
            <p:cNvSpPr txBox="1"/>
            <p:nvPr/>
          </p:nvSpPr>
          <p:spPr>
            <a:xfrm>
              <a:off x="7501050" y="827675"/>
              <a:ext cx="548700" cy="5079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r>
                <a:rPr lang="ja" sz="1000" b="1"/>
                <a:t>１９</a:t>
              </a:r>
              <a:endParaRPr sz="1000" b="1"/>
            </a:p>
            <a:p>
              <a:pPr marL="0" lvl="0" indent="0" algn="l" rtl="0">
                <a:lnSpc>
                  <a:spcPct val="150000"/>
                </a:lnSpc>
                <a:spcBef>
                  <a:spcPts val="0"/>
                </a:spcBef>
                <a:spcAft>
                  <a:spcPts val="0"/>
                </a:spcAft>
                <a:buNone/>
              </a:pPr>
              <a:r>
                <a:rPr lang="ja" sz="1000" b="1"/>
                <a:t>２０</a:t>
              </a:r>
              <a:endParaRPr sz="1000" b="1"/>
            </a:p>
            <a:p>
              <a:pPr marL="0" lvl="0" indent="0" algn="l" rtl="0">
                <a:lnSpc>
                  <a:spcPct val="150000"/>
                </a:lnSpc>
                <a:spcBef>
                  <a:spcPts val="0"/>
                </a:spcBef>
                <a:spcAft>
                  <a:spcPts val="0"/>
                </a:spcAft>
                <a:buNone/>
              </a:pPr>
              <a:r>
                <a:rPr lang="ja" sz="1000" b="1"/>
                <a:t>２２</a:t>
              </a:r>
              <a:endParaRPr sz="1000" b="1"/>
            </a:p>
            <a:p>
              <a:pPr marL="0" lvl="0" indent="0" algn="l" rtl="0">
                <a:lnSpc>
                  <a:spcPct val="150000"/>
                </a:lnSpc>
                <a:spcBef>
                  <a:spcPts val="0"/>
                </a:spcBef>
                <a:spcAft>
                  <a:spcPts val="0"/>
                </a:spcAft>
                <a:buNone/>
              </a:pPr>
              <a:r>
                <a:rPr lang="ja" sz="1000" b="1"/>
                <a:t>２４</a:t>
              </a:r>
              <a:endParaRPr sz="1000" b="1"/>
            </a:p>
            <a:p>
              <a:pPr marL="0" lvl="0" indent="0" algn="l" rtl="0">
                <a:lnSpc>
                  <a:spcPct val="150000"/>
                </a:lnSpc>
                <a:spcBef>
                  <a:spcPts val="0"/>
                </a:spcBef>
                <a:spcAft>
                  <a:spcPts val="0"/>
                </a:spcAft>
                <a:buNone/>
              </a:pPr>
              <a:r>
                <a:rPr lang="ja" sz="1000" b="1"/>
                <a:t>２６</a:t>
              </a:r>
              <a:endParaRPr sz="1000" b="1"/>
            </a:p>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r>
                <a:rPr lang="ja" sz="1000" b="1"/>
                <a:t>２７</a:t>
              </a:r>
              <a:endParaRPr sz="1000" b="1"/>
            </a:p>
            <a:p>
              <a:pPr marL="0" lvl="0" indent="0" algn="l" rtl="0">
                <a:lnSpc>
                  <a:spcPct val="150000"/>
                </a:lnSpc>
                <a:spcBef>
                  <a:spcPts val="0"/>
                </a:spcBef>
                <a:spcAft>
                  <a:spcPts val="0"/>
                </a:spcAft>
                <a:buNone/>
              </a:pPr>
              <a:r>
                <a:rPr lang="ja" sz="1000" b="1"/>
                <a:t>２８</a:t>
              </a:r>
              <a:endParaRPr sz="1000" b="1"/>
            </a:p>
            <a:p>
              <a:pPr marL="0" lvl="0" indent="0" algn="l" rtl="0">
                <a:lnSpc>
                  <a:spcPct val="150000"/>
                </a:lnSpc>
                <a:spcBef>
                  <a:spcPts val="0"/>
                </a:spcBef>
                <a:spcAft>
                  <a:spcPts val="0"/>
                </a:spcAft>
                <a:buNone/>
              </a:pPr>
              <a:r>
                <a:rPr lang="ja" sz="1000" b="1"/>
                <a:t>２９</a:t>
              </a:r>
              <a:endParaRPr sz="1000" b="1"/>
            </a:p>
            <a:p>
              <a:pPr marL="0" lvl="0" indent="0" algn="l" rtl="0">
                <a:lnSpc>
                  <a:spcPct val="150000"/>
                </a:lnSpc>
                <a:spcBef>
                  <a:spcPts val="0"/>
                </a:spcBef>
                <a:spcAft>
                  <a:spcPts val="0"/>
                </a:spcAft>
                <a:buNone/>
              </a:pPr>
              <a:r>
                <a:rPr lang="ja" sz="1000" b="1"/>
                <a:t>３０</a:t>
              </a:r>
              <a:endParaRPr sz="1000" b="1"/>
            </a:p>
            <a:p>
              <a:pPr marL="0" lvl="0" indent="0" algn="l" rtl="0">
                <a:lnSpc>
                  <a:spcPct val="150000"/>
                </a:lnSpc>
                <a:spcBef>
                  <a:spcPts val="0"/>
                </a:spcBef>
                <a:spcAft>
                  <a:spcPts val="0"/>
                </a:spcAft>
                <a:buNone/>
              </a:pPr>
              <a:r>
                <a:rPr lang="ja" sz="1000" b="1"/>
                <a:t>３２</a:t>
              </a:r>
              <a:endParaRPr sz="1000" b="1"/>
            </a:p>
            <a:p>
              <a:pPr marL="0" lvl="0" indent="0" algn="l" rtl="0">
                <a:lnSpc>
                  <a:spcPct val="150000"/>
                </a:lnSpc>
                <a:spcBef>
                  <a:spcPts val="0"/>
                </a:spcBef>
                <a:spcAft>
                  <a:spcPts val="0"/>
                </a:spcAft>
                <a:buNone/>
              </a:pPr>
              <a:endParaRPr sz="1000" b="1"/>
            </a:p>
            <a:p>
              <a:pPr marL="0" lvl="0" indent="0" algn="l" rtl="0">
                <a:lnSpc>
                  <a:spcPct val="115000"/>
                </a:lnSpc>
                <a:spcBef>
                  <a:spcPts val="0"/>
                </a:spcBef>
                <a:spcAft>
                  <a:spcPts val="0"/>
                </a:spcAft>
                <a:buNone/>
              </a:pPr>
              <a:endParaRPr sz="1000" b="1"/>
            </a:p>
            <a:p>
              <a:pPr marL="0" lvl="0" indent="0" algn="l" rtl="0">
                <a:lnSpc>
                  <a:spcPct val="115000"/>
                </a:lnSpc>
                <a:spcBef>
                  <a:spcPts val="0"/>
                </a:spcBef>
                <a:spcAft>
                  <a:spcPts val="0"/>
                </a:spcAft>
                <a:buNone/>
              </a:pPr>
              <a:endParaRPr sz="1000" b="1"/>
            </a:p>
            <a:p>
              <a:pPr marL="0" lvl="0" indent="0" algn="l" rtl="0">
                <a:lnSpc>
                  <a:spcPct val="150000"/>
                </a:lnSpc>
                <a:spcBef>
                  <a:spcPts val="0"/>
                </a:spcBef>
                <a:spcAft>
                  <a:spcPts val="0"/>
                </a:spcAft>
                <a:buNone/>
              </a:pPr>
              <a:r>
                <a:rPr lang="ja" sz="1000" b="1"/>
                <a:t>３６</a:t>
              </a:r>
              <a:endParaRPr sz="1000" b="1"/>
            </a:p>
            <a:p>
              <a:pPr marL="0" lvl="0" indent="0" algn="l" rtl="0">
                <a:lnSpc>
                  <a:spcPct val="150000"/>
                </a:lnSpc>
                <a:spcBef>
                  <a:spcPts val="0"/>
                </a:spcBef>
                <a:spcAft>
                  <a:spcPts val="0"/>
                </a:spcAft>
                <a:buNone/>
              </a:pPr>
              <a:r>
                <a:rPr lang="ja" sz="1000" b="1"/>
                <a:t>３７</a:t>
              </a:r>
              <a:endParaRPr sz="1000" b="1"/>
            </a:p>
            <a:p>
              <a:pPr marL="0" lvl="0" indent="0" algn="l" rtl="0">
                <a:lnSpc>
                  <a:spcPct val="150000"/>
                </a:lnSpc>
                <a:spcBef>
                  <a:spcPts val="0"/>
                </a:spcBef>
                <a:spcAft>
                  <a:spcPts val="0"/>
                </a:spcAft>
                <a:buNone/>
              </a:pPr>
              <a:r>
                <a:rPr lang="ja" sz="1000" b="1"/>
                <a:t>３８</a:t>
              </a:r>
              <a:endParaRPr sz="1000" b="1"/>
            </a:p>
            <a:p>
              <a:pPr marL="0" lvl="0" indent="0" algn="l" rtl="0">
                <a:lnSpc>
                  <a:spcPct val="150000"/>
                </a:lnSpc>
                <a:spcBef>
                  <a:spcPts val="0"/>
                </a:spcBef>
                <a:spcAft>
                  <a:spcPts val="0"/>
                </a:spcAft>
                <a:buNone/>
              </a:pPr>
              <a:r>
                <a:rPr lang="ja" sz="1000" b="1"/>
                <a:t>３９</a:t>
              </a:r>
              <a:endParaRPr sz="1000" b="1"/>
            </a:p>
            <a:p>
              <a:pPr marL="0" lvl="0" indent="0" algn="l" rtl="0">
                <a:lnSpc>
                  <a:spcPct val="150000"/>
                </a:lnSpc>
                <a:spcBef>
                  <a:spcPts val="0"/>
                </a:spcBef>
                <a:spcAft>
                  <a:spcPts val="0"/>
                </a:spcAft>
                <a:buNone/>
              </a:pPr>
              <a:endParaRPr sz="1000" b="1"/>
            </a:p>
            <a:p>
              <a:pPr marL="0" lvl="0" indent="0" algn="l" rtl="0">
                <a:lnSpc>
                  <a:spcPct val="150000"/>
                </a:lnSpc>
                <a:spcBef>
                  <a:spcPts val="0"/>
                </a:spcBef>
                <a:spcAft>
                  <a:spcPts val="0"/>
                </a:spcAft>
                <a:buNone/>
              </a:pPr>
              <a:r>
                <a:rPr lang="ja" sz="1000" b="1"/>
                <a:t>４０</a:t>
              </a:r>
              <a:endParaRPr sz="1000" b="1"/>
            </a:p>
          </p:txBody>
        </p:sp>
      </p:grpSp>
      <p:sp>
        <p:nvSpPr>
          <p:cNvPr id="69" name="Google Shape;69;g110ed976118_1_1"/>
          <p:cNvSpPr/>
          <p:nvPr/>
        </p:nvSpPr>
        <p:spPr>
          <a:xfrm>
            <a:off x="690250" y="4917925"/>
            <a:ext cx="3819600" cy="14586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300"/>
              <a:buFont typeface="Arial"/>
              <a:buNone/>
            </a:pPr>
            <a:r>
              <a:rPr lang="ja" sz="1000" b="1" i="0" u="none" strike="noStrike" cap="none">
                <a:solidFill>
                  <a:srgbClr val="FF0000"/>
                </a:solidFill>
                <a:latin typeface="Arial"/>
                <a:ea typeface="Arial"/>
                <a:cs typeface="Arial"/>
                <a:sym typeface="Arial"/>
              </a:rPr>
              <a:t>InterCLASS Console Support（以下「ICCS」）</a:t>
            </a:r>
            <a:r>
              <a:rPr lang="ja" sz="1000" b="1" i="0" u="none" strike="noStrike" cap="none">
                <a:solidFill>
                  <a:srgbClr val="1A1A1A"/>
                </a:solidFill>
                <a:latin typeface="Arial"/>
                <a:ea typeface="Arial"/>
                <a:cs typeface="Arial"/>
                <a:sym typeface="Arial"/>
              </a:rPr>
              <a:t>は、</a:t>
            </a:r>
            <a:endParaRPr sz="1000" b="1" i="0" u="none" strike="noStrike" cap="none">
              <a:solidFill>
                <a:srgbClr val="1A1A1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ja" sz="1000" b="1" i="0" u="none" strike="noStrike" cap="none">
                <a:solidFill>
                  <a:srgbClr val="1A1A1A"/>
                </a:solidFill>
                <a:latin typeface="Arial"/>
                <a:ea typeface="Arial"/>
                <a:cs typeface="Arial"/>
                <a:sym typeface="Arial"/>
              </a:rPr>
              <a:t>管理コンソール上で行う管理・作業をスムーズにするための</a:t>
            </a:r>
            <a:r>
              <a:rPr lang="ja" sz="1000" b="1">
                <a:solidFill>
                  <a:srgbClr val="1A1A1A"/>
                </a:solidFill>
              </a:rPr>
              <a:t>運用支援</a:t>
            </a:r>
            <a:r>
              <a:rPr lang="ja" sz="1000" b="1" i="0" u="none" strike="noStrike" cap="none">
                <a:solidFill>
                  <a:srgbClr val="1A1A1A"/>
                </a:solidFill>
                <a:latin typeface="Arial"/>
                <a:ea typeface="Arial"/>
                <a:cs typeface="Arial"/>
                <a:sym typeface="Arial"/>
              </a:rPr>
              <a:t>ツールです。</a:t>
            </a:r>
            <a:endParaRPr sz="1000" b="1" i="0" u="none" strike="noStrike" cap="none">
              <a:solidFill>
                <a:srgbClr val="1A1A1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300"/>
              <a:buFont typeface="Arial"/>
              <a:buNone/>
            </a:pPr>
            <a:r>
              <a:rPr lang="ja" sz="1000" b="1">
                <a:solidFill>
                  <a:srgbClr val="FF0000"/>
                </a:solidFill>
              </a:rPr>
              <a:t>なお、ご自身の管理権限によっては、</a:t>
            </a:r>
            <a:r>
              <a:rPr lang="ja" sz="1000" b="1" i="0" u="none" strike="noStrike" cap="none">
                <a:solidFill>
                  <a:srgbClr val="FF0000"/>
                </a:solidFill>
                <a:latin typeface="Arial"/>
                <a:ea typeface="Arial"/>
                <a:cs typeface="Arial"/>
                <a:sym typeface="Arial"/>
              </a:rPr>
              <a:t>一部の操作が行えない場合</a:t>
            </a:r>
            <a:r>
              <a:rPr lang="ja" sz="1000" b="1">
                <a:solidFill>
                  <a:srgbClr val="FF0000"/>
                </a:solidFill>
              </a:rPr>
              <a:t>が</a:t>
            </a:r>
            <a:r>
              <a:rPr lang="ja" sz="1000" b="1" i="0" u="none" strike="noStrike" cap="none">
                <a:solidFill>
                  <a:srgbClr val="FF0000"/>
                </a:solidFill>
                <a:latin typeface="Arial"/>
                <a:ea typeface="Arial"/>
                <a:cs typeface="Arial"/>
                <a:sym typeface="Arial"/>
              </a:rPr>
              <a:t>ございます。</a:t>
            </a:r>
            <a:endParaRPr sz="1000" b="1" i="0" u="none" strike="noStrike" cap="none">
              <a:solidFill>
                <a:srgbClr val="1A1A1A"/>
              </a:solidFill>
              <a:latin typeface="Arial"/>
              <a:ea typeface="Arial"/>
              <a:cs typeface="Arial"/>
              <a:sym typeface="Arial"/>
            </a:endParaRPr>
          </a:p>
        </p:txBody>
      </p:sp>
      <p:sp>
        <p:nvSpPr>
          <p:cNvPr id="70" name="Google Shape;70;g110ed976118_1_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solidFill>
                  <a:srgbClr val="000000"/>
                </a:solidFill>
                <a:latin typeface="Arial"/>
                <a:ea typeface="Arial"/>
                <a:cs typeface="Arial"/>
                <a:sym typeface="Arial"/>
              </a:rPr>
              <a:t>目次</a:t>
            </a:r>
            <a:endParaRPr sz="3000">
              <a:solidFill>
                <a:srgbClr val="000000"/>
              </a:solidFill>
            </a:endParaRPr>
          </a:p>
        </p:txBody>
      </p:sp>
      <p:sp>
        <p:nvSpPr>
          <p:cNvPr id="71" name="Google Shape;71;g110ed976118_1_1"/>
          <p:cNvSpPr txBox="1"/>
          <p:nvPr/>
        </p:nvSpPr>
        <p:spPr>
          <a:xfrm>
            <a:off x="2227275" y="252675"/>
            <a:ext cx="60630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ja" sz="1000" b="0" i="0" u="none" strike="noStrike" cap="none">
                <a:solidFill>
                  <a:srgbClr val="000000"/>
                </a:solidFill>
                <a:latin typeface="Arial"/>
                <a:ea typeface="Arial"/>
                <a:cs typeface="Arial"/>
                <a:sym typeface="Arial"/>
              </a:rPr>
              <a:t>※組織部門管理・グループ管理の方法については製品マニュアルでご確認ください。</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3"/>
          <p:cNvPicPr preferRelativeResize="0"/>
          <p:nvPr/>
        </p:nvPicPr>
        <p:blipFill>
          <a:blip r:embed="rId3">
            <a:alphaModFix/>
          </a:blip>
          <a:stretch>
            <a:fillRect/>
          </a:stretch>
        </p:blipFill>
        <p:spPr>
          <a:xfrm>
            <a:off x="5288250" y="2557513"/>
            <a:ext cx="2990926" cy="3647942"/>
          </a:xfrm>
          <a:prstGeom prst="rect">
            <a:avLst/>
          </a:prstGeom>
          <a:noFill/>
          <a:ln w="9525" cap="flat" cmpd="sng">
            <a:solidFill>
              <a:srgbClr val="9E9E9E"/>
            </a:solidFill>
            <a:prstDash val="solid"/>
            <a:round/>
            <a:headEnd type="none" w="sm" len="sm"/>
            <a:tailEnd type="none" w="sm" len="sm"/>
          </a:ln>
        </p:spPr>
      </p:pic>
      <p:pic>
        <p:nvPicPr>
          <p:cNvPr id="409" name="Google Shape;409;p33"/>
          <p:cNvPicPr preferRelativeResize="0"/>
          <p:nvPr/>
        </p:nvPicPr>
        <p:blipFill rotWithShape="1">
          <a:blip r:embed="rId4">
            <a:alphaModFix/>
          </a:blip>
          <a:srcRect r="13427"/>
          <a:stretch/>
        </p:blipFill>
        <p:spPr>
          <a:xfrm>
            <a:off x="5270400" y="1194663"/>
            <a:ext cx="3617776" cy="929200"/>
          </a:xfrm>
          <a:prstGeom prst="rect">
            <a:avLst/>
          </a:prstGeom>
          <a:noFill/>
          <a:ln w="9525" cap="flat" cmpd="sng">
            <a:solidFill>
              <a:srgbClr val="9E9E9E"/>
            </a:solidFill>
            <a:prstDash val="solid"/>
            <a:round/>
            <a:headEnd type="none" w="sm" len="sm"/>
            <a:tailEnd type="none" w="sm" len="sm"/>
          </a:ln>
        </p:spPr>
      </p:pic>
      <p:sp>
        <p:nvSpPr>
          <p:cNvPr id="410" name="Google Shape;410;p33"/>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20</a:t>
            </a:fld>
            <a:endParaRPr/>
          </a:p>
        </p:txBody>
      </p:sp>
      <p:sp>
        <p:nvSpPr>
          <p:cNvPr id="411" name="Google Shape;411;p33"/>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学習者をクラスに登録・除外する</a:t>
            </a:r>
            <a:endParaRPr sz="3000" u="sng">
              <a:latin typeface="Arial"/>
              <a:ea typeface="Arial"/>
              <a:cs typeface="Arial"/>
              <a:sym typeface="Arial"/>
            </a:endParaRPr>
          </a:p>
        </p:txBody>
      </p:sp>
      <p:graphicFrame>
        <p:nvGraphicFramePr>
          <p:cNvPr id="412" name="Google Shape;412;p33"/>
          <p:cNvGraphicFramePr/>
          <p:nvPr/>
        </p:nvGraphicFramePr>
        <p:xfrm>
          <a:off x="356713" y="1252938"/>
          <a:ext cx="4178975" cy="49525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19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［Classroom 作成］</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4412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latin typeface="Meiryo"/>
                          <a:ea typeface="Meiryo"/>
                          <a:cs typeface="Meiryo"/>
                          <a:sym typeface="Meiryo"/>
                        </a:rPr>
                        <a:t>各クラス名の行の</a:t>
                      </a:r>
                      <a:r>
                        <a:rPr lang="ja" sz="1400" b="1" u="none" strike="noStrike" cap="none">
                          <a:latin typeface="Meiryo"/>
                          <a:ea typeface="Meiryo"/>
                          <a:cs typeface="Meiryo"/>
                          <a:sym typeface="Meiryo"/>
                        </a:rPr>
                        <a:t>［</a:t>
                      </a:r>
                      <a:r>
                        <a:rPr lang="ja" b="1">
                          <a:latin typeface="Meiryo"/>
                          <a:ea typeface="Meiryo"/>
                          <a:cs typeface="Meiryo"/>
                          <a:sym typeface="Meiryo"/>
                        </a:rPr>
                        <a:t>ユーザー</a:t>
                      </a:r>
                      <a:r>
                        <a:rPr lang="ja" sz="1400" b="1" u="none" strike="noStrike" cap="none">
                          <a:latin typeface="Meiryo"/>
                          <a:ea typeface="Meiryo"/>
                          <a:cs typeface="Meiryo"/>
                          <a:sym typeface="Meiryo"/>
                        </a:rPr>
                        <a:t>を管理］</a:t>
                      </a:r>
                      <a:r>
                        <a:rPr lang="ja" sz="1400" u="none" strike="noStrike" cap="none">
                          <a:latin typeface="Meiryo"/>
                          <a:ea typeface="Meiryo"/>
                          <a:cs typeface="Meiryo"/>
                          <a:sym typeface="Meiryo"/>
                        </a:rPr>
                        <a:t>をクリック</a:t>
                      </a:r>
                      <a:br>
                        <a:rPr lang="ja" sz="1400" u="none" strike="noStrike" cap="none">
                          <a:latin typeface="Meiryo"/>
                          <a:ea typeface="Meiryo"/>
                          <a:cs typeface="Meiryo"/>
                          <a:sym typeface="Meiryo"/>
                        </a:rPr>
                      </a:br>
                      <a:r>
                        <a:rPr lang="ja" sz="1200" u="none" strike="noStrike" cap="none"/>
                        <a:t>⇒</a:t>
                      </a:r>
                      <a:r>
                        <a:rPr lang="ja" sz="1200" u="none" strike="noStrike" cap="none">
                          <a:latin typeface="Meiryo"/>
                          <a:ea typeface="Meiryo"/>
                          <a:cs typeface="Meiryo"/>
                          <a:sym typeface="Meiryo"/>
                        </a:rPr>
                        <a:t>学習者の管理画面が表示されます。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5920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画面左側の</a:t>
                      </a:r>
                      <a:r>
                        <a:rPr lang="ja"/>
                        <a:t>「ユーザー検索」</a:t>
                      </a:r>
                      <a:r>
                        <a:rPr lang="ja" sz="1400" u="none" strike="noStrike" cap="none"/>
                        <a:t>から、クラスに登録する学習者を組織部門などから指定し、</a:t>
                      </a:r>
                      <a:r>
                        <a:rPr lang="ja" sz="1400" b="1" u="none" strike="noStrike" cap="none"/>
                        <a:t>［検索］</a:t>
                      </a:r>
                      <a:r>
                        <a:rPr lang="ja" sz="1400" u="none" strike="noStrike" cap="none"/>
                        <a:t>をクリック</a:t>
                      </a:r>
                      <a:endParaRPr sz="1400" u="none" strike="noStrike" cap="none"/>
                    </a:p>
                    <a:p>
                      <a:pPr marL="0" marR="0" lvl="0" indent="0" algn="l" rtl="0">
                        <a:lnSpc>
                          <a:spcPct val="115000"/>
                        </a:lnSpc>
                        <a:spcBef>
                          <a:spcPts val="200"/>
                        </a:spcBef>
                        <a:spcAft>
                          <a:spcPts val="0"/>
                        </a:spcAft>
                        <a:buClr>
                          <a:srgbClr val="000000"/>
                        </a:buClr>
                        <a:buSzPts val="1200"/>
                        <a:buFont typeface="Arial"/>
                        <a:buNone/>
                      </a:pPr>
                      <a:r>
                        <a:rPr lang="ja" sz="1200" u="none" strike="noStrike" cap="none"/>
                        <a:t>⇒該当するユーザーが表示されます。</a:t>
                      </a:r>
                      <a:endParaRPr sz="1200" u="none" strike="noStrike" cap="none"/>
                    </a:p>
                    <a:p>
                      <a:pPr marL="0" marR="0" lvl="0" indent="0" algn="l" rtl="0">
                        <a:lnSpc>
                          <a:spcPct val="115000"/>
                        </a:lnSpc>
                        <a:spcBef>
                          <a:spcPts val="200"/>
                        </a:spcBef>
                        <a:spcAft>
                          <a:spcPts val="0"/>
                        </a:spcAft>
                        <a:buClr>
                          <a:srgbClr val="000000"/>
                        </a:buClr>
                        <a:buSzPts val="1200"/>
                        <a:buFont typeface="Arial"/>
                        <a:buNone/>
                      </a:pPr>
                      <a:endParaRPr sz="1200" u="none" strike="noStrike" cap="none"/>
                    </a:p>
                    <a:p>
                      <a:pPr marL="0" marR="0" lvl="0" indent="0" algn="l" rtl="0">
                        <a:lnSpc>
                          <a:spcPct val="115000"/>
                        </a:lnSpc>
                        <a:spcBef>
                          <a:spcPts val="200"/>
                        </a:spcBef>
                        <a:spcAft>
                          <a:spcPts val="0"/>
                        </a:spcAft>
                        <a:buClr>
                          <a:srgbClr val="000000"/>
                        </a:buClr>
                        <a:buSzPts val="1200"/>
                        <a:buFont typeface="Arial"/>
                        <a:buNone/>
                      </a:pPr>
                      <a:r>
                        <a:rPr lang="ja" sz="1200"/>
                        <a:t>※</a:t>
                      </a:r>
                      <a:r>
                        <a:rPr lang="ja" sz="1200" u="none" strike="noStrike" cap="none"/>
                        <a:t>画面右側はクラスに登録済みの学習者情報が一覧で表示されます。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13" name="Google Shape;413;p33"/>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学習者をクラスに直接登録・除外します。</a:t>
            </a:r>
            <a:endParaRPr sz="1292"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この操作を行うことで、学習者がGoogle Classroomでクラスへの参加</a:t>
            </a:r>
            <a:r>
              <a:rPr lang="ja" sz="1292" b="1"/>
              <a:t>の</a:t>
            </a:r>
            <a:r>
              <a:rPr lang="ja" sz="1292" b="1" i="0" u="none" strike="noStrike" cap="none">
                <a:solidFill>
                  <a:srgbClr val="000000"/>
                </a:solidFill>
                <a:latin typeface="Arial"/>
                <a:ea typeface="Arial"/>
                <a:cs typeface="Arial"/>
                <a:sym typeface="Arial"/>
              </a:rPr>
              <a:t>操作をする必要がなくなります。</a:t>
            </a:r>
            <a:endParaRPr sz="1292" b="1" i="0" u="none" strike="noStrike" cap="none">
              <a:solidFill>
                <a:srgbClr val="000000"/>
              </a:solidFill>
              <a:latin typeface="Arial"/>
              <a:ea typeface="Arial"/>
              <a:cs typeface="Arial"/>
              <a:sym typeface="Arial"/>
            </a:endParaRPr>
          </a:p>
        </p:txBody>
      </p:sp>
      <p:sp>
        <p:nvSpPr>
          <p:cNvPr id="414" name="Google Shape;414;p33"/>
          <p:cNvSpPr/>
          <p:nvPr/>
        </p:nvSpPr>
        <p:spPr>
          <a:xfrm>
            <a:off x="6191663" y="5655938"/>
            <a:ext cx="1184100" cy="330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3"/>
          <p:cNvSpPr txBox="1"/>
          <p:nvPr/>
        </p:nvSpPr>
        <p:spPr>
          <a:xfrm>
            <a:off x="5585663" y="55506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416" name="Google Shape;416;p33"/>
          <p:cNvSpPr/>
          <p:nvPr/>
        </p:nvSpPr>
        <p:spPr>
          <a:xfrm>
            <a:off x="7864276" y="1785438"/>
            <a:ext cx="9123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3"/>
          <p:cNvSpPr txBox="1"/>
          <p:nvPr/>
        </p:nvSpPr>
        <p:spPr>
          <a:xfrm>
            <a:off x="7586288" y="12859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418" name="Google Shape;418;p33"/>
          <p:cNvCxnSpPr>
            <a:stCxn id="416" idx="2"/>
            <a:endCxn id="414" idx="3"/>
          </p:cNvCxnSpPr>
          <p:nvPr/>
        </p:nvCxnSpPr>
        <p:spPr>
          <a:xfrm rot="5400000">
            <a:off x="5973526" y="3474138"/>
            <a:ext cx="3749100" cy="944700"/>
          </a:xfrm>
          <a:prstGeom prst="bentConnector2">
            <a:avLst/>
          </a:prstGeom>
          <a:noFill/>
          <a:ln w="19050" cap="flat" cmpd="sng">
            <a:solidFill>
              <a:srgbClr val="FF0000"/>
            </a:solidFill>
            <a:prstDash val="dot"/>
            <a:round/>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f07405f4cf_0_28"/>
          <p:cNvPicPr preferRelativeResize="0"/>
          <p:nvPr/>
        </p:nvPicPr>
        <p:blipFill rotWithShape="1">
          <a:blip r:embed="rId3">
            <a:alphaModFix/>
          </a:blip>
          <a:srcRect b="5704"/>
          <a:stretch/>
        </p:blipFill>
        <p:spPr>
          <a:xfrm>
            <a:off x="3775950" y="3364538"/>
            <a:ext cx="5058426" cy="2474338"/>
          </a:xfrm>
          <a:prstGeom prst="rect">
            <a:avLst/>
          </a:prstGeom>
          <a:noFill/>
          <a:ln w="9525" cap="flat" cmpd="sng">
            <a:solidFill>
              <a:srgbClr val="9E9E9E"/>
            </a:solidFill>
            <a:prstDash val="solid"/>
            <a:round/>
            <a:headEnd type="none" w="sm" len="sm"/>
            <a:tailEnd type="none" w="sm" len="sm"/>
          </a:ln>
        </p:spPr>
      </p:pic>
      <p:pic>
        <p:nvPicPr>
          <p:cNvPr id="424" name="Google Shape;424;gf07405f4cf_0_28"/>
          <p:cNvPicPr preferRelativeResize="0"/>
          <p:nvPr/>
        </p:nvPicPr>
        <p:blipFill rotWithShape="1">
          <a:blip r:embed="rId4">
            <a:alphaModFix/>
          </a:blip>
          <a:srcRect b="8450"/>
          <a:stretch/>
        </p:blipFill>
        <p:spPr>
          <a:xfrm>
            <a:off x="3775925" y="802400"/>
            <a:ext cx="5058476" cy="2474351"/>
          </a:xfrm>
          <a:prstGeom prst="rect">
            <a:avLst/>
          </a:prstGeom>
          <a:noFill/>
          <a:ln w="9525" cap="flat" cmpd="sng">
            <a:solidFill>
              <a:srgbClr val="9E9E9E"/>
            </a:solidFill>
            <a:prstDash val="solid"/>
            <a:round/>
            <a:headEnd type="none" w="sm" len="sm"/>
            <a:tailEnd type="none" w="sm" len="sm"/>
          </a:ln>
        </p:spPr>
      </p:pic>
      <p:sp>
        <p:nvSpPr>
          <p:cNvPr id="425" name="Google Shape;425;gf07405f4cf_0_2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21</a:t>
            </a:fld>
            <a:endParaRPr/>
          </a:p>
        </p:txBody>
      </p:sp>
      <p:sp>
        <p:nvSpPr>
          <p:cNvPr id="426" name="Google Shape;426;gf07405f4cf_0_28"/>
          <p:cNvSpPr/>
          <p:nvPr/>
        </p:nvSpPr>
        <p:spPr>
          <a:xfrm>
            <a:off x="4232325" y="1328050"/>
            <a:ext cx="638700" cy="213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f07405f4cf_0_28"/>
          <p:cNvSpPr/>
          <p:nvPr/>
        </p:nvSpPr>
        <p:spPr>
          <a:xfrm>
            <a:off x="4022125" y="1642500"/>
            <a:ext cx="191400" cy="692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f07405f4cf_0_28"/>
          <p:cNvSpPr txBox="1"/>
          <p:nvPr/>
        </p:nvSpPr>
        <p:spPr>
          <a:xfrm>
            <a:off x="4761938" y="11420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❺</a:t>
            </a:r>
            <a:endParaRPr sz="3000" b="0" i="0" u="none" strike="noStrike" cap="none">
              <a:solidFill>
                <a:srgbClr val="FF0000"/>
              </a:solidFill>
              <a:latin typeface="Arial"/>
              <a:ea typeface="Arial"/>
              <a:cs typeface="Arial"/>
              <a:sym typeface="Arial"/>
            </a:endParaRPr>
          </a:p>
        </p:txBody>
      </p:sp>
      <p:sp>
        <p:nvSpPr>
          <p:cNvPr id="429" name="Google Shape;429;gf07405f4cf_0_28"/>
          <p:cNvSpPr txBox="1"/>
          <p:nvPr/>
        </p:nvSpPr>
        <p:spPr>
          <a:xfrm>
            <a:off x="3775925" y="23349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dirty="0">
                <a:solidFill>
                  <a:srgbClr val="FF0000"/>
                </a:solidFill>
                <a:highlight>
                  <a:srgbClr val="FFFFFF"/>
                </a:highlight>
                <a:latin typeface="Arial"/>
                <a:ea typeface="Arial"/>
                <a:cs typeface="Arial"/>
                <a:sym typeface="Arial"/>
              </a:rPr>
              <a:t>➍</a:t>
            </a:r>
            <a:endParaRPr sz="3000" b="0" i="0" u="none" strike="noStrike" cap="none" dirty="0">
              <a:solidFill>
                <a:srgbClr val="FF0000"/>
              </a:solidFill>
              <a:highlight>
                <a:srgbClr val="FFFFFF"/>
              </a:highlight>
              <a:latin typeface="Arial"/>
              <a:ea typeface="Arial"/>
              <a:cs typeface="Arial"/>
              <a:sym typeface="Arial"/>
            </a:endParaRPr>
          </a:p>
        </p:txBody>
      </p:sp>
      <p:sp>
        <p:nvSpPr>
          <p:cNvPr id="430" name="Google Shape;430;gf07405f4cf_0_28"/>
          <p:cNvSpPr/>
          <p:nvPr/>
        </p:nvSpPr>
        <p:spPr>
          <a:xfrm>
            <a:off x="6707775" y="4054888"/>
            <a:ext cx="606000" cy="187800"/>
          </a:xfrm>
          <a:prstGeom prst="roundRect">
            <a:avLst>
              <a:gd name="adj" fmla="val 16667"/>
            </a:avLst>
          </a:prstGeom>
          <a:noFill/>
          <a:ln w="2857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f07405f4cf_0_28"/>
          <p:cNvSpPr/>
          <p:nvPr/>
        </p:nvSpPr>
        <p:spPr>
          <a:xfrm>
            <a:off x="3987125" y="5926675"/>
            <a:ext cx="2161500" cy="342600"/>
          </a:xfrm>
          <a:prstGeom prst="roundRect">
            <a:avLst>
              <a:gd name="adj" fmla="val 7306"/>
            </a:avLst>
          </a:prstGeom>
          <a:solidFill>
            <a:srgbClr val="FFFFFF"/>
          </a:solid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000" b="0" i="0" u="none" strike="noStrike" cap="none">
                <a:solidFill>
                  <a:srgbClr val="1A1A1A"/>
                </a:solidFill>
                <a:latin typeface="Arial"/>
                <a:ea typeface="Arial"/>
                <a:cs typeface="Arial"/>
                <a:sym typeface="Arial"/>
              </a:rPr>
              <a:t>左側：クラス未登録ユーザー</a:t>
            </a:r>
            <a:endParaRPr sz="1000" b="0" i="0" u="none" strike="noStrike" cap="none">
              <a:solidFill>
                <a:srgbClr val="1A1A1A"/>
              </a:solidFill>
              <a:latin typeface="Arial"/>
              <a:ea typeface="Arial"/>
              <a:cs typeface="Arial"/>
              <a:sym typeface="Arial"/>
            </a:endParaRPr>
          </a:p>
        </p:txBody>
      </p:sp>
      <p:sp>
        <p:nvSpPr>
          <p:cNvPr id="432" name="Google Shape;432;gf07405f4cf_0_28"/>
          <p:cNvSpPr/>
          <p:nvPr/>
        </p:nvSpPr>
        <p:spPr>
          <a:xfrm>
            <a:off x="6461700" y="5926675"/>
            <a:ext cx="2161500" cy="342600"/>
          </a:xfrm>
          <a:prstGeom prst="roundRect">
            <a:avLst>
              <a:gd name="adj" fmla="val 7306"/>
            </a:avLst>
          </a:prstGeom>
          <a:solidFill>
            <a:srgbClr val="FFFFFF"/>
          </a:solid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000" b="0" i="0" u="none" strike="noStrike" cap="none">
                <a:solidFill>
                  <a:srgbClr val="1A1A1A"/>
                </a:solidFill>
                <a:highlight>
                  <a:srgbClr val="FFFFFF"/>
                </a:highlight>
                <a:latin typeface="Arial"/>
                <a:ea typeface="Arial"/>
                <a:cs typeface="Arial"/>
                <a:sym typeface="Arial"/>
              </a:rPr>
              <a:t>右側：登録済ユーザー</a:t>
            </a:r>
            <a:endParaRPr sz="1000" b="0" i="0" u="none" strike="noStrike" cap="none">
              <a:solidFill>
                <a:srgbClr val="1A1A1A"/>
              </a:solidFill>
              <a:highlight>
                <a:srgbClr val="FFFFFF"/>
              </a:highlight>
              <a:latin typeface="Arial"/>
              <a:ea typeface="Arial"/>
              <a:cs typeface="Arial"/>
              <a:sym typeface="Arial"/>
            </a:endParaRPr>
          </a:p>
        </p:txBody>
      </p:sp>
      <p:sp>
        <p:nvSpPr>
          <p:cNvPr id="433" name="Google Shape;433;gf07405f4cf_0_28"/>
          <p:cNvSpPr txBox="1"/>
          <p:nvPr/>
        </p:nvSpPr>
        <p:spPr>
          <a:xfrm>
            <a:off x="7202091" y="3938479"/>
            <a:ext cx="400500" cy="42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00B0F0"/>
                </a:solidFill>
                <a:latin typeface="Arial"/>
                <a:ea typeface="Arial"/>
                <a:cs typeface="Arial"/>
                <a:sym typeface="Arial"/>
              </a:rPr>
              <a:t>※</a:t>
            </a:r>
            <a:endParaRPr sz="3000" b="0" i="0" u="none" strike="noStrike" cap="none">
              <a:solidFill>
                <a:srgbClr val="00B0F0"/>
              </a:solidFill>
              <a:latin typeface="Arial"/>
              <a:ea typeface="Arial"/>
              <a:cs typeface="Arial"/>
              <a:sym typeface="Arial"/>
            </a:endParaRPr>
          </a:p>
        </p:txBody>
      </p:sp>
      <p:sp>
        <p:nvSpPr>
          <p:cNvPr id="434" name="Google Shape;434;gf07405f4cf_0_28"/>
          <p:cNvSpPr/>
          <p:nvPr/>
        </p:nvSpPr>
        <p:spPr>
          <a:xfrm>
            <a:off x="6707775" y="3865638"/>
            <a:ext cx="606000" cy="172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f07405f4cf_0_28"/>
          <p:cNvSpPr/>
          <p:nvPr/>
        </p:nvSpPr>
        <p:spPr>
          <a:xfrm>
            <a:off x="6458775" y="4210488"/>
            <a:ext cx="191400" cy="692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f07405f4cf_0_28"/>
          <p:cNvSpPr txBox="1"/>
          <p:nvPr/>
        </p:nvSpPr>
        <p:spPr>
          <a:xfrm>
            <a:off x="6251463" y="36971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❺</a:t>
            </a:r>
            <a:endParaRPr sz="3000" b="0" i="0" u="none" strike="noStrike" cap="none">
              <a:solidFill>
                <a:srgbClr val="FF0000"/>
              </a:solidFill>
              <a:latin typeface="Arial"/>
              <a:ea typeface="Arial"/>
              <a:cs typeface="Arial"/>
              <a:sym typeface="Arial"/>
            </a:endParaRPr>
          </a:p>
        </p:txBody>
      </p:sp>
      <p:graphicFrame>
        <p:nvGraphicFramePr>
          <p:cNvPr id="437" name="Google Shape;437;gf07405f4cf_0_28"/>
          <p:cNvGraphicFramePr/>
          <p:nvPr/>
        </p:nvGraphicFramePr>
        <p:xfrm>
          <a:off x="245850" y="802400"/>
          <a:ext cx="3286500" cy="5481612"/>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2706650">
                  <a:extLst>
                    <a:ext uri="{9D8B030D-6E8A-4147-A177-3AD203B41FA5}">
                      <a16:colId xmlns:a16="http://schemas.microsoft.com/office/drawing/2014/main" val="20001"/>
                    </a:ext>
                  </a:extLst>
                </a:gridCol>
              </a:tblGrid>
              <a:tr h="0">
                <a:tc>
                  <a:txBody>
                    <a:bodyPr/>
                    <a:lstStyle/>
                    <a:p>
                      <a:pPr marL="0" marR="0" lvl="0" indent="0" algn="ctr" rtl="0">
                        <a:lnSpc>
                          <a:spcPct val="115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400"/>
                        <a:buFont typeface="Arial"/>
                        <a:buNone/>
                      </a:pPr>
                      <a:r>
                        <a:rPr lang="ja"/>
                        <a:t>対象のユーザーのチェックボックスにチェックを入れます。</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49725">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rgbClr val="000000"/>
                        </a:buClr>
                        <a:buSzPts val="1400"/>
                        <a:buFont typeface="Arial"/>
                        <a:buNone/>
                      </a:pPr>
                      <a:r>
                        <a:rPr lang="ja"/>
                        <a:t>〇クラスへメンバー登録：上図</a:t>
                      </a:r>
                      <a:endParaRPr/>
                    </a:p>
                    <a:p>
                      <a:pPr marL="0" lvl="0" indent="0" algn="l" rtl="0">
                        <a:lnSpc>
                          <a:spcPct val="115000"/>
                        </a:lnSpc>
                        <a:spcBef>
                          <a:spcPts val="0"/>
                        </a:spcBef>
                        <a:spcAft>
                          <a:spcPts val="0"/>
                        </a:spcAft>
                        <a:buClr>
                          <a:srgbClr val="000000"/>
                        </a:buClr>
                        <a:buSzPts val="1400"/>
                        <a:buFont typeface="Arial"/>
                        <a:buNone/>
                      </a:pPr>
                      <a:r>
                        <a:rPr lang="ja" b="1"/>
                        <a:t>　［選択項目への操作▼］</a:t>
                      </a:r>
                      <a:endParaRPr b="1"/>
                    </a:p>
                    <a:p>
                      <a:pPr marL="0" lvl="0" indent="0" algn="l" rtl="0">
                        <a:lnSpc>
                          <a:spcPct val="115000"/>
                        </a:lnSpc>
                        <a:spcBef>
                          <a:spcPts val="0"/>
                        </a:spcBef>
                        <a:spcAft>
                          <a:spcPts val="0"/>
                        </a:spcAft>
                        <a:buClr>
                          <a:srgbClr val="000000"/>
                        </a:buClr>
                        <a:buSzPts val="1400"/>
                        <a:buFont typeface="Arial"/>
                        <a:buNone/>
                      </a:pPr>
                      <a:r>
                        <a:rPr lang="ja" b="1"/>
                        <a:t>　　　　　↓</a:t>
                      </a:r>
                      <a:endParaRPr b="1"/>
                    </a:p>
                    <a:p>
                      <a:pPr marL="0" lvl="0" indent="0" algn="l" rtl="0">
                        <a:lnSpc>
                          <a:spcPct val="115000"/>
                        </a:lnSpc>
                        <a:spcBef>
                          <a:spcPts val="0"/>
                        </a:spcBef>
                        <a:spcAft>
                          <a:spcPts val="0"/>
                        </a:spcAft>
                        <a:buClr>
                          <a:srgbClr val="000000"/>
                        </a:buClr>
                        <a:buSzPts val="1400"/>
                        <a:buFont typeface="Arial"/>
                        <a:buNone/>
                      </a:pPr>
                      <a:r>
                        <a:rPr lang="ja" b="1"/>
                        <a:t>　［ユーザーを追加​］</a:t>
                      </a:r>
                      <a:endParaRPr/>
                    </a:p>
                    <a:p>
                      <a:pPr marL="0" lvl="0" indent="0" algn="l" rtl="0">
                        <a:lnSpc>
                          <a:spcPct val="115000"/>
                        </a:lnSpc>
                        <a:spcBef>
                          <a:spcPts val="200"/>
                        </a:spcBef>
                        <a:spcAft>
                          <a:spcPts val="0"/>
                        </a:spcAft>
                        <a:buClr>
                          <a:srgbClr val="000000"/>
                        </a:buClr>
                        <a:buSzPts val="1400"/>
                        <a:buFont typeface="Arial"/>
                        <a:buNone/>
                      </a:pPr>
                      <a:endParaRPr/>
                    </a:p>
                    <a:p>
                      <a:pPr marL="0" lvl="0" indent="0" algn="l" rtl="0">
                        <a:lnSpc>
                          <a:spcPct val="115000"/>
                        </a:lnSpc>
                        <a:spcBef>
                          <a:spcPts val="200"/>
                        </a:spcBef>
                        <a:spcAft>
                          <a:spcPts val="0"/>
                        </a:spcAft>
                        <a:buClr>
                          <a:srgbClr val="000000"/>
                        </a:buClr>
                        <a:buSzPts val="1400"/>
                        <a:buFont typeface="Arial"/>
                        <a:buNone/>
                      </a:pPr>
                      <a:r>
                        <a:rPr lang="ja"/>
                        <a:t>〇クラスのメンバー削除：下図</a:t>
                      </a:r>
                      <a:endParaRPr/>
                    </a:p>
                    <a:p>
                      <a:pPr marL="0" lvl="0" indent="0" algn="l" rtl="0">
                        <a:lnSpc>
                          <a:spcPct val="115000"/>
                        </a:lnSpc>
                        <a:spcBef>
                          <a:spcPts val="0"/>
                        </a:spcBef>
                        <a:spcAft>
                          <a:spcPts val="0"/>
                        </a:spcAft>
                        <a:buClr>
                          <a:srgbClr val="000000"/>
                        </a:buClr>
                        <a:buSzPts val="1400"/>
                        <a:buFont typeface="Arial"/>
                        <a:buNone/>
                      </a:pPr>
                      <a:r>
                        <a:rPr lang="ja" b="1"/>
                        <a:t>　［選択項目への操作▼］</a:t>
                      </a:r>
                      <a:endParaRPr b="1"/>
                    </a:p>
                    <a:p>
                      <a:pPr marL="0" lvl="0" indent="0" algn="l" rtl="0">
                        <a:lnSpc>
                          <a:spcPct val="115000"/>
                        </a:lnSpc>
                        <a:spcBef>
                          <a:spcPts val="200"/>
                        </a:spcBef>
                        <a:spcAft>
                          <a:spcPts val="0"/>
                        </a:spcAft>
                        <a:buClr>
                          <a:srgbClr val="000000"/>
                        </a:buClr>
                        <a:buSzPts val="1400"/>
                        <a:buFont typeface="Arial"/>
                        <a:buNone/>
                      </a:pPr>
                      <a:r>
                        <a:rPr lang="ja" b="1"/>
                        <a:t>　　　　　↓</a:t>
                      </a:r>
                      <a:endParaRPr b="1"/>
                    </a:p>
                    <a:p>
                      <a:pPr marL="0" lvl="0" indent="0" algn="l" rtl="0">
                        <a:lnSpc>
                          <a:spcPct val="115000"/>
                        </a:lnSpc>
                        <a:spcBef>
                          <a:spcPts val="200"/>
                        </a:spcBef>
                        <a:spcAft>
                          <a:spcPts val="0"/>
                        </a:spcAft>
                        <a:buClr>
                          <a:srgbClr val="000000"/>
                        </a:buClr>
                        <a:buSzPts val="1400"/>
                        <a:buFont typeface="Arial"/>
                        <a:buNone/>
                      </a:pPr>
                      <a:r>
                        <a:rPr lang="ja" b="1"/>
                        <a:t>　［ユーザーを除外］</a:t>
                      </a:r>
                      <a:endParaRPr b="1"/>
                    </a:p>
                    <a:p>
                      <a:pPr marL="0" lvl="0" indent="0" algn="l" rtl="0">
                        <a:lnSpc>
                          <a:spcPct val="115000"/>
                        </a:lnSpc>
                        <a:spcBef>
                          <a:spcPts val="200"/>
                        </a:spcBef>
                        <a:spcAft>
                          <a:spcPts val="0"/>
                        </a:spcAft>
                        <a:buClr>
                          <a:srgbClr val="000000"/>
                        </a:buClr>
                        <a:buSzPts val="1400"/>
                        <a:buFont typeface="Arial"/>
                        <a:buNone/>
                      </a:pPr>
                      <a:endParaRPr b="1"/>
                    </a:p>
                    <a:p>
                      <a:pPr marL="0" lvl="0" indent="0" algn="l" rtl="0">
                        <a:lnSpc>
                          <a:spcPct val="115000"/>
                        </a:lnSpc>
                        <a:spcBef>
                          <a:spcPts val="200"/>
                        </a:spcBef>
                        <a:spcAft>
                          <a:spcPts val="0"/>
                        </a:spcAft>
                        <a:buClr>
                          <a:srgbClr val="000000"/>
                        </a:buClr>
                        <a:buSzPts val="1400"/>
                        <a:buFont typeface="Arial"/>
                        <a:buNone/>
                      </a:pPr>
                      <a:r>
                        <a:rPr lang="ja"/>
                        <a:t>の順にクリックします。</a:t>
                      </a:r>
                      <a:endParaRPr/>
                    </a:p>
                    <a:p>
                      <a:pPr marL="0" lvl="0" indent="0" algn="l" rtl="0">
                        <a:lnSpc>
                          <a:spcPct val="115000"/>
                        </a:lnSpc>
                        <a:spcBef>
                          <a:spcPts val="200"/>
                        </a:spcBef>
                        <a:spcAft>
                          <a:spcPts val="0"/>
                        </a:spcAft>
                        <a:buClr>
                          <a:srgbClr val="000000"/>
                        </a:buClr>
                        <a:buSzPts val="1400"/>
                        <a:buFont typeface="Arial"/>
                        <a:buNone/>
                      </a:pPr>
                      <a:endParaRPr/>
                    </a:p>
                    <a:p>
                      <a:pPr marL="0" lvl="0" indent="0" algn="l" rtl="0">
                        <a:lnSpc>
                          <a:spcPct val="115000"/>
                        </a:lnSpc>
                        <a:spcBef>
                          <a:spcPts val="0"/>
                        </a:spcBef>
                        <a:spcAft>
                          <a:spcPts val="0"/>
                        </a:spcAft>
                        <a:buClr>
                          <a:srgbClr val="000000"/>
                        </a:buClr>
                        <a:buSzPts val="1400"/>
                        <a:buFont typeface="Arial"/>
                        <a:buNone/>
                      </a:pPr>
                      <a:r>
                        <a:rPr lang="ja" sz="1200"/>
                        <a:t>⇒左側「ユーザー一覧」と、</a:t>
                      </a:r>
                      <a:endParaRPr sz="1200"/>
                    </a:p>
                    <a:p>
                      <a:pPr marL="0" lvl="0" indent="0" algn="l" rtl="0">
                        <a:lnSpc>
                          <a:spcPct val="115000"/>
                        </a:lnSpc>
                        <a:spcBef>
                          <a:spcPts val="0"/>
                        </a:spcBef>
                        <a:spcAft>
                          <a:spcPts val="0"/>
                        </a:spcAft>
                        <a:buClr>
                          <a:srgbClr val="000000"/>
                        </a:buClr>
                        <a:buSzPts val="1400"/>
                        <a:buFont typeface="Arial"/>
                        <a:buNone/>
                      </a:pPr>
                      <a:r>
                        <a:rPr lang="ja" sz="1200"/>
                        <a:t>　右側「登録ユーザー一覧」間で</a:t>
                      </a:r>
                      <a:endParaRPr sz="1200"/>
                    </a:p>
                    <a:p>
                      <a:pPr marL="0" lvl="0" indent="0" algn="l" rtl="0">
                        <a:lnSpc>
                          <a:spcPct val="115000"/>
                        </a:lnSpc>
                        <a:spcBef>
                          <a:spcPts val="0"/>
                        </a:spcBef>
                        <a:spcAft>
                          <a:spcPts val="0"/>
                        </a:spcAft>
                        <a:buClr>
                          <a:srgbClr val="000000"/>
                        </a:buClr>
                        <a:buSzPts val="1400"/>
                        <a:buFont typeface="Arial"/>
                        <a:buNone/>
                      </a:pPr>
                      <a:r>
                        <a:rPr lang="ja" sz="1200"/>
                        <a:t>　移動を行います。</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200"/>
                        <a:buFont typeface="Arial"/>
                        <a:buNone/>
                      </a:pPr>
                      <a:r>
                        <a:rPr lang="ja" sz="1200" b="1"/>
                        <a:t>［詳細情報を取得］</a:t>
                      </a:r>
                      <a:r>
                        <a:rPr lang="ja" sz="1200"/>
                        <a:t>をクリックすると、「登録ユーザー一覧」に、</a:t>
                      </a:r>
                      <a:endParaRPr sz="1200"/>
                    </a:p>
                    <a:p>
                      <a:pPr marL="0" lvl="0" indent="0" algn="l" rtl="0">
                        <a:spcBef>
                          <a:spcPts val="0"/>
                        </a:spcBef>
                        <a:spcAft>
                          <a:spcPts val="0"/>
                        </a:spcAft>
                        <a:buClr>
                          <a:srgbClr val="000000"/>
                        </a:buClr>
                        <a:buSzPts val="1200"/>
                        <a:buFont typeface="Arial"/>
                        <a:buNone/>
                      </a:pPr>
                      <a:r>
                        <a:rPr lang="ja" sz="1200"/>
                        <a:t>メールアドレス以外の情報を表示します。</a:t>
                      </a:r>
                      <a:endParaRPr b="1">
                        <a:solidFill>
                          <a:srgbClr val="1A1A1A"/>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38" name="Google Shape;438;gf07405f4cf_0_28"/>
          <p:cNvSpPr txBox="1"/>
          <p:nvPr/>
        </p:nvSpPr>
        <p:spPr>
          <a:xfrm>
            <a:off x="5978800" y="42641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➍</a:t>
            </a:r>
            <a:endParaRPr sz="3000" b="0" i="0" u="none" strike="noStrike" cap="none">
              <a:solidFill>
                <a:srgbClr val="FF0000"/>
              </a:solidFill>
              <a:latin typeface="Arial"/>
              <a:ea typeface="Arial"/>
              <a:cs typeface="Arial"/>
              <a:sym typeface="Arial"/>
            </a:endParaRPr>
          </a:p>
        </p:txBody>
      </p:sp>
      <p:sp>
        <p:nvSpPr>
          <p:cNvPr id="439" name="Google Shape;439;gf07405f4cf_0_28"/>
          <p:cNvSpPr/>
          <p:nvPr/>
        </p:nvSpPr>
        <p:spPr>
          <a:xfrm>
            <a:off x="6691425" y="3726838"/>
            <a:ext cx="762600" cy="138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f07405f4cf_0_28"/>
          <p:cNvSpPr/>
          <p:nvPr/>
        </p:nvSpPr>
        <p:spPr>
          <a:xfrm>
            <a:off x="4232325" y="1189150"/>
            <a:ext cx="762600" cy="138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f2e5ec2f2f_0_259"/>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22</a:t>
            </a:fld>
            <a:endParaRPr/>
          </a:p>
        </p:txBody>
      </p:sp>
      <p:graphicFrame>
        <p:nvGraphicFramePr>
          <p:cNvPr id="446" name="Google Shape;446;gf2e5ec2f2f_0_259"/>
          <p:cNvGraphicFramePr/>
          <p:nvPr/>
        </p:nvGraphicFramePr>
        <p:xfrm>
          <a:off x="306275" y="1410138"/>
          <a:ext cx="4178975" cy="398267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850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［Classroom 作成］</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542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　　　　をクリック</a:t>
                      </a:r>
                      <a:br>
                        <a:rPr lang="ja" sz="1400" u="none" strike="noStrike" cap="none"/>
                      </a:br>
                      <a:r>
                        <a:rPr lang="ja" sz="1200" u="none" strike="noStrike" cap="none"/>
                        <a:t>⇒「クラスルームのインポート」画面が表示されます。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21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b="1" u="none" strike="noStrike" cap="none"/>
                        <a:t>［テンプレート］</a:t>
                      </a:r>
                      <a:r>
                        <a:rPr lang="ja" sz="1400" u="none" strike="noStrike" cap="none"/>
                        <a:t>をクリックして、CSVファイルをダウンロード後、開きます。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21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400"/>
                        <a:buFont typeface="Arial"/>
                        <a:buNone/>
                      </a:pPr>
                      <a:r>
                        <a:rPr lang="ja" sz="1400" u="none" strike="noStrike" cap="none"/>
                        <a:t>各項目の列に</a:t>
                      </a:r>
                      <a:r>
                        <a:rPr lang="ja"/>
                        <a:t>登録</a:t>
                      </a:r>
                      <a:r>
                        <a:rPr lang="ja" sz="1400" u="none" strike="noStrike" cap="none"/>
                        <a:t>するクラスルームの情報を入力後、CSVファイルを保存します。</a:t>
                      </a:r>
                      <a:endParaRPr sz="1400" b="1" u="none" strike="noStrike" cap="none">
                        <a:solidFill>
                          <a:srgbClr val="1A1A1A"/>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47" name="Google Shape;447;gf2e5ec2f2f_0_259"/>
          <p:cNvPicPr preferRelativeResize="0"/>
          <p:nvPr/>
        </p:nvPicPr>
        <p:blipFill rotWithShape="1">
          <a:blip r:embed="rId3">
            <a:alphaModFix/>
          </a:blip>
          <a:srcRect l="-2165" t="-3380"/>
          <a:stretch/>
        </p:blipFill>
        <p:spPr>
          <a:xfrm>
            <a:off x="4658750" y="2247500"/>
            <a:ext cx="4178975" cy="1901275"/>
          </a:xfrm>
          <a:prstGeom prst="rect">
            <a:avLst/>
          </a:prstGeom>
          <a:noFill/>
          <a:ln w="9525" cap="flat" cmpd="sng">
            <a:solidFill>
              <a:srgbClr val="9E9E9E"/>
            </a:solidFill>
            <a:prstDash val="solid"/>
            <a:round/>
            <a:headEnd type="none" w="sm" len="sm"/>
            <a:tailEnd type="none" w="sm" len="sm"/>
          </a:ln>
        </p:spPr>
      </p:pic>
      <p:sp>
        <p:nvSpPr>
          <p:cNvPr id="448" name="Google Shape;448;gf2e5ec2f2f_0_25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複数のクラスを一括登録する</a:t>
            </a:r>
            <a:endParaRPr sz="3100" u="sng">
              <a:latin typeface="Arial"/>
              <a:ea typeface="Arial"/>
              <a:cs typeface="Arial"/>
              <a:sym typeface="Arial"/>
            </a:endParaRPr>
          </a:p>
        </p:txBody>
      </p:sp>
      <p:sp>
        <p:nvSpPr>
          <p:cNvPr id="449" name="Google Shape;449;gf2e5ec2f2f_0_259"/>
          <p:cNvSpPr/>
          <p:nvPr/>
        </p:nvSpPr>
        <p:spPr>
          <a:xfrm>
            <a:off x="4795950" y="3827375"/>
            <a:ext cx="855300" cy="281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0" name="Google Shape;450;gf2e5ec2f2f_0_259"/>
          <p:cNvPicPr preferRelativeResize="0"/>
          <p:nvPr/>
        </p:nvPicPr>
        <p:blipFill rotWithShape="1">
          <a:blip r:embed="rId4">
            <a:alphaModFix/>
          </a:blip>
          <a:srcRect/>
          <a:stretch/>
        </p:blipFill>
        <p:spPr>
          <a:xfrm>
            <a:off x="1740790" y="2470562"/>
            <a:ext cx="262175" cy="186625"/>
          </a:xfrm>
          <a:prstGeom prst="rect">
            <a:avLst/>
          </a:prstGeom>
          <a:noFill/>
          <a:ln>
            <a:noFill/>
          </a:ln>
        </p:spPr>
      </p:pic>
      <p:sp>
        <p:nvSpPr>
          <p:cNvPr id="451" name="Google Shape;451;gf2e5ec2f2f_0_259"/>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CSVファイルを使用して、複数のクラスを一括登録することができます。</a:t>
            </a:r>
            <a:endParaRPr sz="1292"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①一括登録するための準備をします。</a:t>
            </a:r>
            <a:endParaRPr sz="1292" b="1" i="0" u="none" strike="noStrike" cap="none">
              <a:solidFill>
                <a:srgbClr val="000000"/>
              </a:solidFill>
              <a:latin typeface="Arial"/>
              <a:ea typeface="Arial"/>
              <a:cs typeface="Arial"/>
              <a:sym typeface="Arial"/>
            </a:endParaRPr>
          </a:p>
        </p:txBody>
      </p:sp>
      <p:sp>
        <p:nvSpPr>
          <p:cNvPr id="452" name="Google Shape;452;gf2e5ec2f2f_0_259"/>
          <p:cNvSpPr txBox="1"/>
          <p:nvPr/>
        </p:nvSpPr>
        <p:spPr>
          <a:xfrm>
            <a:off x="4551425" y="42149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sp>
        <p:nvSpPr>
          <p:cNvPr id="453" name="Google Shape;453;gf2e5ec2f2f_0_259"/>
          <p:cNvSpPr txBox="1"/>
          <p:nvPr/>
        </p:nvSpPr>
        <p:spPr>
          <a:xfrm>
            <a:off x="5482875" y="35037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pic>
        <p:nvPicPr>
          <p:cNvPr id="454" name="Google Shape;454;gf2e5ec2f2f_0_259"/>
          <p:cNvPicPr preferRelativeResize="0"/>
          <p:nvPr/>
        </p:nvPicPr>
        <p:blipFill>
          <a:blip r:embed="rId5">
            <a:alphaModFix/>
          </a:blip>
          <a:stretch>
            <a:fillRect/>
          </a:stretch>
        </p:blipFill>
        <p:spPr>
          <a:xfrm>
            <a:off x="4658745" y="4738026"/>
            <a:ext cx="4178975" cy="905345"/>
          </a:xfrm>
          <a:prstGeom prst="rect">
            <a:avLst/>
          </a:prstGeom>
          <a:noFill/>
          <a:ln w="9525" cap="flat" cmpd="sng">
            <a:solidFill>
              <a:srgbClr val="9E9E9E"/>
            </a:solidFill>
            <a:prstDash val="solid"/>
            <a:round/>
            <a:headEnd type="none" w="sm" len="sm"/>
            <a:tailEnd type="none" w="sm" len="sm"/>
          </a:ln>
        </p:spPr>
      </p:pic>
      <p:cxnSp>
        <p:nvCxnSpPr>
          <p:cNvPr id="455" name="Google Shape;455;gf2e5ec2f2f_0_259"/>
          <p:cNvCxnSpPr>
            <a:stCxn id="449" idx="2"/>
            <a:endCxn id="454" idx="0"/>
          </p:cNvCxnSpPr>
          <p:nvPr/>
        </p:nvCxnSpPr>
        <p:spPr>
          <a:xfrm rot="-5400000" flipH="1">
            <a:off x="5671200" y="3661175"/>
            <a:ext cx="629400" cy="1524600"/>
          </a:xfrm>
          <a:prstGeom prst="bentConnector3">
            <a:avLst>
              <a:gd name="adj1" fmla="val 49988"/>
            </a:avLst>
          </a:prstGeom>
          <a:noFill/>
          <a:ln w="19050" cap="flat" cmpd="sng">
            <a:solidFill>
              <a:srgbClr val="FF0000"/>
            </a:solidFill>
            <a:prstDash val="dot"/>
            <a:round/>
            <a:headEnd type="none" w="sm" len="sm"/>
            <a:tailEnd type="stealth" w="med" len="med"/>
          </a:ln>
        </p:spPr>
      </p:cxnSp>
      <p:pic>
        <p:nvPicPr>
          <p:cNvPr id="456" name="Google Shape;456;gf2e5ec2f2f_0_259"/>
          <p:cNvPicPr preferRelativeResize="0"/>
          <p:nvPr/>
        </p:nvPicPr>
        <p:blipFill rotWithShape="1">
          <a:blip r:embed="rId6">
            <a:alphaModFix/>
          </a:blip>
          <a:srcRect l="55559" b="57085"/>
          <a:stretch/>
        </p:blipFill>
        <p:spPr>
          <a:xfrm>
            <a:off x="5729838" y="1260688"/>
            <a:ext cx="3107898" cy="732299"/>
          </a:xfrm>
          <a:prstGeom prst="rect">
            <a:avLst/>
          </a:prstGeom>
          <a:noFill/>
          <a:ln w="9525" cap="flat" cmpd="sng">
            <a:solidFill>
              <a:srgbClr val="9E9E9E"/>
            </a:solidFill>
            <a:prstDash val="solid"/>
            <a:round/>
            <a:headEnd type="none" w="sm" len="sm"/>
            <a:tailEnd type="none" w="sm" len="sm"/>
          </a:ln>
        </p:spPr>
      </p:pic>
      <p:sp>
        <p:nvSpPr>
          <p:cNvPr id="457" name="Google Shape;457;gf2e5ec2f2f_0_259"/>
          <p:cNvSpPr/>
          <p:nvPr/>
        </p:nvSpPr>
        <p:spPr>
          <a:xfrm>
            <a:off x="8087325" y="1573825"/>
            <a:ext cx="257400" cy="261300"/>
          </a:xfrm>
          <a:prstGeom prst="roundRect">
            <a:avLst>
              <a:gd name="adj" fmla="val 13443"/>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f2e5ec2f2f_0_259"/>
          <p:cNvSpPr txBox="1"/>
          <p:nvPr/>
        </p:nvSpPr>
        <p:spPr>
          <a:xfrm>
            <a:off x="8282163" y="16834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highlight>
                  <a:srgbClr val="FFFFFF"/>
                </a:highlight>
                <a:latin typeface="Arial"/>
                <a:ea typeface="Arial"/>
                <a:cs typeface="Arial"/>
                <a:sym typeface="Arial"/>
              </a:rPr>
              <a:t>❷</a:t>
            </a:r>
            <a:endParaRPr sz="3000" b="0" i="0" u="none" strike="noStrike" cap="none">
              <a:solidFill>
                <a:srgbClr val="FF0000"/>
              </a:solidFill>
              <a:highlight>
                <a:srgbClr val="FFFFFF"/>
              </a:highlight>
              <a:latin typeface="Arial"/>
              <a:ea typeface="Arial"/>
              <a:cs typeface="Arial"/>
              <a:sym typeface="Arial"/>
            </a:endParaRPr>
          </a:p>
        </p:txBody>
      </p:sp>
      <p:cxnSp>
        <p:nvCxnSpPr>
          <p:cNvPr id="459" name="Google Shape;459;gf2e5ec2f2f_0_259"/>
          <p:cNvCxnSpPr>
            <a:stCxn id="457" idx="1"/>
            <a:endCxn id="447" idx="0"/>
          </p:cNvCxnSpPr>
          <p:nvPr/>
        </p:nvCxnSpPr>
        <p:spPr>
          <a:xfrm flipH="1">
            <a:off x="6748125" y="1704475"/>
            <a:ext cx="1339200" cy="543000"/>
          </a:xfrm>
          <a:prstGeom prst="bentConnector2">
            <a:avLst/>
          </a:prstGeom>
          <a:noFill/>
          <a:ln w="19050" cap="flat" cmpd="sng">
            <a:solidFill>
              <a:srgbClr val="FF0000"/>
            </a:solidFill>
            <a:prstDash val="dot"/>
            <a:round/>
            <a:headEnd type="none" w="sm" len="sm"/>
            <a:tailEnd type="stealth"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gf2e5ec2f2f_0_278"/>
          <p:cNvPicPr preferRelativeResize="0"/>
          <p:nvPr/>
        </p:nvPicPr>
        <p:blipFill>
          <a:blip r:embed="rId3">
            <a:alphaModFix/>
          </a:blip>
          <a:stretch>
            <a:fillRect/>
          </a:stretch>
        </p:blipFill>
        <p:spPr>
          <a:xfrm>
            <a:off x="4672486" y="1401549"/>
            <a:ext cx="4161423" cy="3412300"/>
          </a:xfrm>
          <a:prstGeom prst="rect">
            <a:avLst/>
          </a:prstGeom>
          <a:noFill/>
          <a:ln w="9525" cap="flat" cmpd="sng">
            <a:solidFill>
              <a:srgbClr val="9E9E9E"/>
            </a:solidFill>
            <a:prstDash val="solid"/>
            <a:round/>
            <a:headEnd type="none" w="sm" len="sm"/>
            <a:tailEnd type="none" w="sm" len="sm"/>
          </a:ln>
        </p:spPr>
      </p:pic>
      <p:sp>
        <p:nvSpPr>
          <p:cNvPr id="465" name="Google Shape;465;gf2e5ec2f2f_0_27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23</a:t>
            </a:fld>
            <a:endParaRPr/>
          </a:p>
        </p:txBody>
      </p:sp>
      <p:sp>
        <p:nvSpPr>
          <p:cNvPr id="466" name="Google Shape;466;gf2e5ec2f2f_0_278"/>
          <p:cNvSpPr/>
          <p:nvPr/>
        </p:nvSpPr>
        <p:spPr>
          <a:xfrm>
            <a:off x="7891100" y="4415375"/>
            <a:ext cx="784800" cy="25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67" name="Google Shape;467;gf2e5ec2f2f_0_278"/>
          <p:cNvGraphicFramePr/>
          <p:nvPr/>
        </p:nvGraphicFramePr>
        <p:xfrm>
          <a:off x="240863" y="1401550"/>
          <a:ext cx="4178975" cy="39288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180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再度、「クラスルームのインポート」画面を開きます。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239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868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７</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インポートするクラスの内容を確認して、</a:t>
                      </a:r>
                      <a:br>
                        <a:rPr lang="ja" sz="1400" u="none" strike="noStrike" cap="none"/>
                      </a:br>
                      <a:r>
                        <a:rPr lang="ja" sz="1400" u="none" strike="noStrike" cap="none"/>
                        <a:t>​</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⇒CSVファイルからインポートしたクラスが登録されます。</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68" name="Google Shape;468;gf2e5ec2f2f_0_278"/>
          <p:cNvSpPr txBox="1"/>
          <p:nvPr/>
        </p:nvSpPr>
        <p:spPr>
          <a:xfrm>
            <a:off x="245850" y="619550"/>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②入力済みのCSVファイルからインポートして一括登録をします。</a:t>
            </a:r>
            <a:endParaRPr sz="1292" b="1" i="0" u="none" strike="noStrike" cap="none">
              <a:solidFill>
                <a:srgbClr val="000000"/>
              </a:solidFill>
              <a:latin typeface="Arial"/>
              <a:ea typeface="Arial"/>
              <a:cs typeface="Arial"/>
              <a:sym typeface="Arial"/>
            </a:endParaRPr>
          </a:p>
        </p:txBody>
      </p:sp>
      <p:sp>
        <p:nvSpPr>
          <p:cNvPr id="469" name="Google Shape;469;gf2e5ec2f2f_0_278"/>
          <p:cNvSpPr txBox="1"/>
          <p:nvPr/>
        </p:nvSpPr>
        <p:spPr>
          <a:xfrm>
            <a:off x="5847135" y="2476056"/>
            <a:ext cx="625500" cy="6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❻</a:t>
            </a:r>
            <a:endParaRPr sz="3000" b="0" i="0" u="none" strike="noStrike" cap="none">
              <a:solidFill>
                <a:srgbClr val="FF0000"/>
              </a:solidFill>
              <a:latin typeface="Arial"/>
              <a:ea typeface="Arial"/>
              <a:cs typeface="Arial"/>
              <a:sym typeface="Arial"/>
            </a:endParaRPr>
          </a:p>
        </p:txBody>
      </p:sp>
      <p:sp>
        <p:nvSpPr>
          <p:cNvPr id="470" name="Google Shape;470;gf2e5ec2f2f_0_278"/>
          <p:cNvSpPr txBox="1"/>
          <p:nvPr/>
        </p:nvSpPr>
        <p:spPr>
          <a:xfrm>
            <a:off x="7635038" y="38748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❼</a:t>
            </a:r>
            <a:endParaRPr sz="3000" b="0" i="0" u="none" strike="noStrike" cap="none">
              <a:solidFill>
                <a:srgbClr val="FF0000"/>
              </a:solidFill>
              <a:latin typeface="Arial"/>
              <a:ea typeface="Arial"/>
              <a:cs typeface="Arial"/>
              <a:sym typeface="Arial"/>
            </a:endParaRPr>
          </a:p>
        </p:txBody>
      </p:sp>
      <p:sp>
        <p:nvSpPr>
          <p:cNvPr id="471" name="Google Shape;471;gf2e5ec2f2f_0_278"/>
          <p:cNvSpPr/>
          <p:nvPr/>
        </p:nvSpPr>
        <p:spPr>
          <a:xfrm>
            <a:off x="5847125" y="2476050"/>
            <a:ext cx="673500" cy="153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5"/>
          <p:cNvPicPr preferRelativeResize="0"/>
          <p:nvPr/>
        </p:nvPicPr>
        <p:blipFill rotWithShape="1">
          <a:blip r:embed="rId3">
            <a:alphaModFix/>
          </a:blip>
          <a:srcRect l="780" t="2540" r="-779" b="2302"/>
          <a:stretch/>
        </p:blipFill>
        <p:spPr>
          <a:xfrm>
            <a:off x="5055663" y="2647800"/>
            <a:ext cx="3656599" cy="1895100"/>
          </a:xfrm>
          <a:prstGeom prst="rect">
            <a:avLst/>
          </a:prstGeom>
          <a:noFill/>
          <a:ln w="9525" cap="flat" cmpd="sng">
            <a:solidFill>
              <a:srgbClr val="9E9E9E"/>
            </a:solidFill>
            <a:prstDash val="solid"/>
            <a:round/>
            <a:headEnd type="none" w="sm" len="sm"/>
            <a:tailEnd type="none" w="sm" len="sm"/>
          </a:ln>
        </p:spPr>
      </p:pic>
      <p:sp>
        <p:nvSpPr>
          <p:cNvPr id="477" name="Google Shape;477;p3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24</a:t>
            </a:fld>
            <a:endParaRPr/>
          </a:p>
        </p:txBody>
      </p:sp>
      <p:sp>
        <p:nvSpPr>
          <p:cNvPr id="478" name="Google Shape;478;p35"/>
          <p:cNvSpPr txBox="1">
            <a:spLocks noGrp="1"/>
          </p:cNvSpPr>
          <p:nvPr>
            <p:ph type="title"/>
          </p:nvPr>
        </p:nvSpPr>
        <p:spPr>
          <a:xfrm>
            <a:off x="356725" y="-14325"/>
            <a:ext cx="78828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2900" u="sng">
                <a:latin typeface="Arial"/>
                <a:ea typeface="Arial"/>
                <a:cs typeface="Arial"/>
                <a:sym typeface="Arial"/>
              </a:rPr>
              <a:t>複数の学習者をクラスに一括登録する</a:t>
            </a:r>
            <a:endParaRPr sz="2700" u="sng">
              <a:latin typeface="Arial"/>
              <a:ea typeface="Arial"/>
              <a:cs typeface="Arial"/>
              <a:sym typeface="Arial"/>
            </a:endParaRPr>
          </a:p>
        </p:txBody>
      </p:sp>
      <p:graphicFrame>
        <p:nvGraphicFramePr>
          <p:cNvPr id="479" name="Google Shape;479;p35"/>
          <p:cNvGraphicFramePr/>
          <p:nvPr/>
        </p:nvGraphicFramePr>
        <p:xfrm>
          <a:off x="411813" y="1272725"/>
          <a:ext cx="4178975" cy="359555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8869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sng" strike="noStrike" cap="none">
                          <a:solidFill>
                            <a:schemeClr val="hlink"/>
                          </a:solidFill>
                          <a:hlinkClick r:id="rId4" action="ppaction://hlinksldjump"/>
                        </a:rPr>
                        <a:t>P.20</a:t>
                      </a:r>
                      <a:r>
                        <a:rPr lang="ja" sz="1400" u="none" strike="noStrike" cap="none"/>
                        <a:t>の1,2の手順で</a:t>
                      </a:r>
                      <a:r>
                        <a:rPr lang="ja"/>
                        <a:t>「ユーザー検索」</a:t>
                      </a:r>
                      <a:r>
                        <a:rPr lang="ja" sz="1400" u="none" strike="noStrike" cap="none"/>
                        <a:t>画面を表示します。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画面右上の	　　　　　をクリック</a:t>
                      </a:r>
                      <a:br>
                        <a:rPr lang="ja" sz="1300" u="none" strike="noStrike" cap="none"/>
                      </a:br>
                      <a:r>
                        <a:rPr lang="ja" sz="1100" u="none" strike="noStrike" cap="none"/>
                        <a:t>⇒「</a:t>
                      </a:r>
                      <a:r>
                        <a:rPr lang="ja" sz="1100"/>
                        <a:t>Classroom メンバー</a:t>
                      </a:r>
                      <a:r>
                        <a:rPr lang="ja" sz="1100" u="none" strike="noStrike" cap="none"/>
                        <a:t>のインポート」</a:t>
                      </a:r>
                      <a:r>
                        <a:rPr lang="ja" sz="1100"/>
                        <a:t>画面</a:t>
                      </a:r>
                      <a:r>
                        <a:rPr lang="ja" sz="1100" u="none" strike="noStrike" cap="none"/>
                        <a:t>が表示されます。​</a:t>
                      </a:r>
                      <a:endParaRPr sz="1400" u="none" strike="noStrike" cap="none">
                        <a:latin typeface="Meiryo"/>
                        <a:ea typeface="Meiryo"/>
                        <a:cs typeface="Meiryo"/>
                        <a:sym typeface="Meiry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36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ja" sz="1300" b="1" u="none" strike="noStrike" cap="none"/>
                        <a:t>［テンプレート］</a:t>
                      </a:r>
                      <a:r>
                        <a:rPr lang="ja" sz="1300" u="none" strike="noStrike" cap="none"/>
                        <a:t>をクリックして、</a:t>
                      </a:r>
                      <a:br>
                        <a:rPr lang="ja" sz="1300" u="none" strike="noStrike" cap="none"/>
                      </a:br>
                      <a:r>
                        <a:rPr lang="ja" sz="1300" u="none" strike="noStrike" cap="none"/>
                        <a:t>CSVファイルをダウンロードし、開きます。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644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ja" sz="1300" u="none" strike="noStrike" cap="none"/>
                        <a:t>メール​の列に登録したい学習者のアカウントを入力しCSVファイルを保存します。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0" name="Google Shape;480;p35"/>
          <p:cNvSpPr/>
          <p:nvPr/>
        </p:nvSpPr>
        <p:spPr>
          <a:xfrm>
            <a:off x="5187050" y="4217300"/>
            <a:ext cx="700800" cy="252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35"/>
          <p:cNvPicPr preferRelativeResize="0"/>
          <p:nvPr/>
        </p:nvPicPr>
        <p:blipFill rotWithShape="1">
          <a:blip r:embed="rId5">
            <a:alphaModFix/>
          </a:blip>
          <a:srcRect/>
          <a:stretch/>
        </p:blipFill>
        <p:spPr>
          <a:xfrm>
            <a:off x="2136288" y="2286088"/>
            <a:ext cx="262175" cy="186625"/>
          </a:xfrm>
          <a:prstGeom prst="rect">
            <a:avLst/>
          </a:prstGeom>
          <a:noFill/>
          <a:ln>
            <a:noFill/>
          </a:ln>
        </p:spPr>
      </p:pic>
      <p:sp>
        <p:nvSpPr>
          <p:cNvPr id="482" name="Google Shape;482;p3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CSVファイルを使用して、複数の学習者をクラスに一括登録することができます。</a:t>
            </a:r>
            <a:endParaRPr sz="1292"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①一括登録するための準備をします。</a:t>
            </a:r>
            <a:endParaRPr sz="1292" b="1" i="0" u="none" strike="noStrike" cap="none">
              <a:solidFill>
                <a:srgbClr val="000000"/>
              </a:solidFill>
              <a:latin typeface="Arial"/>
              <a:ea typeface="Arial"/>
              <a:cs typeface="Arial"/>
              <a:sym typeface="Arial"/>
            </a:endParaRPr>
          </a:p>
        </p:txBody>
      </p:sp>
      <p:sp>
        <p:nvSpPr>
          <p:cNvPr id="483" name="Google Shape;483;p35"/>
          <p:cNvSpPr txBox="1"/>
          <p:nvPr/>
        </p:nvSpPr>
        <p:spPr>
          <a:xfrm>
            <a:off x="5820688" y="39944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484" name="Google Shape;484;p35"/>
          <p:cNvSpPr txBox="1"/>
          <p:nvPr/>
        </p:nvSpPr>
        <p:spPr>
          <a:xfrm>
            <a:off x="5719613" y="47620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cxnSp>
        <p:nvCxnSpPr>
          <p:cNvPr id="485" name="Google Shape;485;p35"/>
          <p:cNvCxnSpPr>
            <a:stCxn id="480" idx="2"/>
            <a:endCxn id="486" idx="1"/>
          </p:cNvCxnSpPr>
          <p:nvPr/>
        </p:nvCxnSpPr>
        <p:spPr>
          <a:xfrm rot="-5400000" flipH="1">
            <a:off x="5377550" y="4630100"/>
            <a:ext cx="1107900" cy="788100"/>
          </a:xfrm>
          <a:prstGeom prst="bentConnector2">
            <a:avLst/>
          </a:prstGeom>
          <a:noFill/>
          <a:ln w="19050" cap="flat" cmpd="sng">
            <a:solidFill>
              <a:srgbClr val="FF0000"/>
            </a:solidFill>
            <a:prstDash val="dot"/>
            <a:round/>
            <a:headEnd type="none" w="sm" len="sm"/>
            <a:tailEnd type="stealth" w="med" len="med"/>
          </a:ln>
        </p:spPr>
      </p:cxnSp>
      <p:pic>
        <p:nvPicPr>
          <p:cNvPr id="487" name="Google Shape;487;p35"/>
          <p:cNvPicPr preferRelativeResize="0"/>
          <p:nvPr/>
        </p:nvPicPr>
        <p:blipFill rotWithShape="1">
          <a:blip r:embed="rId6">
            <a:alphaModFix/>
          </a:blip>
          <a:srcRect/>
          <a:stretch/>
        </p:blipFill>
        <p:spPr>
          <a:xfrm>
            <a:off x="5916413" y="1175173"/>
            <a:ext cx="1576675" cy="1150982"/>
          </a:xfrm>
          <a:prstGeom prst="rect">
            <a:avLst/>
          </a:prstGeom>
          <a:noFill/>
          <a:ln w="9525" cap="flat" cmpd="sng">
            <a:solidFill>
              <a:srgbClr val="9E9E9E"/>
            </a:solidFill>
            <a:prstDash val="solid"/>
            <a:round/>
            <a:headEnd type="none" w="sm" len="sm"/>
            <a:tailEnd type="none" w="sm" len="sm"/>
          </a:ln>
        </p:spPr>
      </p:pic>
      <p:sp>
        <p:nvSpPr>
          <p:cNvPr id="488" name="Google Shape;488;p35"/>
          <p:cNvSpPr txBox="1"/>
          <p:nvPr/>
        </p:nvSpPr>
        <p:spPr>
          <a:xfrm>
            <a:off x="6039713" y="1599692"/>
            <a:ext cx="700800" cy="686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489" name="Google Shape;489;p35"/>
          <p:cNvSpPr/>
          <p:nvPr/>
        </p:nvSpPr>
        <p:spPr>
          <a:xfrm>
            <a:off x="6720187" y="1706722"/>
            <a:ext cx="321300" cy="296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0" name="Google Shape;490;p35"/>
          <p:cNvCxnSpPr>
            <a:stCxn id="489" idx="2"/>
            <a:endCxn id="476" idx="0"/>
          </p:cNvCxnSpPr>
          <p:nvPr/>
        </p:nvCxnSpPr>
        <p:spPr>
          <a:xfrm>
            <a:off x="6880837" y="2003422"/>
            <a:ext cx="3000" cy="644400"/>
          </a:xfrm>
          <a:prstGeom prst="straightConnector1">
            <a:avLst/>
          </a:prstGeom>
          <a:noFill/>
          <a:ln w="19050" cap="flat" cmpd="sng">
            <a:solidFill>
              <a:srgbClr val="FF0000"/>
            </a:solidFill>
            <a:prstDash val="dot"/>
            <a:round/>
            <a:headEnd type="none" w="med" len="med"/>
            <a:tailEnd type="stealth" w="med" len="med"/>
          </a:ln>
        </p:spPr>
      </p:cxnSp>
      <p:pic>
        <p:nvPicPr>
          <p:cNvPr id="486" name="Google Shape;486;p35"/>
          <p:cNvPicPr preferRelativeResize="0"/>
          <p:nvPr/>
        </p:nvPicPr>
        <p:blipFill>
          <a:blip r:embed="rId7">
            <a:alphaModFix/>
          </a:blip>
          <a:stretch>
            <a:fillRect/>
          </a:stretch>
        </p:blipFill>
        <p:spPr>
          <a:xfrm>
            <a:off x="6325625" y="4864550"/>
            <a:ext cx="2265178" cy="1427375"/>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gf2e5ec2f2f_0_305"/>
          <p:cNvPicPr preferRelativeResize="0"/>
          <p:nvPr/>
        </p:nvPicPr>
        <p:blipFill rotWithShape="1">
          <a:blip r:embed="rId3">
            <a:alphaModFix/>
          </a:blip>
          <a:srcRect l="537" t="783"/>
          <a:stretch/>
        </p:blipFill>
        <p:spPr>
          <a:xfrm>
            <a:off x="4646800" y="1297062"/>
            <a:ext cx="4230051" cy="2697500"/>
          </a:xfrm>
          <a:prstGeom prst="rect">
            <a:avLst/>
          </a:prstGeom>
          <a:noFill/>
          <a:ln w="9525" cap="flat" cmpd="sng">
            <a:solidFill>
              <a:srgbClr val="9E9E9E"/>
            </a:solidFill>
            <a:prstDash val="solid"/>
            <a:round/>
            <a:headEnd type="none" w="sm" len="sm"/>
            <a:tailEnd type="none" w="sm" len="sm"/>
          </a:ln>
        </p:spPr>
      </p:pic>
      <p:sp>
        <p:nvSpPr>
          <p:cNvPr id="496" name="Google Shape;496;gf2e5ec2f2f_0_30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25</a:t>
            </a:fld>
            <a:endParaRPr/>
          </a:p>
        </p:txBody>
      </p:sp>
      <p:sp>
        <p:nvSpPr>
          <p:cNvPr id="497" name="Google Shape;497;gf2e5ec2f2f_0_305"/>
          <p:cNvSpPr/>
          <p:nvPr/>
        </p:nvSpPr>
        <p:spPr>
          <a:xfrm>
            <a:off x="5540225" y="2106075"/>
            <a:ext cx="606000" cy="21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f2e5ec2f2f_0_305"/>
          <p:cNvSpPr/>
          <p:nvPr/>
        </p:nvSpPr>
        <p:spPr>
          <a:xfrm>
            <a:off x="8103525" y="3630525"/>
            <a:ext cx="697800" cy="290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499" name="Google Shape;499;gf2e5ec2f2f_0_305"/>
          <p:cNvGraphicFramePr/>
          <p:nvPr/>
        </p:nvGraphicFramePr>
        <p:xfrm>
          <a:off x="235875" y="1288225"/>
          <a:ext cx="4178975" cy="406907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88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再度、「</a:t>
                      </a:r>
                      <a:r>
                        <a:rPr lang="ja"/>
                        <a:t>Classroom メンバーのインポート</a:t>
                      </a:r>
                      <a:r>
                        <a:rPr lang="ja" sz="1400" u="none" strike="noStrike" cap="none"/>
                        <a:t>」画面を開きます。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52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928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７</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インポートするメールアドレスの内容を確認して、​</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⇒CSVファイルからインポートした学習者がクラスに登録されます</a:t>
                      </a:r>
                      <a:r>
                        <a:rPr lang="ja" sz="1000" u="none" strike="noStrike" cap="none"/>
                        <a:t>。</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0" name="Google Shape;500;gf2e5ec2f2f_0_305"/>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②入力済みのCSVファイルからインポートして一括登録をします。</a:t>
            </a:r>
            <a:endParaRPr sz="1292" b="1" i="0" u="none" strike="noStrike" cap="none">
              <a:solidFill>
                <a:srgbClr val="000000"/>
              </a:solidFill>
              <a:latin typeface="Arial"/>
              <a:ea typeface="Arial"/>
              <a:cs typeface="Arial"/>
              <a:sym typeface="Arial"/>
            </a:endParaRPr>
          </a:p>
        </p:txBody>
      </p:sp>
      <p:sp>
        <p:nvSpPr>
          <p:cNvPr id="501" name="Google Shape;501;gf2e5ec2f2f_0_305"/>
          <p:cNvSpPr txBox="1"/>
          <p:nvPr/>
        </p:nvSpPr>
        <p:spPr>
          <a:xfrm>
            <a:off x="5001050" y="17689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❻</a:t>
            </a:r>
            <a:endParaRPr sz="3000" b="0" i="0" u="none" strike="noStrike" cap="none">
              <a:solidFill>
                <a:srgbClr val="FF0000"/>
              </a:solidFill>
              <a:latin typeface="Arial"/>
              <a:ea typeface="Arial"/>
              <a:cs typeface="Arial"/>
              <a:sym typeface="Arial"/>
            </a:endParaRPr>
          </a:p>
        </p:txBody>
      </p:sp>
      <p:sp>
        <p:nvSpPr>
          <p:cNvPr id="502" name="Google Shape;502;gf2e5ec2f2f_0_305"/>
          <p:cNvSpPr txBox="1"/>
          <p:nvPr/>
        </p:nvSpPr>
        <p:spPr>
          <a:xfrm>
            <a:off x="7564750" y="34183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highlight>
                  <a:srgbClr val="FFFFFF"/>
                </a:highlight>
                <a:latin typeface="Arial"/>
                <a:ea typeface="Arial"/>
                <a:cs typeface="Arial"/>
                <a:sym typeface="Arial"/>
              </a:rPr>
              <a:t>❼</a:t>
            </a:r>
            <a:endParaRPr sz="3000" b="0" i="0" u="none" strike="noStrike" cap="none">
              <a:solidFill>
                <a:srgbClr val="FF0000"/>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gf2e5ec2f2f_0_321"/>
          <p:cNvPicPr preferRelativeResize="0"/>
          <p:nvPr/>
        </p:nvPicPr>
        <p:blipFill rotWithShape="1">
          <a:blip r:embed="rId3">
            <a:alphaModFix/>
          </a:blip>
          <a:srcRect l="833" t="1646" b="8360"/>
          <a:stretch/>
        </p:blipFill>
        <p:spPr>
          <a:xfrm>
            <a:off x="4648900" y="3413063"/>
            <a:ext cx="4178975" cy="1481600"/>
          </a:xfrm>
          <a:prstGeom prst="rect">
            <a:avLst/>
          </a:prstGeom>
          <a:noFill/>
          <a:ln w="9525" cap="flat" cmpd="sng">
            <a:solidFill>
              <a:srgbClr val="9E9E9E"/>
            </a:solidFill>
            <a:prstDash val="solid"/>
            <a:round/>
            <a:headEnd type="none" w="sm" len="sm"/>
            <a:tailEnd type="none" w="sm" len="sm"/>
          </a:ln>
        </p:spPr>
      </p:pic>
      <p:sp>
        <p:nvSpPr>
          <p:cNvPr id="508" name="Google Shape;508;gf2e5ec2f2f_0_32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26</a:t>
            </a:fld>
            <a:endParaRPr/>
          </a:p>
        </p:txBody>
      </p:sp>
      <p:sp>
        <p:nvSpPr>
          <p:cNvPr id="509" name="Google Shape;509;gf2e5ec2f2f_0_32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2700" u="sng">
                <a:latin typeface="Arial"/>
                <a:ea typeface="Arial"/>
                <a:cs typeface="Arial"/>
                <a:sym typeface="Arial"/>
              </a:rPr>
              <a:t>クラスの学習者をCSVファイルで保存する</a:t>
            </a:r>
            <a:endParaRPr sz="2800" u="sng">
              <a:latin typeface="Arial"/>
              <a:ea typeface="Arial"/>
              <a:cs typeface="Arial"/>
              <a:sym typeface="Arial"/>
            </a:endParaRPr>
          </a:p>
        </p:txBody>
      </p:sp>
      <p:graphicFrame>
        <p:nvGraphicFramePr>
          <p:cNvPr id="510" name="Google Shape;510;gf2e5ec2f2f_0_321"/>
          <p:cNvGraphicFramePr/>
          <p:nvPr/>
        </p:nvGraphicFramePr>
        <p:xfrm>
          <a:off x="366088" y="1326125"/>
          <a:ext cx="4178975" cy="35807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081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sng" strike="noStrike" cap="none">
                          <a:solidFill>
                            <a:schemeClr val="hlink"/>
                          </a:solidFill>
                          <a:hlinkClick r:id="rId4" action="ppaction://hlinksldjump"/>
                        </a:rPr>
                        <a:t>P.20</a:t>
                      </a:r>
                      <a:r>
                        <a:rPr lang="ja" sz="1400" u="none" strike="noStrike" cap="none"/>
                        <a:t>の1,2の手順で学習者一覧画面を表示します。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509950">
                <a:tc>
                  <a:txBody>
                    <a:bodyPr/>
                    <a:lstStyle/>
                    <a:p>
                      <a:pPr marL="0" marR="0" lvl="0" indent="0" algn="ctr" rtl="0">
                        <a:lnSpc>
                          <a:spcPct val="115000"/>
                        </a:lnSpc>
                        <a:spcBef>
                          <a:spcPts val="0"/>
                        </a:spcBef>
                        <a:spcAft>
                          <a:spcPts val="0"/>
                        </a:spcAft>
                        <a:buClr>
                          <a:srgbClr val="000000"/>
                        </a:buClr>
                        <a:buSzPts val="1400"/>
                        <a:buFont typeface="Arial"/>
                        <a:buNone/>
                      </a:pPr>
                      <a:r>
                        <a:rPr lang="ja"/>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右上の​学習者の　　アイコンをクリックします。</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a:t>
                      </a:r>
                      <a:r>
                        <a:rPr lang="ja" sz="1200"/>
                        <a:t>Classroom メンバーの</a:t>
                      </a:r>
                      <a:r>
                        <a:rPr lang="ja" sz="1200" u="none" strike="noStrike" cap="none"/>
                        <a:t>エクスポート」画面が表示されます。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62650">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［保存］​</a:t>
                      </a:r>
                      <a:r>
                        <a:rPr lang="ja" sz="1400" u="none" strike="noStrike" cap="none"/>
                        <a:t>をクリック</a:t>
                      </a:r>
                      <a:endParaRPr sz="1400" u="none" strike="noStrike" cap="none"/>
                    </a:p>
                    <a:p>
                      <a:pPr marL="0" marR="0" lvl="0" indent="0" algn="l" rtl="0">
                        <a:lnSpc>
                          <a:spcPct val="115000"/>
                        </a:lnSpc>
                        <a:spcBef>
                          <a:spcPts val="0"/>
                        </a:spcBef>
                        <a:spcAft>
                          <a:spcPts val="0"/>
                        </a:spcAft>
                        <a:buClr>
                          <a:srgbClr val="000000"/>
                        </a:buClr>
                        <a:buSzPts val="1200"/>
                        <a:buFont typeface="Arial"/>
                        <a:buNone/>
                      </a:pPr>
                      <a:r>
                        <a:rPr lang="ja" sz="1200" u="none" strike="noStrike" cap="none"/>
                        <a:t>⇒学習者がCSVファイルでダウンロードされます。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11" name="Google Shape;511;gf2e5ec2f2f_0_321"/>
          <p:cNvSpPr/>
          <p:nvPr/>
        </p:nvSpPr>
        <p:spPr>
          <a:xfrm>
            <a:off x="7543900" y="4458313"/>
            <a:ext cx="11313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2" name="Google Shape;512;gf2e5ec2f2f_0_321"/>
          <p:cNvPicPr preferRelativeResize="0"/>
          <p:nvPr/>
        </p:nvPicPr>
        <p:blipFill rotWithShape="1">
          <a:blip r:embed="rId5">
            <a:alphaModFix/>
          </a:blip>
          <a:srcRect/>
          <a:stretch/>
        </p:blipFill>
        <p:spPr>
          <a:xfrm>
            <a:off x="2351000" y="2336125"/>
            <a:ext cx="209150" cy="209150"/>
          </a:xfrm>
          <a:prstGeom prst="rect">
            <a:avLst/>
          </a:prstGeom>
          <a:noFill/>
          <a:ln>
            <a:noFill/>
          </a:ln>
        </p:spPr>
      </p:pic>
      <p:sp>
        <p:nvSpPr>
          <p:cNvPr id="513" name="Google Shape;513;gf2e5ec2f2f_0_32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クラスに登録されている学習者を、CSVファイルで保存することができます。</a:t>
            </a:r>
            <a:endParaRPr sz="1292" b="1" i="0" u="none" strike="noStrike" cap="none">
              <a:solidFill>
                <a:srgbClr val="000000"/>
              </a:solidFill>
              <a:latin typeface="Arial"/>
              <a:ea typeface="Arial"/>
              <a:cs typeface="Arial"/>
              <a:sym typeface="Arial"/>
            </a:endParaRPr>
          </a:p>
        </p:txBody>
      </p:sp>
      <p:sp>
        <p:nvSpPr>
          <p:cNvPr id="514" name="Google Shape;514;gf2e5ec2f2f_0_321"/>
          <p:cNvSpPr txBox="1"/>
          <p:nvPr/>
        </p:nvSpPr>
        <p:spPr>
          <a:xfrm>
            <a:off x="7369325" y="38613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❸</a:t>
            </a:r>
            <a:endParaRPr sz="3000" b="0" i="0" u="none" strike="noStrike" cap="none">
              <a:solidFill>
                <a:srgbClr val="FF0000"/>
              </a:solidFill>
              <a:latin typeface="Arial"/>
              <a:ea typeface="Arial"/>
              <a:cs typeface="Arial"/>
              <a:sym typeface="Arial"/>
            </a:endParaRPr>
          </a:p>
        </p:txBody>
      </p:sp>
      <p:pic>
        <p:nvPicPr>
          <p:cNvPr id="515" name="Google Shape;515;gf2e5ec2f2f_0_321"/>
          <p:cNvPicPr preferRelativeResize="0"/>
          <p:nvPr/>
        </p:nvPicPr>
        <p:blipFill rotWithShape="1">
          <a:blip r:embed="rId6">
            <a:alphaModFix/>
          </a:blip>
          <a:srcRect/>
          <a:stretch/>
        </p:blipFill>
        <p:spPr>
          <a:xfrm>
            <a:off x="4648900" y="1326123"/>
            <a:ext cx="1576675" cy="1150982"/>
          </a:xfrm>
          <a:prstGeom prst="rect">
            <a:avLst/>
          </a:prstGeom>
          <a:noFill/>
          <a:ln w="9525" cap="flat" cmpd="sng">
            <a:solidFill>
              <a:srgbClr val="9E9E9E"/>
            </a:solidFill>
            <a:prstDash val="solid"/>
            <a:round/>
            <a:headEnd type="none" w="sm" len="sm"/>
            <a:tailEnd type="none" w="sm" len="sm"/>
          </a:ln>
        </p:spPr>
      </p:pic>
      <p:cxnSp>
        <p:nvCxnSpPr>
          <p:cNvPr id="516" name="Google Shape;516;gf2e5ec2f2f_0_321"/>
          <p:cNvCxnSpPr>
            <a:stCxn id="517" idx="3"/>
            <a:endCxn id="511" idx="0"/>
          </p:cNvCxnSpPr>
          <p:nvPr/>
        </p:nvCxnSpPr>
        <p:spPr>
          <a:xfrm>
            <a:off x="6078775" y="2006022"/>
            <a:ext cx="2030700" cy="2452200"/>
          </a:xfrm>
          <a:prstGeom prst="bentConnector2">
            <a:avLst/>
          </a:prstGeom>
          <a:noFill/>
          <a:ln w="19050" cap="flat" cmpd="sng">
            <a:solidFill>
              <a:srgbClr val="FF0000"/>
            </a:solidFill>
            <a:prstDash val="dot"/>
            <a:round/>
            <a:headEnd type="none" w="sm" len="sm"/>
            <a:tailEnd type="stealth" w="med" len="med"/>
          </a:ln>
        </p:spPr>
      </p:cxnSp>
      <p:sp>
        <p:nvSpPr>
          <p:cNvPr id="518" name="Google Shape;518;gf2e5ec2f2f_0_321"/>
          <p:cNvSpPr txBox="1"/>
          <p:nvPr/>
        </p:nvSpPr>
        <p:spPr>
          <a:xfrm>
            <a:off x="5074850" y="1857667"/>
            <a:ext cx="700800" cy="686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❷</a:t>
            </a:r>
            <a:endParaRPr sz="3000" b="0" i="0" u="none" strike="noStrike" cap="none">
              <a:solidFill>
                <a:srgbClr val="FF0000"/>
              </a:solidFill>
              <a:latin typeface="Arial"/>
              <a:ea typeface="Arial"/>
              <a:cs typeface="Arial"/>
              <a:sym typeface="Arial"/>
            </a:endParaRPr>
          </a:p>
        </p:txBody>
      </p:sp>
      <p:sp>
        <p:nvSpPr>
          <p:cNvPr id="517" name="Google Shape;517;gf2e5ec2f2f_0_321"/>
          <p:cNvSpPr/>
          <p:nvPr/>
        </p:nvSpPr>
        <p:spPr>
          <a:xfrm>
            <a:off x="5757475" y="1857672"/>
            <a:ext cx="321300" cy="296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0f8b461b6c_0_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27</a:t>
            </a:fld>
            <a:endParaRPr/>
          </a:p>
        </p:txBody>
      </p:sp>
      <p:sp>
        <p:nvSpPr>
          <p:cNvPr id="524" name="Google Shape;524;g10f8b461b6c_0_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t>デバイスを検索する</a:t>
            </a:r>
            <a:endParaRPr sz="3200" u="sng">
              <a:latin typeface="Arial"/>
              <a:ea typeface="Arial"/>
              <a:cs typeface="Arial"/>
              <a:sym typeface="Arial"/>
            </a:endParaRPr>
          </a:p>
        </p:txBody>
      </p:sp>
      <p:sp>
        <p:nvSpPr>
          <p:cNvPr id="525" name="Google Shape;525;g10f8b461b6c_0_0"/>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登録されているデバイスを検索して表示します。</a:t>
            </a:r>
            <a:endParaRPr sz="1292" b="1" i="0" u="none" strike="noStrike" cap="none">
              <a:solidFill>
                <a:srgbClr val="000000"/>
              </a:solidFill>
              <a:latin typeface="Arial"/>
              <a:ea typeface="Arial"/>
              <a:cs typeface="Arial"/>
              <a:sym typeface="Arial"/>
            </a:endParaRPr>
          </a:p>
        </p:txBody>
      </p:sp>
      <p:pic>
        <p:nvPicPr>
          <p:cNvPr id="526" name="Google Shape;526;g10f8b461b6c_0_0"/>
          <p:cNvPicPr preferRelativeResize="0"/>
          <p:nvPr/>
        </p:nvPicPr>
        <p:blipFill>
          <a:blip r:embed="rId3">
            <a:alphaModFix/>
          </a:blip>
          <a:stretch>
            <a:fillRect/>
          </a:stretch>
        </p:blipFill>
        <p:spPr>
          <a:xfrm>
            <a:off x="579563" y="1509275"/>
            <a:ext cx="7964926" cy="1561925"/>
          </a:xfrm>
          <a:prstGeom prst="rect">
            <a:avLst/>
          </a:prstGeom>
          <a:noFill/>
          <a:ln w="9525" cap="flat" cmpd="sng">
            <a:solidFill>
              <a:srgbClr val="9E9E9E"/>
            </a:solidFill>
            <a:prstDash val="solid"/>
            <a:round/>
            <a:headEnd type="none" w="sm" len="sm"/>
            <a:tailEnd type="none" w="sm" len="sm"/>
          </a:ln>
        </p:spPr>
      </p:pic>
      <p:sp>
        <p:nvSpPr>
          <p:cNvPr id="527" name="Google Shape;527;g10f8b461b6c_0_0"/>
          <p:cNvSpPr txBox="1"/>
          <p:nvPr/>
        </p:nvSpPr>
        <p:spPr>
          <a:xfrm>
            <a:off x="3593345" y="1819053"/>
            <a:ext cx="620400" cy="58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528" name="Google Shape;528;g10f8b461b6c_0_0"/>
          <p:cNvSpPr txBox="1"/>
          <p:nvPr/>
        </p:nvSpPr>
        <p:spPr>
          <a:xfrm>
            <a:off x="6064972" y="2080476"/>
            <a:ext cx="410100" cy="42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ja" sz="2500" b="0" i="0" u="none" strike="noStrike" cap="none">
                <a:solidFill>
                  <a:srgbClr val="00B0F0"/>
                </a:solidFill>
                <a:latin typeface="Arial"/>
                <a:ea typeface="Arial"/>
                <a:cs typeface="Arial"/>
                <a:sym typeface="Arial"/>
              </a:rPr>
              <a:t>※</a:t>
            </a:r>
            <a:endParaRPr sz="2500" b="0" i="0" u="none" strike="noStrike" cap="none">
              <a:solidFill>
                <a:srgbClr val="00B0F0"/>
              </a:solidFill>
              <a:latin typeface="Arial"/>
              <a:ea typeface="Arial"/>
              <a:cs typeface="Arial"/>
              <a:sym typeface="Arial"/>
            </a:endParaRPr>
          </a:p>
        </p:txBody>
      </p:sp>
      <p:sp>
        <p:nvSpPr>
          <p:cNvPr id="529" name="Google Shape;529;g10f8b461b6c_0_0"/>
          <p:cNvSpPr/>
          <p:nvPr/>
        </p:nvSpPr>
        <p:spPr>
          <a:xfrm>
            <a:off x="1699794" y="2346681"/>
            <a:ext cx="4407600" cy="352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30" name="Google Shape;530;g10f8b461b6c_0_0"/>
          <p:cNvGraphicFramePr/>
          <p:nvPr/>
        </p:nvGraphicFramePr>
        <p:xfrm>
          <a:off x="588925" y="3430113"/>
          <a:ext cx="6458400" cy="2111416"/>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5878550">
                  <a:extLst>
                    <a:ext uri="{9D8B030D-6E8A-4147-A177-3AD203B41FA5}">
                      <a16:colId xmlns:a16="http://schemas.microsoft.com/office/drawing/2014/main" val="20001"/>
                    </a:ext>
                  </a:extLst>
                </a:gridCol>
              </a:tblGrid>
              <a:tr h="523150">
                <a:tc>
                  <a:txBody>
                    <a:bodyPr/>
                    <a:lstStyle/>
                    <a:p>
                      <a:pPr marL="0" marR="0" lvl="0" indent="0" algn="ctr" rtl="0">
                        <a:lnSpc>
                          <a:spcPct val="150000"/>
                        </a:lnSpc>
                        <a:spcBef>
                          <a:spcPts val="0"/>
                        </a:spcBef>
                        <a:spcAft>
                          <a:spcPts val="0"/>
                        </a:spcAft>
                        <a:buClr>
                          <a:srgbClr val="000000"/>
                        </a:buClr>
                        <a:buSzPts val="1400"/>
                        <a:buFont typeface="Arial"/>
                        <a:buNone/>
                      </a:pPr>
                      <a:r>
                        <a:rPr lang="ja"/>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a:t>メニュー画面左部から、</a:t>
                      </a:r>
                      <a:r>
                        <a:rPr lang="ja" b="1"/>
                        <a:t>［デバイス管理］</a:t>
                      </a:r>
                      <a:r>
                        <a:rPr lang="ja"/>
                        <a:t>をクリックします。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38200">
                <a:tc>
                  <a:txBody>
                    <a:bodyPr/>
                    <a:lstStyle/>
                    <a:p>
                      <a:pPr marL="0" marR="0" lvl="0" indent="0" algn="ctr" rtl="0">
                        <a:lnSpc>
                          <a:spcPct val="150000"/>
                        </a:lnSpc>
                        <a:spcBef>
                          <a:spcPts val="0"/>
                        </a:spcBef>
                        <a:spcAft>
                          <a:spcPts val="0"/>
                        </a:spcAft>
                        <a:buClr>
                          <a:srgbClr val="000000"/>
                        </a:buClr>
                        <a:buSzPts val="1400"/>
                        <a:buFont typeface="Arial"/>
                        <a:buNone/>
                      </a:pPr>
                      <a:r>
                        <a:rPr lang="ja"/>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200"/>
                        <a:buFont typeface="Arial"/>
                        <a:buNone/>
                      </a:pPr>
                      <a:r>
                        <a:rPr lang="ja"/>
                        <a:t>テキストボックスをクリックします。</a:t>
                      </a:r>
                      <a:endParaRPr/>
                    </a:p>
                    <a:p>
                      <a:pPr marL="0" marR="0" lvl="0" indent="0" algn="l" rtl="0">
                        <a:lnSpc>
                          <a:spcPct val="115000"/>
                        </a:lnSpc>
                        <a:spcBef>
                          <a:spcPts val="0"/>
                        </a:spcBef>
                        <a:spcAft>
                          <a:spcPts val="0"/>
                        </a:spcAft>
                        <a:buClr>
                          <a:srgbClr val="000000"/>
                        </a:buClr>
                        <a:buSzPts val="1200"/>
                        <a:buFont typeface="Arial"/>
                        <a:buNone/>
                      </a:pPr>
                      <a:r>
                        <a:rPr lang="ja" sz="1200"/>
                        <a:t>⇒▼アイコンが右側に表示されます。</a:t>
                      </a:r>
                      <a:endParaRPr sz="1200"/>
                    </a:p>
                    <a:p>
                      <a:pPr marL="0" marR="0" lvl="0" indent="0" algn="l" rtl="0">
                        <a:lnSpc>
                          <a:spcPct val="115000"/>
                        </a:lnSpc>
                        <a:spcBef>
                          <a:spcPts val="0"/>
                        </a:spcBef>
                        <a:spcAft>
                          <a:spcPts val="0"/>
                        </a:spcAft>
                        <a:buClr>
                          <a:srgbClr val="000000"/>
                        </a:buClr>
                        <a:buSzPts val="1200"/>
                        <a:buFont typeface="Arial"/>
                        <a:buNone/>
                      </a:pPr>
                      <a:r>
                        <a:rPr lang="ja" sz="1200"/>
                        <a:t>⇒任意の組織部門を選択することで、その組織部門に登録されているデバイスが</a:t>
                      </a:r>
                      <a:endParaRPr sz="1200"/>
                    </a:p>
                    <a:p>
                      <a:pPr marL="0" marR="0" lvl="0" indent="0" algn="l" rtl="0">
                        <a:lnSpc>
                          <a:spcPct val="115000"/>
                        </a:lnSpc>
                        <a:spcBef>
                          <a:spcPts val="0"/>
                        </a:spcBef>
                        <a:spcAft>
                          <a:spcPts val="0"/>
                        </a:spcAft>
                        <a:buClr>
                          <a:srgbClr val="000000"/>
                        </a:buClr>
                        <a:buSzPts val="1200"/>
                        <a:buFont typeface="Arial"/>
                        <a:buNone/>
                      </a:pPr>
                      <a:r>
                        <a:rPr lang="ja" sz="1200"/>
                        <a:t>　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212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b="1">
                          <a:solidFill>
                            <a:srgbClr val="FF0000"/>
                          </a:solidFill>
                        </a:rPr>
                        <a:t>「配下の組織部門を含める」にチェックを入れると、</a:t>
                      </a:r>
                      <a:r>
                        <a:rPr lang="ja" sz="1200"/>
                        <a:t>選択した組織配下のデバイスがすべて検索対象になり、</a:t>
                      </a:r>
                      <a:r>
                        <a:rPr lang="ja" sz="1200" b="1">
                          <a:solidFill>
                            <a:srgbClr val="FF0000"/>
                          </a:solidFill>
                        </a:rPr>
                        <a:t>表示に時間がかかる場合があります。</a:t>
                      </a:r>
                      <a:endParaRPr sz="1400" b="1" u="none" strike="noStrike" cap="none">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g10f8b461b6c_0_60"/>
          <p:cNvPicPr preferRelativeResize="0"/>
          <p:nvPr/>
        </p:nvPicPr>
        <p:blipFill>
          <a:blip r:embed="rId3">
            <a:alphaModFix/>
          </a:blip>
          <a:stretch>
            <a:fillRect/>
          </a:stretch>
        </p:blipFill>
        <p:spPr>
          <a:xfrm>
            <a:off x="5085152" y="3646450"/>
            <a:ext cx="3798874" cy="2448475"/>
          </a:xfrm>
          <a:prstGeom prst="rect">
            <a:avLst/>
          </a:prstGeom>
          <a:noFill/>
          <a:ln w="9525" cap="flat" cmpd="sng">
            <a:solidFill>
              <a:srgbClr val="9E9E9E"/>
            </a:solidFill>
            <a:prstDash val="solid"/>
            <a:round/>
            <a:headEnd type="none" w="sm" len="sm"/>
            <a:tailEnd type="none" w="sm" len="sm"/>
          </a:ln>
        </p:spPr>
      </p:pic>
      <p:sp>
        <p:nvSpPr>
          <p:cNvPr id="536" name="Google Shape;536;g10f8b461b6c_0_6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28</a:t>
            </a:fld>
            <a:endParaRPr/>
          </a:p>
        </p:txBody>
      </p:sp>
      <p:graphicFrame>
        <p:nvGraphicFramePr>
          <p:cNvPr id="537" name="Google Shape;537;g10f8b461b6c_0_60"/>
          <p:cNvGraphicFramePr/>
          <p:nvPr/>
        </p:nvGraphicFramePr>
        <p:xfrm>
          <a:off x="506100" y="1548938"/>
          <a:ext cx="4178975" cy="45929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11752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メニュー画面左部から、</a:t>
                      </a:r>
                      <a:r>
                        <a:rPr lang="ja" b="1"/>
                        <a:t>［デバイス管理］</a:t>
                      </a:r>
                      <a:r>
                        <a:rPr lang="ja"/>
                        <a:t>をクリックします。</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591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各行の​右端の　　　アイコンを選択して、</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［​編集］</a:t>
                      </a:r>
                      <a:r>
                        <a:rPr lang="ja" sz="1400" u="none" strike="noStrike" cap="none"/>
                        <a:t>​をクリック</a:t>
                      </a:r>
                      <a:r>
                        <a:rPr lang="ja"/>
                        <a:t>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1620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内容を変更したい項目を編集後、</a:t>
                      </a:r>
                      <a:r>
                        <a:rPr lang="ja" sz="1400" b="1" u="none" strike="noStrike" cap="none"/>
                        <a:t>［編集］</a:t>
                      </a:r>
                      <a:r>
                        <a:rPr lang="ja" sz="1400" u="none" strike="noStrike" cap="none"/>
                        <a:t>をクリック</a:t>
                      </a:r>
                      <a:r>
                        <a:rPr lang="ja" sz="1300" u="none" strike="noStrike" cap="none"/>
                        <a:t>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38" name="Google Shape;538;g10f8b461b6c_0_6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t>デバイスの情報を個別編集する</a:t>
            </a:r>
            <a:endParaRPr sz="3200" u="sng">
              <a:latin typeface="Arial"/>
              <a:ea typeface="Arial"/>
              <a:cs typeface="Arial"/>
              <a:sym typeface="Arial"/>
            </a:endParaRPr>
          </a:p>
        </p:txBody>
      </p:sp>
      <p:pic>
        <p:nvPicPr>
          <p:cNvPr id="539" name="Google Shape;539;g10f8b461b6c_0_60"/>
          <p:cNvPicPr preferRelativeResize="0"/>
          <p:nvPr/>
        </p:nvPicPr>
        <p:blipFill rotWithShape="1">
          <a:blip r:embed="rId4">
            <a:alphaModFix/>
          </a:blip>
          <a:srcRect/>
          <a:stretch/>
        </p:blipFill>
        <p:spPr>
          <a:xfrm>
            <a:off x="2442225" y="2751047"/>
            <a:ext cx="80161" cy="225725"/>
          </a:xfrm>
          <a:prstGeom prst="rect">
            <a:avLst/>
          </a:prstGeom>
          <a:noFill/>
          <a:ln>
            <a:noFill/>
          </a:ln>
        </p:spPr>
      </p:pic>
      <p:pic>
        <p:nvPicPr>
          <p:cNvPr id="540" name="Google Shape;540;g10f8b461b6c_0_60"/>
          <p:cNvPicPr preferRelativeResize="0"/>
          <p:nvPr/>
        </p:nvPicPr>
        <p:blipFill rotWithShape="1">
          <a:blip r:embed="rId5">
            <a:alphaModFix/>
          </a:blip>
          <a:srcRect l="408" t="1652"/>
          <a:stretch/>
        </p:blipFill>
        <p:spPr>
          <a:xfrm>
            <a:off x="5085150" y="1548950"/>
            <a:ext cx="3606400" cy="1893652"/>
          </a:xfrm>
          <a:prstGeom prst="rect">
            <a:avLst/>
          </a:prstGeom>
          <a:noFill/>
          <a:ln w="9525" cap="flat" cmpd="sng">
            <a:solidFill>
              <a:srgbClr val="9E9E9E"/>
            </a:solidFill>
            <a:prstDash val="solid"/>
            <a:round/>
            <a:headEnd type="none" w="sm" len="sm"/>
            <a:tailEnd type="none" w="sm" len="sm"/>
          </a:ln>
        </p:spPr>
      </p:pic>
      <p:sp>
        <p:nvSpPr>
          <p:cNvPr id="541" name="Google Shape;541;g10f8b461b6c_0_60"/>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登録されているデバイスの組織部門、利用ユーザー、場所、アセットID、メモ欄などを編集することができます。</a:t>
            </a:r>
            <a:endParaRPr sz="1292" b="1" i="0" u="none" strike="noStrike" cap="none">
              <a:solidFill>
                <a:srgbClr val="000000"/>
              </a:solidFill>
              <a:latin typeface="Arial"/>
              <a:ea typeface="Arial"/>
              <a:cs typeface="Arial"/>
              <a:sym typeface="Arial"/>
            </a:endParaRPr>
          </a:p>
        </p:txBody>
      </p:sp>
      <p:sp>
        <p:nvSpPr>
          <p:cNvPr id="542" name="Google Shape;542;g10f8b461b6c_0_60"/>
          <p:cNvSpPr txBox="1"/>
          <p:nvPr/>
        </p:nvSpPr>
        <p:spPr>
          <a:xfrm>
            <a:off x="8082238" y="21225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543" name="Google Shape;543;g10f8b461b6c_0_60"/>
          <p:cNvSpPr/>
          <p:nvPr/>
        </p:nvSpPr>
        <p:spPr>
          <a:xfrm>
            <a:off x="8025700" y="5745050"/>
            <a:ext cx="719100" cy="233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10f8b461b6c_0_60"/>
          <p:cNvSpPr/>
          <p:nvPr/>
        </p:nvSpPr>
        <p:spPr>
          <a:xfrm>
            <a:off x="8151425" y="2587975"/>
            <a:ext cx="258300" cy="267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45" name="Google Shape;545;g10f8b461b6c_0_60"/>
          <p:cNvCxnSpPr>
            <a:stCxn id="546" idx="1"/>
            <a:endCxn id="535" idx="0"/>
          </p:cNvCxnSpPr>
          <p:nvPr/>
        </p:nvCxnSpPr>
        <p:spPr>
          <a:xfrm flipH="1">
            <a:off x="6984550" y="3043675"/>
            <a:ext cx="249300" cy="602700"/>
          </a:xfrm>
          <a:prstGeom prst="bentConnector2">
            <a:avLst/>
          </a:prstGeom>
          <a:noFill/>
          <a:ln w="19050" cap="flat" cmpd="sng">
            <a:solidFill>
              <a:srgbClr val="FF0000"/>
            </a:solidFill>
            <a:prstDash val="dot"/>
            <a:round/>
            <a:headEnd type="none" w="sm" len="sm"/>
            <a:tailEnd type="stealth" w="med" len="med"/>
          </a:ln>
        </p:spPr>
      </p:cxnSp>
      <p:sp>
        <p:nvSpPr>
          <p:cNvPr id="547" name="Google Shape;547;g10f8b461b6c_0_60"/>
          <p:cNvSpPr txBox="1"/>
          <p:nvPr/>
        </p:nvSpPr>
        <p:spPr>
          <a:xfrm>
            <a:off x="7733238" y="52509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546" name="Google Shape;546;g10f8b461b6c_0_60"/>
          <p:cNvSpPr/>
          <p:nvPr/>
        </p:nvSpPr>
        <p:spPr>
          <a:xfrm>
            <a:off x="7233850" y="2855275"/>
            <a:ext cx="1202400" cy="376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110eca3c212_1_1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29</a:t>
            </a:fld>
            <a:endParaRPr/>
          </a:p>
        </p:txBody>
      </p:sp>
      <p:pic>
        <p:nvPicPr>
          <p:cNvPr id="553" name="Google Shape;553;g110eca3c212_1_10"/>
          <p:cNvPicPr preferRelativeResize="0"/>
          <p:nvPr/>
        </p:nvPicPr>
        <p:blipFill>
          <a:blip r:embed="rId3">
            <a:alphaModFix/>
          </a:blip>
          <a:stretch>
            <a:fillRect/>
          </a:stretch>
        </p:blipFill>
        <p:spPr>
          <a:xfrm>
            <a:off x="4865423" y="3159811"/>
            <a:ext cx="3842514" cy="1518987"/>
          </a:xfrm>
          <a:prstGeom prst="rect">
            <a:avLst/>
          </a:prstGeom>
          <a:noFill/>
          <a:ln w="9525" cap="flat" cmpd="sng">
            <a:solidFill>
              <a:srgbClr val="9E9E9E"/>
            </a:solidFill>
            <a:prstDash val="solid"/>
            <a:round/>
            <a:headEnd type="none" w="sm" len="sm"/>
            <a:tailEnd type="none" w="sm" len="sm"/>
          </a:ln>
        </p:spPr>
      </p:pic>
      <p:sp>
        <p:nvSpPr>
          <p:cNvPr id="554" name="Google Shape;554;g110eca3c212_1_1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000"/>
              <a:buNone/>
            </a:pPr>
            <a:r>
              <a:rPr lang="ja" sz="3100" u="sng"/>
              <a:t>デバイス情報をCSVファイルで保存する</a:t>
            </a:r>
            <a:endParaRPr sz="3100" u="sng"/>
          </a:p>
        </p:txBody>
      </p:sp>
      <p:sp>
        <p:nvSpPr>
          <p:cNvPr id="555" name="Google Shape;555;g110eca3c212_1_10"/>
          <p:cNvSpPr/>
          <p:nvPr/>
        </p:nvSpPr>
        <p:spPr>
          <a:xfrm>
            <a:off x="7518250" y="4106125"/>
            <a:ext cx="10659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110eca3c212_1_1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デバイス情報を</a:t>
            </a:r>
            <a:r>
              <a:rPr lang="ja" sz="1292" b="1" i="0" u="none" strike="noStrike" cap="none">
                <a:solidFill>
                  <a:srgbClr val="000000"/>
                </a:solidFill>
                <a:latin typeface="Arial"/>
                <a:ea typeface="Arial"/>
                <a:cs typeface="Arial"/>
                <a:sym typeface="Arial"/>
              </a:rPr>
              <a:t>CSVファイルに保存することができます。</a:t>
            </a:r>
            <a:endParaRPr sz="1292" b="1" i="0" u="none" strike="noStrike" cap="none">
              <a:solidFill>
                <a:srgbClr val="000000"/>
              </a:solidFill>
              <a:latin typeface="Arial"/>
              <a:ea typeface="Arial"/>
              <a:cs typeface="Arial"/>
              <a:sym typeface="Arial"/>
            </a:endParaRPr>
          </a:p>
        </p:txBody>
      </p:sp>
      <p:pic>
        <p:nvPicPr>
          <p:cNvPr id="557" name="Google Shape;557;g110eca3c212_1_10"/>
          <p:cNvPicPr preferRelativeResize="0"/>
          <p:nvPr/>
        </p:nvPicPr>
        <p:blipFill rotWithShape="1">
          <a:blip r:embed="rId4">
            <a:alphaModFix/>
          </a:blip>
          <a:srcRect t="-3933" b="63087"/>
          <a:stretch/>
        </p:blipFill>
        <p:spPr>
          <a:xfrm>
            <a:off x="5953050" y="1550850"/>
            <a:ext cx="2754875" cy="1029750"/>
          </a:xfrm>
          <a:prstGeom prst="rect">
            <a:avLst/>
          </a:prstGeom>
          <a:noFill/>
          <a:ln w="9525" cap="flat" cmpd="sng">
            <a:solidFill>
              <a:srgbClr val="9E9E9E"/>
            </a:solidFill>
            <a:prstDash val="solid"/>
            <a:round/>
            <a:headEnd type="none" w="sm" len="sm"/>
            <a:tailEnd type="none" w="sm" len="sm"/>
          </a:ln>
        </p:spPr>
      </p:pic>
      <p:sp>
        <p:nvSpPr>
          <p:cNvPr id="558" name="Google Shape;558;g110eca3c212_1_10"/>
          <p:cNvSpPr txBox="1"/>
          <p:nvPr/>
        </p:nvSpPr>
        <p:spPr>
          <a:xfrm>
            <a:off x="7221838" y="36878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559" name="Google Shape;559;g110eca3c212_1_10"/>
          <p:cNvSpPr/>
          <p:nvPr/>
        </p:nvSpPr>
        <p:spPr>
          <a:xfrm>
            <a:off x="8115249" y="1783963"/>
            <a:ext cx="2955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110eca3c212_1_10"/>
          <p:cNvSpPr txBox="1"/>
          <p:nvPr/>
        </p:nvSpPr>
        <p:spPr>
          <a:xfrm>
            <a:off x="7960000" y="11989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561" name="Google Shape;561;g110eca3c212_1_10"/>
          <p:cNvCxnSpPr>
            <a:stCxn id="559" idx="2"/>
            <a:endCxn id="553" idx="0"/>
          </p:cNvCxnSpPr>
          <p:nvPr/>
        </p:nvCxnSpPr>
        <p:spPr>
          <a:xfrm rot="5400000">
            <a:off x="6981699" y="1878463"/>
            <a:ext cx="1086300" cy="1476300"/>
          </a:xfrm>
          <a:prstGeom prst="bentConnector3">
            <a:avLst>
              <a:gd name="adj1" fmla="val 50002"/>
            </a:avLst>
          </a:prstGeom>
          <a:noFill/>
          <a:ln w="19050" cap="flat" cmpd="sng">
            <a:solidFill>
              <a:srgbClr val="FF0000"/>
            </a:solidFill>
            <a:prstDash val="dot"/>
            <a:round/>
            <a:headEnd type="none" w="sm" len="sm"/>
            <a:tailEnd type="stealth" w="med" len="med"/>
          </a:ln>
        </p:spPr>
      </p:cxnSp>
      <p:graphicFrame>
        <p:nvGraphicFramePr>
          <p:cNvPr id="562" name="Google Shape;562;g110eca3c212_1_10"/>
          <p:cNvGraphicFramePr/>
          <p:nvPr/>
        </p:nvGraphicFramePr>
        <p:xfrm>
          <a:off x="506088" y="1550850"/>
          <a:ext cx="4178975" cy="436012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1022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メニューから</a:t>
                      </a:r>
                      <a:r>
                        <a:rPr lang="ja" b="1"/>
                        <a:t>［デバイス管理］</a:t>
                      </a:r>
                      <a:r>
                        <a:rPr lang="ja"/>
                        <a:t>をクリック</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512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a:t>
                      </a:r>
                      <a:r>
                        <a:rPr lang="ja" sz="1400" b="1" u="none" strike="noStrike" cap="none"/>
                        <a:t>	</a:t>
                      </a:r>
                      <a:r>
                        <a:rPr lang="ja" sz="1400" u="none" strike="noStrike" cap="none"/>
                        <a:t>アイコンをクリック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106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a:t>
                      </a:r>
                      <a:r>
                        <a:rPr lang="ja"/>
                        <a:t>デバイス情報</a:t>
                      </a:r>
                      <a:r>
                        <a:rPr lang="ja" sz="1400" u="none" strike="noStrike" cap="none"/>
                        <a:t>のエクスポート」画面で​</a:t>
                      </a:r>
                      <a:r>
                        <a:rPr lang="ja" sz="1400" b="1" u="none" strike="noStrike" cap="none"/>
                        <a:t>［保存］</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300"/>
                        <a:buFont typeface="Arial"/>
                        <a:buNone/>
                      </a:pPr>
                      <a:r>
                        <a:rPr lang="ja" sz="1200" u="none" strike="noStrike" cap="none"/>
                        <a:t>⇒</a:t>
                      </a:r>
                      <a:r>
                        <a:rPr lang="ja" sz="1200"/>
                        <a:t>デバイス情報</a:t>
                      </a:r>
                      <a:r>
                        <a:rPr lang="ja" sz="1200" u="none" strike="noStrike" cap="none"/>
                        <a:t>がCSVファイルでダウンロードされます。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63" name="Google Shape;563;g110eca3c212_1_10"/>
          <p:cNvPicPr preferRelativeResize="0"/>
          <p:nvPr/>
        </p:nvPicPr>
        <p:blipFill rotWithShape="1">
          <a:blip r:embed="rId5">
            <a:alphaModFix/>
          </a:blip>
          <a:srcRect/>
          <a:stretch/>
        </p:blipFill>
        <p:spPr>
          <a:xfrm>
            <a:off x="1760526" y="2775887"/>
            <a:ext cx="209150" cy="209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gef97c781e0_1_186"/>
          <p:cNvPicPr preferRelativeResize="0"/>
          <p:nvPr/>
        </p:nvPicPr>
        <p:blipFill>
          <a:blip r:embed="rId3">
            <a:alphaModFix/>
          </a:blip>
          <a:stretch>
            <a:fillRect/>
          </a:stretch>
        </p:blipFill>
        <p:spPr>
          <a:xfrm>
            <a:off x="5810730" y="3276199"/>
            <a:ext cx="2386275" cy="2823439"/>
          </a:xfrm>
          <a:prstGeom prst="rect">
            <a:avLst/>
          </a:prstGeom>
          <a:noFill/>
          <a:ln w="9525" cap="flat" cmpd="sng">
            <a:solidFill>
              <a:srgbClr val="9E9E9E"/>
            </a:solidFill>
            <a:prstDash val="solid"/>
            <a:round/>
            <a:headEnd type="none" w="sm" len="sm"/>
            <a:tailEnd type="none" w="sm" len="sm"/>
          </a:ln>
        </p:spPr>
      </p:pic>
      <p:sp>
        <p:nvSpPr>
          <p:cNvPr id="77" name="Google Shape;77;gef97c781e0_1_18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a:t>
            </a:fld>
            <a:endParaRPr/>
          </a:p>
        </p:txBody>
      </p:sp>
      <p:pic>
        <p:nvPicPr>
          <p:cNvPr id="78" name="Google Shape;78;gef97c781e0_1_186"/>
          <p:cNvPicPr preferRelativeResize="0"/>
          <p:nvPr/>
        </p:nvPicPr>
        <p:blipFill rotWithShape="1">
          <a:blip r:embed="rId4">
            <a:alphaModFix/>
          </a:blip>
          <a:srcRect l="6576" t="5321" r="4910" b="5214"/>
          <a:stretch/>
        </p:blipFill>
        <p:spPr>
          <a:xfrm>
            <a:off x="5867087" y="1107525"/>
            <a:ext cx="2273575" cy="2002463"/>
          </a:xfrm>
          <a:prstGeom prst="rect">
            <a:avLst/>
          </a:prstGeom>
          <a:noFill/>
          <a:ln w="9525" cap="flat" cmpd="sng">
            <a:solidFill>
              <a:srgbClr val="9E9E9E"/>
            </a:solidFill>
            <a:prstDash val="solid"/>
            <a:round/>
            <a:headEnd type="none" w="sm" len="sm"/>
            <a:tailEnd type="none" w="sm" len="sm"/>
          </a:ln>
        </p:spPr>
      </p:pic>
      <p:sp>
        <p:nvSpPr>
          <p:cNvPr id="79" name="Google Shape;79;gef97c781e0_1_186"/>
          <p:cNvSpPr txBox="1">
            <a:spLocks noGrp="1"/>
          </p:cNvSpPr>
          <p:nvPr>
            <p:ph type="title"/>
          </p:nvPr>
        </p:nvSpPr>
        <p:spPr>
          <a:xfrm>
            <a:off x="356725" y="-14325"/>
            <a:ext cx="78231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InterCLASS Console Supportへサインイン</a:t>
            </a:r>
            <a:endParaRPr sz="3000" u="sng">
              <a:latin typeface="Arial"/>
              <a:ea typeface="Arial"/>
              <a:cs typeface="Arial"/>
              <a:sym typeface="Arial"/>
            </a:endParaRPr>
          </a:p>
        </p:txBody>
      </p:sp>
      <p:sp>
        <p:nvSpPr>
          <p:cNvPr id="80" name="Google Shape;80;gef97c781e0_1_186"/>
          <p:cNvSpPr/>
          <p:nvPr/>
        </p:nvSpPr>
        <p:spPr>
          <a:xfrm>
            <a:off x="6425687" y="2568734"/>
            <a:ext cx="1156500" cy="276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ef97c781e0_1_186"/>
          <p:cNvSpPr/>
          <p:nvPr/>
        </p:nvSpPr>
        <p:spPr>
          <a:xfrm>
            <a:off x="5896475" y="4352750"/>
            <a:ext cx="2214900" cy="340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82" name="Google Shape;82;gef97c781e0_1_186"/>
          <p:cNvGraphicFramePr/>
          <p:nvPr/>
        </p:nvGraphicFramePr>
        <p:xfrm>
          <a:off x="890638" y="1107525"/>
          <a:ext cx="4178975" cy="500437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049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Chrome ブラウザで</a:t>
                      </a:r>
                      <a:r>
                        <a:rPr lang="ja" sz="1400" u="none" strike="noStrike" cap="none">
                          <a:solidFill>
                            <a:srgbClr val="1A1A1A"/>
                          </a:solidFill>
                        </a:rPr>
                        <a:t>ICCSの</a:t>
                      </a:r>
                      <a:r>
                        <a:rPr lang="ja" sz="1400" u="none" strike="noStrike" cap="none"/>
                        <a:t>管理画面</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sng" strike="noStrike" cap="none">
                          <a:solidFill>
                            <a:schemeClr val="accent5"/>
                          </a:solidFill>
                          <a:hlinkClick r:id="rId5">
                            <a:extLst>
                              <a:ext uri="{A12FA001-AC4F-418D-AE19-62706E023703}">
                                <ahyp:hlinkClr xmlns:ahyp="http://schemas.microsoft.com/office/drawing/2018/hyperlinkcolor" val="tx"/>
                              </a:ext>
                            </a:extLst>
                          </a:hlinkClick>
                        </a:rPr>
                        <a:t>https://cs.interclass.jp/</a:t>
                      </a:r>
                      <a:r>
                        <a:rPr lang="ja" sz="1400" u="none" strike="noStrike" cap="none"/>
                        <a:t> </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u="none" strike="noStrike" cap="none"/>
                        <a:t>にアクセスします。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19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 Sign in with Google ］</a:t>
                      </a:r>
                      <a:r>
                        <a:rPr lang="ja" sz="1400" u="none" strike="noStrike" cap="none"/>
                        <a:t>をクリック</a:t>
                      </a:r>
                      <a:br>
                        <a:rPr lang="ja" sz="1400" u="none" strike="noStrike" cap="none"/>
                      </a:br>
                      <a:r>
                        <a:rPr lang="ja" sz="1200" u="none" strike="noStrike" cap="none"/>
                        <a:t>⇒アカウントの選択画面が表示されます。</a:t>
                      </a:r>
                      <a:br>
                        <a:rPr lang="ja" sz="1200" u="none" strike="noStrike" cap="none"/>
                      </a:br>
                      <a:r>
                        <a:rPr lang="ja" sz="1200" u="none" strike="noStrike" cap="none"/>
                        <a:t>※２回目以降は、この後にサインインできます。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744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ログイン中のアカウントが表示されるので、</a:t>
                      </a:r>
                      <a:r>
                        <a:rPr lang="ja" sz="1400" b="1" u="none" strike="noStrike" cap="none"/>
                        <a:t>アカウントをクリック</a:t>
                      </a:r>
                      <a:r>
                        <a:rPr lang="ja" sz="1400" u="none" strike="noStrike" cap="none"/>
                        <a:t>します。</a:t>
                      </a:r>
                      <a:endParaRPr sz="1200" u="none" strike="noStrike" cap="none">
                        <a:solidFill>
                          <a:srgbClr val="1A1A1A"/>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9275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a:t>ICCSのトップページが表示されます。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0338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300"/>
                        <a:buFont typeface="Arial"/>
                        <a:buNone/>
                      </a:pPr>
                      <a:r>
                        <a:rPr lang="ja" sz="1400" b="1" u="none" strike="noStrike" cap="none">
                          <a:solidFill>
                            <a:srgbClr val="FF0000"/>
                          </a:solidFill>
                        </a:rPr>
                        <a:t>初回ログイン時のみ「確認画面」が表示されます。</a:t>
                      </a:r>
                      <a:r>
                        <a:rPr lang="ja" sz="1400" u="sng" strike="noStrike" cap="none">
                          <a:solidFill>
                            <a:schemeClr val="hlink"/>
                          </a:solidFill>
                          <a:hlinkClick r:id="rId6" action="ppaction://hlinksldjump"/>
                        </a:rPr>
                        <a:t>P.</a:t>
                      </a:r>
                      <a:r>
                        <a:rPr lang="ja"/>
                        <a:t>4</a:t>
                      </a:r>
                      <a:r>
                        <a:rPr lang="ja" sz="1400" u="none" strike="noStrike" cap="none"/>
                        <a:t>にて操作をご説明します。</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3" name="Google Shape;83;gef97c781e0_1_186"/>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ICCSにサインインします。</a:t>
            </a:r>
            <a:endParaRPr sz="1292" b="1" i="0" u="none" strike="noStrike" cap="none">
              <a:solidFill>
                <a:srgbClr val="000000"/>
              </a:solidFill>
              <a:latin typeface="Arial"/>
              <a:ea typeface="Arial"/>
              <a:cs typeface="Arial"/>
              <a:sym typeface="Arial"/>
            </a:endParaRPr>
          </a:p>
        </p:txBody>
      </p:sp>
      <p:sp>
        <p:nvSpPr>
          <p:cNvPr id="84" name="Google Shape;84;gef97c781e0_1_186"/>
          <p:cNvSpPr txBox="1"/>
          <p:nvPr/>
        </p:nvSpPr>
        <p:spPr>
          <a:xfrm>
            <a:off x="5867088" y="24145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85" name="Google Shape;85;gef97c781e0_1_186"/>
          <p:cNvSpPr txBox="1"/>
          <p:nvPr/>
        </p:nvSpPr>
        <p:spPr>
          <a:xfrm>
            <a:off x="5406838" y="42303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10f8b461b6c_0_8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30</a:t>
            </a:fld>
            <a:endParaRPr/>
          </a:p>
        </p:txBody>
      </p:sp>
      <p:graphicFrame>
        <p:nvGraphicFramePr>
          <p:cNvPr id="569" name="Google Shape;569;g10f8b461b6c_0_80"/>
          <p:cNvGraphicFramePr/>
          <p:nvPr/>
        </p:nvGraphicFramePr>
        <p:xfrm>
          <a:off x="506100" y="1548938"/>
          <a:ext cx="4178975" cy="4499204"/>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71155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メニューから</a:t>
                      </a:r>
                      <a:r>
                        <a:rPr lang="ja" b="1"/>
                        <a:t>［デバイス管理］</a:t>
                      </a:r>
                      <a:r>
                        <a:rPr lang="ja"/>
                        <a:t>をクリッ</a:t>
                      </a:r>
                      <a:r>
                        <a:rPr lang="j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ク</a:t>
                      </a:r>
                      <a:r>
                        <a:rPr lang="ja"/>
                        <a:t>します。</a:t>
                      </a:r>
                      <a:r>
                        <a:rPr lang="ja" u="sng">
                          <a:solidFill>
                            <a:schemeClr val="hlink"/>
                          </a:solidFill>
                          <a:hlinkClick r:id="rId3" action="ppaction://hlinksldjump"/>
                        </a:rPr>
                        <a:t>P.27</a:t>
                      </a:r>
                      <a:r>
                        <a:rPr lang="ja"/>
                        <a:t>の手順で、移動させたいデバイスの組織部門を検索し、表示させます。</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7112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画面左上に表示されている</a:t>
                      </a:r>
                      <a:endParaRPr/>
                    </a:p>
                    <a:p>
                      <a:pPr marL="0" marR="0" lvl="0" indent="0" algn="l" rtl="0">
                        <a:lnSpc>
                          <a:spcPct val="150000"/>
                        </a:lnSpc>
                        <a:spcBef>
                          <a:spcPts val="0"/>
                        </a:spcBef>
                        <a:spcAft>
                          <a:spcPts val="0"/>
                        </a:spcAft>
                        <a:buClr>
                          <a:srgbClr val="000000"/>
                        </a:buClr>
                        <a:buSzPts val="1400"/>
                        <a:buFont typeface="Arial"/>
                        <a:buNone/>
                      </a:pPr>
                      <a:r>
                        <a:rPr lang="ja"/>
                        <a:t>　　　　　　アイコンから</a:t>
                      </a:r>
                      <a:r>
                        <a:rPr lang="ja" b="1"/>
                        <a:t>［全て選択］</a:t>
                      </a:r>
                      <a:r>
                        <a:rPr lang="ja"/>
                        <a:t>をクリックします。</a:t>
                      </a:r>
                      <a:endParaRPr/>
                    </a:p>
                    <a:p>
                      <a:pPr marL="0" lvl="0" indent="0" algn="l" rtl="0">
                        <a:lnSpc>
                          <a:spcPct val="150000"/>
                        </a:lnSpc>
                        <a:spcBef>
                          <a:spcPts val="0"/>
                        </a:spcBef>
                        <a:spcAft>
                          <a:spcPts val="0"/>
                        </a:spcAft>
                        <a:buClr>
                          <a:srgbClr val="000000"/>
                        </a:buClr>
                        <a:buSzPts val="1400"/>
                        <a:buFont typeface="Arial"/>
                        <a:buNone/>
                      </a:pPr>
                      <a:r>
                        <a:rPr lang="ja"/>
                        <a:t>または、個別にチェックボックスにチェックを入れます。</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603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b="1"/>
                        <a:t>［選択項目への操作］</a:t>
                      </a:r>
                      <a:r>
                        <a:rPr lang="ja"/>
                        <a:t>をクリックし、</a:t>
                      </a:r>
                      <a:endParaRPr/>
                    </a:p>
                    <a:p>
                      <a:pPr marL="0" marR="0" lvl="0" indent="0" algn="l" rtl="0">
                        <a:lnSpc>
                          <a:spcPct val="150000"/>
                        </a:lnSpc>
                        <a:spcBef>
                          <a:spcPts val="0"/>
                        </a:spcBef>
                        <a:spcAft>
                          <a:spcPts val="0"/>
                        </a:spcAft>
                        <a:buClr>
                          <a:srgbClr val="000000"/>
                        </a:buClr>
                        <a:buSzPts val="1400"/>
                        <a:buFont typeface="Arial"/>
                        <a:buNone/>
                      </a:pPr>
                      <a:r>
                        <a:rPr lang="ja" b="1"/>
                        <a:t>［デバイスの組織部門を一括移動］</a:t>
                      </a:r>
                      <a:r>
                        <a:rPr lang="ja"/>
                        <a:t>をクリックします。</a:t>
                      </a:r>
                      <a:endParaRPr/>
                    </a:p>
                    <a:p>
                      <a:pPr marL="0" marR="0" lvl="0" indent="0" algn="l" rtl="0">
                        <a:lnSpc>
                          <a:spcPct val="150000"/>
                        </a:lnSpc>
                        <a:spcBef>
                          <a:spcPts val="0"/>
                        </a:spcBef>
                        <a:spcAft>
                          <a:spcPts val="0"/>
                        </a:spcAft>
                        <a:buClr>
                          <a:srgbClr val="000000"/>
                        </a:buClr>
                        <a:buSzPts val="1400"/>
                        <a:buFont typeface="Arial"/>
                        <a:buNone/>
                      </a:pPr>
                      <a:r>
                        <a:rPr lang="ja" sz="1200"/>
                        <a:t>⇒「デバイスの組織部門を一括移動」画面が開きます。</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0" name="Google Shape;570;g10f8b461b6c_0_8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t>デバイスの組織部門を一括移動する</a:t>
            </a:r>
            <a:endParaRPr sz="3200" u="sng">
              <a:latin typeface="Arial"/>
              <a:ea typeface="Arial"/>
              <a:cs typeface="Arial"/>
              <a:sym typeface="Arial"/>
            </a:endParaRPr>
          </a:p>
        </p:txBody>
      </p:sp>
      <p:sp>
        <p:nvSpPr>
          <p:cNvPr id="571" name="Google Shape;571;g10f8b461b6c_0_80"/>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１台・複数台のデバイスを選択し、その選択したデバイスの組織部門を一括で移動することができます。</a:t>
            </a:r>
            <a:endParaRPr sz="1292" b="1"/>
          </a:p>
          <a:p>
            <a:pPr marL="0" marR="0" lvl="0" indent="0" algn="l" rtl="0">
              <a:lnSpc>
                <a:spcPct val="115000"/>
              </a:lnSpc>
              <a:spcBef>
                <a:spcPts val="0"/>
              </a:spcBef>
              <a:spcAft>
                <a:spcPts val="0"/>
              </a:spcAft>
              <a:buClr>
                <a:srgbClr val="000000"/>
              </a:buClr>
              <a:buSzPts val="1292"/>
              <a:buFont typeface="Arial"/>
              <a:buNone/>
            </a:pPr>
            <a:r>
              <a:rPr lang="ja" sz="1292" b="1"/>
              <a:t>①一括移動するデバイスを選択します。</a:t>
            </a:r>
            <a:endParaRPr sz="1292" b="1"/>
          </a:p>
        </p:txBody>
      </p:sp>
      <p:cxnSp>
        <p:nvCxnSpPr>
          <p:cNvPr id="572" name="Google Shape;572;g10f8b461b6c_0_80"/>
          <p:cNvCxnSpPr>
            <a:stCxn id="573" idx="3"/>
            <a:endCxn id="574" idx="3"/>
          </p:cNvCxnSpPr>
          <p:nvPr/>
        </p:nvCxnSpPr>
        <p:spPr>
          <a:xfrm>
            <a:off x="6477150" y="2100800"/>
            <a:ext cx="156600" cy="1103700"/>
          </a:xfrm>
          <a:prstGeom prst="bentConnector2">
            <a:avLst/>
          </a:prstGeom>
          <a:noFill/>
          <a:ln w="19050" cap="flat" cmpd="sng">
            <a:solidFill>
              <a:srgbClr val="FF0000"/>
            </a:solidFill>
            <a:prstDash val="dot"/>
            <a:round/>
            <a:headEnd type="none" w="sm" len="sm"/>
            <a:tailEnd type="stealth" w="med" len="med"/>
          </a:ln>
        </p:spPr>
      </p:cxnSp>
      <p:pic>
        <p:nvPicPr>
          <p:cNvPr id="575" name="Google Shape;575;g10f8b461b6c_0_80"/>
          <p:cNvPicPr preferRelativeResize="0"/>
          <p:nvPr/>
        </p:nvPicPr>
        <p:blipFill rotWithShape="1">
          <a:blip r:embed="rId4">
            <a:alphaModFix/>
          </a:blip>
          <a:srcRect t="29207" r="60906" b="32731"/>
          <a:stretch/>
        </p:blipFill>
        <p:spPr>
          <a:xfrm>
            <a:off x="5415875" y="1548959"/>
            <a:ext cx="3256724" cy="2198675"/>
          </a:xfrm>
          <a:prstGeom prst="rect">
            <a:avLst/>
          </a:prstGeom>
          <a:noFill/>
          <a:ln w="9525" cap="flat" cmpd="sng">
            <a:solidFill>
              <a:srgbClr val="9E9E9E"/>
            </a:solidFill>
            <a:prstDash val="solid"/>
            <a:round/>
            <a:headEnd type="none" w="sm" len="sm"/>
            <a:tailEnd type="none" w="sm" len="sm"/>
          </a:ln>
        </p:spPr>
      </p:pic>
      <p:sp>
        <p:nvSpPr>
          <p:cNvPr id="573" name="Google Shape;573;g10f8b461b6c_0_80"/>
          <p:cNvSpPr/>
          <p:nvPr/>
        </p:nvSpPr>
        <p:spPr>
          <a:xfrm>
            <a:off x="5928450" y="1956050"/>
            <a:ext cx="5487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10f8b461b6c_0_80"/>
          <p:cNvSpPr/>
          <p:nvPr/>
        </p:nvSpPr>
        <p:spPr>
          <a:xfrm>
            <a:off x="5947100" y="3017875"/>
            <a:ext cx="413100" cy="675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g10f8b461b6c_0_80"/>
          <p:cNvSpPr/>
          <p:nvPr/>
        </p:nvSpPr>
        <p:spPr>
          <a:xfrm>
            <a:off x="5947100" y="2284900"/>
            <a:ext cx="1902300" cy="386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8" name="Google Shape;578;g10f8b461b6c_0_80"/>
          <p:cNvPicPr preferRelativeResize="0"/>
          <p:nvPr/>
        </p:nvPicPr>
        <p:blipFill rotWithShape="1">
          <a:blip r:embed="rId5">
            <a:alphaModFix/>
          </a:blip>
          <a:srcRect l="13613" t="26241" r="18621" b="19908"/>
          <a:stretch/>
        </p:blipFill>
        <p:spPr>
          <a:xfrm>
            <a:off x="1169988" y="2933300"/>
            <a:ext cx="645475" cy="369300"/>
          </a:xfrm>
          <a:prstGeom prst="rect">
            <a:avLst/>
          </a:prstGeom>
          <a:noFill/>
          <a:ln>
            <a:noFill/>
          </a:ln>
        </p:spPr>
      </p:pic>
      <p:sp>
        <p:nvSpPr>
          <p:cNvPr id="579" name="Google Shape;579;g10f8b461b6c_0_80"/>
          <p:cNvSpPr txBox="1"/>
          <p:nvPr/>
        </p:nvSpPr>
        <p:spPr>
          <a:xfrm>
            <a:off x="5548413" y="25410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grpSp>
        <p:nvGrpSpPr>
          <p:cNvPr id="580" name="Google Shape;580;g10f8b461b6c_0_80"/>
          <p:cNvGrpSpPr/>
          <p:nvPr/>
        </p:nvGrpSpPr>
        <p:grpSpPr>
          <a:xfrm>
            <a:off x="5415875" y="4112850"/>
            <a:ext cx="3256726" cy="1684666"/>
            <a:chOff x="5415875" y="4112850"/>
            <a:chExt cx="3256726" cy="1684666"/>
          </a:xfrm>
        </p:grpSpPr>
        <p:pic>
          <p:nvPicPr>
            <p:cNvPr id="581" name="Google Shape;581;g10f8b461b6c_0_80"/>
            <p:cNvPicPr preferRelativeResize="0"/>
            <p:nvPr/>
          </p:nvPicPr>
          <p:blipFill rotWithShape="1">
            <a:blip r:embed="rId6">
              <a:alphaModFix/>
            </a:blip>
            <a:srcRect r="32885" b="51742"/>
            <a:stretch/>
          </p:blipFill>
          <p:spPr>
            <a:xfrm>
              <a:off x="5415875" y="4112850"/>
              <a:ext cx="3256726" cy="1684666"/>
            </a:xfrm>
            <a:prstGeom prst="rect">
              <a:avLst/>
            </a:prstGeom>
            <a:noFill/>
            <a:ln w="9525" cap="flat" cmpd="sng">
              <a:solidFill>
                <a:srgbClr val="9E9E9E"/>
              </a:solidFill>
              <a:prstDash val="solid"/>
              <a:round/>
              <a:headEnd type="none" w="sm" len="sm"/>
              <a:tailEnd type="none" w="sm" len="sm"/>
            </a:ln>
          </p:spPr>
        </p:pic>
        <p:pic>
          <p:nvPicPr>
            <p:cNvPr id="582" name="Google Shape;582;g10f8b461b6c_0_80"/>
            <p:cNvPicPr preferRelativeResize="0"/>
            <p:nvPr/>
          </p:nvPicPr>
          <p:blipFill>
            <a:blip r:embed="rId7">
              <a:alphaModFix/>
            </a:blip>
            <a:stretch>
              <a:fillRect/>
            </a:stretch>
          </p:blipFill>
          <p:spPr>
            <a:xfrm>
              <a:off x="8123900" y="5470700"/>
              <a:ext cx="548700" cy="179125"/>
            </a:xfrm>
            <a:prstGeom prst="rect">
              <a:avLst/>
            </a:prstGeom>
            <a:noFill/>
            <a:ln w="9525" cap="flat" cmpd="sng">
              <a:solidFill>
                <a:srgbClr val="9E9E9E"/>
              </a:solidFill>
              <a:prstDash val="solid"/>
              <a:round/>
              <a:headEnd type="none" w="sm" len="sm"/>
              <a:tailEnd type="none" w="sm" len="sm"/>
            </a:ln>
          </p:spPr>
        </p:pic>
      </p:grpSp>
      <p:sp>
        <p:nvSpPr>
          <p:cNvPr id="583" name="Google Shape;583;g10f8b461b6c_0_80"/>
          <p:cNvSpPr/>
          <p:nvPr/>
        </p:nvSpPr>
        <p:spPr>
          <a:xfrm>
            <a:off x="6188800" y="4416375"/>
            <a:ext cx="1721400" cy="26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10f8b461b6c_0_80"/>
          <p:cNvSpPr/>
          <p:nvPr/>
        </p:nvSpPr>
        <p:spPr>
          <a:xfrm>
            <a:off x="6188800" y="4705200"/>
            <a:ext cx="2398800" cy="429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10f8b461b6c_0_80"/>
          <p:cNvSpPr txBox="1"/>
          <p:nvPr/>
        </p:nvSpPr>
        <p:spPr>
          <a:xfrm>
            <a:off x="7806613" y="42126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g110ed976118_2_25"/>
          <p:cNvPicPr preferRelativeResize="0"/>
          <p:nvPr/>
        </p:nvPicPr>
        <p:blipFill>
          <a:blip r:embed="rId3">
            <a:alphaModFix/>
          </a:blip>
          <a:stretch>
            <a:fillRect/>
          </a:stretch>
        </p:blipFill>
        <p:spPr>
          <a:xfrm>
            <a:off x="4787775" y="1548950"/>
            <a:ext cx="4154125" cy="2438834"/>
          </a:xfrm>
          <a:prstGeom prst="rect">
            <a:avLst/>
          </a:prstGeom>
          <a:noFill/>
          <a:ln w="9525" cap="flat" cmpd="sng">
            <a:solidFill>
              <a:srgbClr val="9E9E9E"/>
            </a:solidFill>
            <a:prstDash val="solid"/>
            <a:round/>
            <a:headEnd type="none" w="sm" len="sm"/>
            <a:tailEnd type="none" w="sm" len="sm"/>
          </a:ln>
        </p:spPr>
      </p:pic>
      <p:sp>
        <p:nvSpPr>
          <p:cNvPr id="591" name="Google Shape;591;g110ed976118_2_25"/>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31</a:t>
            </a:fld>
            <a:endParaRPr/>
          </a:p>
        </p:txBody>
      </p:sp>
      <p:graphicFrame>
        <p:nvGraphicFramePr>
          <p:cNvPr id="592" name="Google Shape;592;g110ed976118_2_25"/>
          <p:cNvGraphicFramePr/>
          <p:nvPr/>
        </p:nvGraphicFramePr>
        <p:xfrm>
          <a:off x="506100" y="1548938"/>
          <a:ext cx="4154125" cy="3940525"/>
        </p:xfrm>
        <a:graphic>
          <a:graphicData uri="http://schemas.openxmlformats.org/drawingml/2006/table">
            <a:tbl>
              <a:tblPr>
                <a:noFill/>
                <a:tableStyleId>{ABA3C40F-65FB-4804-86B4-E16780AE925B}</a:tableStyleId>
              </a:tblPr>
              <a:tblGrid>
                <a:gridCol w="576400">
                  <a:extLst>
                    <a:ext uri="{9D8B030D-6E8A-4147-A177-3AD203B41FA5}">
                      <a16:colId xmlns:a16="http://schemas.microsoft.com/office/drawing/2014/main" val="20000"/>
                    </a:ext>
                  </a:extLst>
                </a:gridCol>
                <a:gridCol w="3577725">
                  <a:extLst>
                    <a:ext uri="{9D8B030D-6E8A-4147-A177-3AD203B41FA5}">
                      <a16:colId xmlns:a16="http://schemas.microsoft.com/office/drawing/2014/main" val="20001"/>
                    </a:ext>
                  </a:extLst>
                </a:gridCol>
              </a:tblGrid>
              <a:tr h="2850625">
                <a:tc>
                  <a:txBody>
                    <a:bodyPr/>
                    <a:lstStyle/>
                    <a:p>
                      <a:pPr marL="0" marR="0" lvl="0" indent="0" algn="ctr" rtl="0">
                        <a:lnSpc>
                          <a:spcPct val="150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a:t>「組織部門」の隣のテキストボックスをクリックし、移動先の組織部門を選択します。</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89900">
                <a:tc>
                  <a:txBody>
                    <a:bodyPr/>
                    <a:lstStyle/>
                    <a:p>
                      <a:pPr marL="0" marR="0" lvl="0" indent="0" algn="ctr" rtl="0">
                        <a:lnSpc>
                          <a:spcPct val="150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b="1"/>
                        <a:t>［移動］</a:t>
                      </a:r>
                      <a:r>
                        <a:rPr lang="ja"/>
                        <a:t>をクリックします。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93" name="Google Shape;593;g110ed976118_2_25"/>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②デバイスの移動する組織部門を選択します。</a:t>
            </a:r>
            <a:endParaRPr sz="1292" b="1"/>
          </a:p>
        </p:txBody>
      </p:sp>
      <p:sp>
        <p:nvSpPr>
          <p:cNvPr id="594" name="Google Shape;594;g110ed976118_2_25"/>
          <p:cNvSpPr/>
          <p:nvPr/>
        </p:nvSpPr>
        <p:spPr>
          <a:xfrm>
            <a:off x="8057875" y="3599825"/>
            <a:ext cx="780600" cy="263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110ed976118_2_25"/>
          <p:cNvSpPr txBox="1"/>
          <p:nvPr/>
        </p:nvSpPr>
        <p:spPr>
          <a:xfrm>
            <a:off x="7730188" y="38276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❺</a:t>
            </a:r>
            <a:endParaRPr sz="3000" b="0" i="0" u="none" strike="noStrike" cap="none">
              <a:solidFill>
                <a:srgbClr val="FF0000"/>
              </a:solidFill>
              <a:latin typeface="Arial"/>
              <a:ea typeface="Arial"/>
              <a:cs typeface="Arial"/>
              <a:sym typeface="Arial"/>
            </a:endParaRPr>
          </a:p>
        </p:txBody>
      </p:sp>
      <p:sp>
        <p:nvSpPr>
          <p:cNvPr id="596" name="Google Shape;596;g110ed976118_2_25"/>
          <p:cNvSpPr/>
          <p:nvPr/>
        </p:nvSpPr>
        <p:spPr>
          <a:xfrm>
            <a:off x="6013700" y="3128838"/>
            <a:ext cx="2748600" cy="202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g110ed976118_2_25"/>
          <p:cNvSpPr txBox="1"/>
          <p:nvPr/>
        </p:nvSpPr>
        <p:spPr>
          <a:xfrm>
            <a:off x="5486338" y="29375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❹</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g10f8b461b6c_0_20"/>
          <p:cNvPicPr preferRelativeResize="0"/>
          <p:nvPr/>
        </p:nvPicPr>
        <p:blipFill rotWithShape="1">
          <a:blip r:embed="rId3">
            <a:alphaModFix/>
          </a:blip>
          <a:srcRect t="-3933" b="63087"/>
          <a:stretch/>
        </p:blipFill>
        <p:spPr>
          <a:xfrm>
            <a:off x="5610725" y="2538113"/>
            <a:ext cx="2754875" cy="1029749"/>
          </a:xfrm>
          <a:prstGeom prst="rect">
            <a:avLst/>
          </a:prstGeom>
          <a:noFill/>
          <a:ln w="9525" cap="flat" cmpd="sng">
            <a:solidFill>
              <a:srgbClr val="9E9E9E"/>
            </a:solidFill>
            <a:prstDash val="solid"/>
            <a:round/>
            <a:headEnd type="none" w="sm" len="sm"/>
            <a:tailEnd type="none" w="sm" len="sm"/>
          </a:ln>
        </p:spPr>
      </p:pic>
      <p:sp>
        <p:nvSpPr>
          <p:cNvPr id="603" name="Google Shape;603;g10f8b461b6c_0_2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32</a:t>
            </a:fld>
            <a:endParaRPr/>
          </a:p>
        </p:txBody>
      </p:sp>
      <p:sp>
        <p:nvSpPr>
          <p:cNvPr id="604" name="Google Shape;604;g10f8b461b6c_0_2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t>デバイス情報を一括編集する</a:t>
            </a:r>
            <a:endParaRPr sz="3200" u="sng">
              <a:latin typeface="Arial"/>
              <a:ea typeface="Arial"/>
              <a:cs typeface="Arial"/>
              <a:sym typeface="Arial"/>
            </a:endParaRPr>
          </a:p>
        </p:txBody>
      </p:sp>
      <p:sp>
        <p:nvSpPr>
          <p:cNvPr id="605" name="Google Shape;605;g10f8b461b6c_0_20"/>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a:t>すでに組織に登録済みのデバイス情報を、CSVファイルを用いて一括編集することができます。</a:t>
            </a:r>
            <a:endParaRPr sz="1292" b="1"/>
          </a:p>
          <a:p>
            <a:pPr marL="0" marR="0" lvl="0" indent="0" algn="l" rtl="0">
              <a:lnSpc>
                <a:spcPct val="115000"/>
              </a:lnSpc>
              <a:spcBef>
                <a:spcPts val="0"/>
              </a:spcBef>
              <a:spcAft>
                <a:spcPts val="0"/>
              </a:spcAft>
              <a:buClr>
                <a:srgbClr val="000000"/>
              </a:buClr>
              <a:buSzPts val="1292"/>
              <a:buFont typeface="Arial"/>
              <a:buNone/>
            </a:pPr>
            <a:r>
              <a:rPr lang="ja" sz="1292" b="1"/>
              <a:t>①一括編集するための準備をします。</a:t>
            </a:r>
            <a:r>
              <a:rPr lang="ja" sz="1292" b="1">
                <a:solidFill>
                  <a:srgbClr val="FF0000"/>
                </a:solidFill>
              </a:rPr>
              <a:t>この作業は登録済みのデバイスに対して行う一括編集操作です</a:t>
            </a:r>
            <a:r>
              <a:rPr lang="ja" sz="1292"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t>
            </a:r>
            <a:endParaRPr sz="1292" b="1">
              <a:solidFill>
                <a:srgbClr val="FF0000"/>
              </a:solidFill>
            </a:endParaRPr>
          </a:p>
        </p:txBody>
      </p:sp>
      <p:sp>
        <p:nvSpPr>
          <p:cNvPr id="606" name="Google Shape;606;g10f8b461b6c_0_20"/>
          <p:cNvSpPr/>
          <p:nvPr/>
        </p:nvSpPr>
        <p:spPr>
          <a:xfrm>
            <a:off x="7375463" y="2765226"/>
            <a:ext cx="3018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607" name="Google Shape;607;g10f8b461b6c_0_20"/>
          <p:cNvGraphicFramePr/>
          <p:nvPr/>
        </p:nvGraphicFramePr>
        <p:xfrm>
          <a:off x="356725" y="1327563"/>
          <a:ext cx="4178975" cy="514053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260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u="sng">
                          <a:solidFill>
                            <a:schemeClr val="hlink"/>
                          </a:solidFill>
                          <a:hlinkClick r:id="rId4" action="ppaction://hlinksldjump"/>
                        </a:rPr>
                        <a:t>P.29</a:t>
                      </a:r>
                      <a:r>
                        <a:rPr lang="ja"/>
                        <a:t>の手順で、デバイス情報をCSVファイルで一括ダウンロードします。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26025">
                <a:tc>
                  <a:txBody>
                    <a:bodyPr/>
                    <a:lstStyle/>
                    <a:p>
                      <a:pPr marL="0" marR="0" lvl="0" indent="0" algn="ctr" rtl="0">
                        <a:lnSpc>
                          <a:spcPct val="115000"/>
                        </a:lnSpc>
                        <a:spcBef>
                          <a:spcPts val="0"/>
                        </a:spcBef>
                        <a:spcAft>
                          <a:spcPts val="0"/>
                        </a:spcAft>
                        <a:buNone/>
                      </a:pPr>
                      <a:r>
                        <a:rPr lang="ja"/>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ja"/>
                        <a:t>ダウンロードしたCSVファイルを開き、編集箇所を表計算ソフトで編集し、保存します</a:t>
                      </a:r>
                      <a:r>
                        <a:rPr lang="j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12250">
                <a:tc>
                  <a:txBody>
                    <a:bodyPr/>
                    <a:lstStyle/>
                    <a:p>
                      <a:pPr marL="0" marR="0" lvl="0" indent="0" algn="ctr" rtl="0">
                        <a:lnSpc>
                          <a:spcPct val="115000"/>
                        </a:lnSpc>
                        <a:spcBef>
                          <a:spcPts val="0"/>
                        </a:spcBef>
                        <a:spcAft>
                          <a:spcPts val="0"/>
                        </a:spcAft>
                        <a:buClr>
                          <a:srgbClr val="000000"/>
                        </a:buClr>
                        <a:buSzPts val="1400"/>
                        <a:buFont typeface="Arial"/>
                        <a:buNone/>
                      </a:pPr>
                      <a:r>
                        <a:rPr lang="ja"/>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400"/>
                        <a:buFont typeface="Arial"/>
                        <a:buNone/>
                      </a:pPr>
                      <a:r>
                        <a:rPr lang="ja"/>
                        <a:t>メニューから</a:t>
                      </a:r>
                      <a:r>
                        <a:rPr lang="ja" b="1"/>
                        <a:t>［デバイス管理］</a:t>
                      </a:r>
                      <a:r>
                        <a:rPr lang="ja"/>
                        <a:t>をクリック</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241275">
                <a:tc>
                  <a:txBody>
                    <a:bodyPr/>
                    <a:lstStyle/>
                    <a:p>
                      <a:pPr marL="0" marR="0" lvl="0" indent="0" algn="ctr" rtl="0">
                        <a:lnSpc>
                          <a:spcPct val="115000"/>
                        </a:lnSpc>
                        <a:spcBef>
                          <a:spcPts val="0"/>
                        </a:spcBef>
                        <a:spcAft>
                          <a:spcPts val="0"/>
                        </a:spcAft>
                        <a:buClr>
                          <a:srgbClr val="000000"/>
                        </a:buClr>
                        <a:buSzPts val="1400"/>
                        <a:buFont typeface="Arial"/>
                        <a:buNone/>
                      </a:pPr>
                      <a:r>
                        <a:rPr lang="ja"/>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000000"/>
                        </a:buClr>
                        <a:buSzPts val="1400"/>
                        <a:buFont typeface="Arial"/>
                        <a:buNone/>
                      </a:pPr>
                      <a:r>
                        <a:rPr lang="ja"/>
                        <a:t>右上の　　　　をクリック</a:t>
                      </a:r>
                      <a:br>
                        <a:rPr lang="ja"/>
                      </a:br>
                      <a:r>
                        <a:rPr lang="ja" sz="1200"/>
                        <a:t>⇒「デバイス情報のインポート」画面が表示されます。</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359475">
                <a:tc>
                  <a:txBody>
                    <a:bodyPr/>
                    <a:lstStyle/>
                    <a:p>
                      <a:pPr marL="0" marR="0" lvl="0" indent="0" algn="ctr" rtl="0">
                        <a:lnSpc>
                          <a:spcPct val="115000"/>
                        </a:lnSpc>
                        <a:spcBef>
                          <a:spcPts val="0"/>
                        </a:spcBef>
                        <a:spcAft>
                          <a:spcPts val="0"/>
                        </a:spcAft>
                        <a:buNone/>
                      </a:pPr>
                      <a:r>
                        <a:rPr lang="ja">
                          <a:solidFill>
                            <a:srgbClr val="00B0F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25000"/>
                        </a:lnSpc>
                        <a:spcBef>
                          <a:spcPts val="0"/>
                        </a:spcBef>
                        <a:spcAft>
                          <a:spcPts val="0"/>
                        </a:spcAft>
                        <a:buNone/>
                      </a:pP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CSVファイルについて、</a:t>
                      </a:r>
                      <a:endParaRPr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marR="0" lvl="0" indent="0" algn="l" rtl="0">
                        <a:lnSpc>
                          <a:spcPct val="125000"/>
                        </a:lnSpc>
                        <a:spcBef>
                          <a:spcPts val="0"/>
                        </a:spcBef>
                        <a:spcAft>
                          <a:spcPts val="0"/>
                        </a:spcAft>
                        <a:buNone/>
                      </a:pP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〇</a:t>
                      </a: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t>
                      </a: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デバイスID」「シリアル番号」の項目は変更</a:t>
                      </a:r>
                      <a:endParaRPr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0" marR="0" lvl="0" indent="0" algn="l" rtl="0">
                        <a:lnSpc>
                          <a:spcPct val="125000"/>
                        </a:lnSpc>
                        <a:spcBef>
                          <a:spcPts val="0"/>
                        </a:spcBef>
                        <a:spcAft>
                          <a:spcPts val="0"/>
                        </a:spcAft>
                        <a:buNone/>
                      </a:pPr>
                      <a:r>
                        <a:rPr lang="ja" sz="1200" b="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しないでください。</a:t>
                      </a:r>
                      <a:endParaRPr sz="1200" b="1">
                        <a:solidFill>
                          <a:srgbClr val="FF0000"/>
                        </a:solidFill>
                      </a:endParaRPr>
                    </a:p>
                    <a:p>
                      <a:pPr marL="0" marR="0" lvl="0" indent="0" algn="l" rtl="0">
                        <a:lnSpc>
                          <a:spcPct val="125000"/>
                        </a:lnSpc>
                        <a:spcBef>
                          <a:spcPts val="0"/>
                        </a:spcBef>
                        <a:spcAft>
                          <a:spcPts val="0"/>
                        </a:spcAft>
                        <a:buNone/>
                      </a:pPr>
                      <a:r>
                        <a:rPr lang="ja" sz="1200" b="1">
                          <a:solidFill>
                            <a:srgbClr val="FF0000"/>
                          </a:solidFill>
                        </a:rPr>
                        <a:t>〇編集の必要がないデバイスの行は削除してくだ</a:t>
                      </a:r>
                      <a:endParaRPr sz="1200" b="1">
                        <a:solidFill>
                          <a:srgbClr val="FF0000"/>
                        </a:solidFill>
                      </a:endParaRPr>
                    </a:p>
                    <a:p>
                      <a:pPr marL="0" marR="0" lvl="0" indent="0" algn="l" rtl="0">
                        <a:lnSpc>
                          <a:spcPct val="125000"/>
                        </a:lnSpc>
                        <a:spcBef>
                          <a:spcPts val="0"/>
                        </a:spcBef>
                        <a:spcAft>
                          <a:spcPts val="0"/>
                        </a:spcAft>
                        <a:buNone/>
                      </a:pPr>
                      <a:r>
                        <a:rPr lang="ja" sz="1200" b="1">
                          <a:solidFill>
                            <a:srgbClr val="FF0000"/>
                          </a:solidFill>
                        </a:rPr>
                        <a:t>　さい。</a:t>
                      </a:r>
                      <a:endParaRPr sz="1200" b="1">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608" name="Google Shape;608;g10f8b461b6c_0_20"/>
          <p:cNvPicPr preferRelativeResize="0"/>
          <p:nvPr/>
        </p:nvPicPr>
        <p:blipFill rotWithShape="1">
          <a:blip r:embed="rId5">
            <a:alphaModFix/>
          </a:blip>
          <a:srcRect/>
          <a:stretch/>
        </p:blipFill>
        <p:spPr>
          <a:xfrm>
            <a:off x="1788788" y="3887700"/>
            <a:ext cx="262175" cy="186625"/>
          </a:xfrm>
          <a:prstGeom prst="rect">
            <a:avLst/>
          </a:prstGeom>
          <a:noFill/>
          <a:ln>
            <a:noFill/>
          </a:ln>
        </p:spPr>
      </p:pic>
      <p:pic>
        <p:nvPicPr>
          <p:cNvPr id="609" name="Google Shape;609;g10f8b461b6c_0_20"/>
          <p:cNvPicPr preferRelativeResize="0"/>
          <p:nvPr/>
        </p:nvPicPr>
        <p:blipFill>
          <a:blip r:embed="rId6">
            <a:alphaModFix/>
          </a:blip>
          <a:stretch>
            <a:fillRect/>
          </a:stretch>
        </p:blipFill>
        <p:spPr>
          <a:xfrm>
            <a:off x="4949210" y="3749263"/>
            <a:ext cx="4035729" cy="2272725"/>
          </a:xfrm>
          <a:prstGeom prst="rect">
            <a:avLst/>
          </a:prstGeom>
          <a:noFill/>
          <a:ln w="9525" cap="flat" cmpd="sng">
            <a:solidFill>
              <a:srgbClr val="9E9E9E"/>
            </a:solidFill>
            <a:prstDash val="solid"/>
            <a:round/>
            <a:headEnd type="none" w="sm" len="sm"/>
            <a:tailEnd type="none" w="sm" len="sm"/>
          </a:ln>
        </p:spPr>
      </p:pic>
      <p:sp>
        <p:nvSpPr>
          <p:cNvPr id="610" name="Google Shape;610;g10f8b461b6c_0_20"/>
          <p:cNvSpPr txBox="1"/>
          <p:nvPr/>
        </p:nvSpPr>
        <p:spPr>
          <a:xfrm>
            <a:off x="5031338" y="12453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611" name="Google Shape;611;g10f8b461b6c_0_20"/>
          <p:cNvCxnSpPr>
            <a:stCxn id="606" idx="2"/>
            <a:endCxn id="609" idx="0"/>
          </p:cNvCxnSpPr>
          <p:nvPr/>
        </p:nvCxnSpPr>
        <p:spPr>
          <a:xfrm rot="5400000">
            <a:off x="6899513" y="3122376"/>
            <a:ext cx="694500" cy="559200"/>
          </a:xfrm>
          <a:prstGeom prst="bentConnector3">
            <a:avLst>
              <a:gd name="adj1" fmla="val 50003"/>
            </a:avLst>
          </a:prstGeom>
          <a:noFill/>
          <a:ln w="19050" cap="flat" cmpd="sng">
            <a:solidFill>
              <a:srgbClr val="FF0000"/>
            </a:solidFill>
            <a:prstDash val="dot"/>
            <a:round/>
            <a:headEnd type="none" w="sm" len="sm"/>
            <a:tailEnd type="stealth" w="med" len="med"/>
          </a:ln>
        </p:spPr>
      </p:cxnSp>
      <p:sp>
        <p:nvSpPr>
          <p:cNvPr id="612" name="Google Shape;612;g10f8b461b6c_0_20"/>
          <p:cNvSpPr txBox="1"/>
          <p:nvPr/>
        </p:nvSpPr>
        <p:spPr>
          <a:xfrm>
            <a:off x="4711091" y="1327566"/>
            <a:ext cx="400500" cy="42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00B0F0"/>
                </a:solidFill>
                <a:latin typeface="Arial"/>
                <a:ea typeface="Arial"/>
                <a:cs typeface="Arial"/>
                <a:sym typeface="Arial"/>
              </a:rPr>
              <a:t>※</a:t>
            </a:r>
            <a:endParaRPr sz="3000" b="0" i="0" u="none" strike="noStrike" cap="none">
              <a:solidFill>
                <a:srgbClr val="00B0F0"/>
              </a:solidFill>
              <a:latin typeface="Arial"/>
              <a:ea typeface="Arial"/>
              <a:cs typeface="Arial"/>
              <a:sym typeface="Arial"/>
            </a:endParaRPr>
          </a:p>
        </p:txBody>
      </p:sp>
      <p:sp>
        <p:nvSpPr>
          <p:cNvPr id="613" name="Google Shape;613;g10f8b461b6c_0_20"/>
          <p:cNvSpPr txBox="1"/>
          <p:nvPr/>
        </p:nvSpPr>
        <p:spPr>
          <a:xfrm>
            <a:off x="6939375" y="23578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pic>
        <p:nvPicPr>
          <p:cNvPr id="614" name="Google Shape;614;g10f8b461b6c_0_20"/>
          <p:cNvPicPr preferRelativeResize="0"/>
          <p:nvPr/>
        </p:nvPicPr>
        <p:blipFill rotWithShape="1">
          <a:blip r:embed="rId7">
            <a:alphaModFix/>
          </a:blip>
          <a:srcRect l="655"/>
          <a:stretch/>
        </p:blipFill>
        <p:spPr>
          <a:xfrm>
            <a:off x="4825350" y="1715275"/>
            <a:ext cx="4159590" cy="585000"/>
          </a:xfrm>
          <a:prstGeom prst="rect">
            <a:avLst/>
          </a:prstGeom>
          <a:noFill/>
          <a:ln w="9525" cap="flat" cmpd="sng">
            <a:solidFill>
              <a:srgbClr val="9E9E9E"/>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g110eca3c212_1_70"/>
          <p:cNvPicPr preferRelativeResize="0"/>
          <p:nvPr/>
        </p:nvPicPr>
        <p:blipFill rotWithShape="1">
          <a:blip r:embed="rId3">
            <a:alphaModFix/>
          </a:blip>
          <a:srcRect t="724"/>
          <a:stretch/>
        </p:blipFill>
        <p:spPr>
          <a:xfrm>
            <a:off x="4545950" y="1401550"/>
            <a:ext cx="4352199" cy="3059604"/>
          </a:xfrm>
          <a:prstGeom prst="rect">
            <a:avLst/>
          </a:prstGeom>
          <a:noFill/>
          <a:ln w="9525" cap="flat" cmpd="sng">
            <a:solidFill>
              <a:srgbClr val="9E9E9E"/>
            </a:solidFill>
            <a:prstDash val="solid"/>
            <a:round/>
            <a:headEnd type="none" w="sm" len="sm"/>
            <a:tailEnd type="none" w="sm" len="sm"/>
          </a:ln>
        </p:spPr>
      </p:pic>
      <p:sp>
        <p:nvSpPr>
          <p:cNvPr id="620" name="Google Shape;620;g110eca3c212_1_7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33</a:t>
            </a:fld>
            <a:endParaRPr/>
          </a:p>
        </p:txBody>
      </p:sp>
      <p:sp>
        <p:nvSpPr>
          <p:cNvPr id="621" name="Google Shape;621;g110eca3c212_1_70"/>
          <p:cNvSpPr/>
          <p:nvPr/>
        </p:nvSpPr>
        <p:spPr>
          <a:xfrm>
            <a:off x="8116550" y="4106325"/>
            <a:ext cx="649200" cy="240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622" name="Google Shape;622;g110eca3c212_1_70"/>
          <p:cNvGraphicFramePr/>
          <p:nvPr/>
        </p:nvGraphicFramePr>
        <p:xfrm>
          <a:off x="240863" y="1401550"/>
          <a:ext cx="4178975" cy="311077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23975">
                <a:tc>
                  <a:txBody>
                    <a:bodyPr/>
                    <a:lstStyle/>
                    <a:p>
                      <a:pPr marL="0" marR="0" lvl="0" indent="0" algn="ctr" rtl="0">
                        <a:lnSpc>
                          <a:spcPct val="115000"/>
                        </a:lnSpc>
                        <a:spcBef>
                          <a:spcPts val="0"/>
                        </a:spcBef>
                        <a:spcAft>
                          <a:spcPts val="0"/>
                        </a:spcAft>
                        <a:buClr>
                          <a:srgbClr val="000000"/>
                        </a:buClr>
                        <a:buSzPts val="1400"/>
                        <a:buFont typeface="Arial"/>
                        <a:buNone/>
                      </a:pPr>
                      <a:r>
                        <a:rPr lang="ja"/>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［ファイルを選択​］</a:t>
                      </a:r>
                      <a:r>
                        <a:rPr lang="ja" sz="1400" u="none" strike="noStrike" cap="none"/>
                        <a:t>をクリックし、編集したCSVファイルを選択します。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186800">
                <a:tc>
                  <a:txBody>
                    <a:bodyPr/>
                    <a:lstStyle/>
                    <a:p>
                      <a:pPr marL="0" marR="0" lvl="0" indent="0" algn="ctr" rtl="0">
                        <a:lnSpc>
                          <a:spcPct val="115000"/>
                        </a:lnSpc>
                        <a:spcBef>
                          <a:spcPts val="0"/>
                        </a:spcBef>
                        <a:spcAft>
                          <a:spcPts val="0"/>
                        </a:spcAft>
                        <a:buClr>
                          <a:srgbClr val="000000"/>
                        </a:buClr>
                        <a:buSzPts val="1400"/>
                        <a:buFont typeface="Arial"/>
                        <a:buNone/>
                      </a:pPr>
                      <a:r>
                        <a:rPr lang="ja"/>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インポートする</a:t>
                      </a:r>
                      <a:r>
                        <a:rPr lang="ja"/>
                        <a:t>デバイ</a:t>
                      </a:r>
                      <a:r>
                        <a:rPr lang="ja"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ス</a:t>
                      </a:r>
                      <a:r>
                        <a:rPr lang="ja"/>
                        <a:t>情報</a:t>
                      </a:r>
                      <a:r>
                        <a:rPr lang="ja" sz="1400" u="none" strike="noStrike" cap="none"/>
                        <a:t>の内容を確認して、​</a:t>
                      </a:r>
                      <a:r>
                        <a:rPr lang="ja" sz="1400" b="1" u="none" strike="noStrike" cap="none"/>
                        <a:t>［インポート​］</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200"/>
                        <a:buFont typeface="Arial"/>
                        <a:buNone/>
                      </a:pPr>
                      <a:r>
                        <a:rPr lang="ja" sz="1200" u="none" strike="noStrike" cap="none"/>
                        <a:t>⇒CSVファイル</a:t>
                      </a:r>
                      <a:r>
                        <a:rPr lang="ja" sz="1200"/>
                        <a:t>内で編集した情報</a:t>
                      </a:r>
                      <a:r>
                        <a:rPr lang="ja" sz="1200" u="none" strike="noStrike" cap="none"/>
                        <a:t>が登録されます。</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23" name="Google Shape;623;g110eca3c212_1_70"/>
          <p:cNvSpPr txBox="1"/>
          <p:nvPr/>
        </p:nvSpPr>
        <p:spPr>
          <a:xfrm>
            <a:off x="245850" y="619550"/>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②入力済みのCSVファイルからインポートして一括登録をします。</a:t>
            </a:r>
            <a:endParaRPr sz="1292" b="1" i="0" u="none" strike="noStrike" cap="none">
              <a:solidFill>
                <a:srgbClr val="000000"/>
              </a:solidFill>
              <a:latin typeface="Arial"/>
              <a:ea typeface="Arial"/>
              <a:cs typeface="Arial"/>
              <a:sym typeface="Arial"/>
            </a:endParaRPr>
          </a:p>
        </p:txBody>
      </p:sp>
      <p:sp>
        <p:nvSpPr>
          <p:cNvPr id="624" name="Google Shape;624;g110eca3c212_1_70"/>
          <p:cNvSpPr txBox="1"/>
          <p:nvPr/>
        </p:nvSpPr>
        <p:spPr>
          <a:xfrm>
            <a:off x="4935528" y="1868549"/>
            <a:ext cx="625500" cy="67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dirty="0">
                <a:solidFill>
                  <a:srgbClr val="FF0000"/>
                </a:solidFill>
              </a:rPr>
              <a:t>❺</a:t>
            </a:r>
            <a:endParaRPr sz="3000" b="0" i="0" u="none" strike="noStrike" cap="none" dirty="0">
              <a:solidFill>
                <a:srgbClr val="FF0000"/>
              </a:solidFill>
              <a:latin typeface="Arial"/>
              <a:ea typeface="Arial"/>
              <a:cs typeface="Arial"/>
              <a:sym typeface="Arial"/>
            </a:endParaRPr>
          </a:p>
        </p:txBody>
      </p:sp>
      <p:sp>
        <p:nvSpPr>
          <p:cNvPr id="625" name="Google Shape;625;g110eca3c212_1_70"/>
          <p:cNvSpPr txBox="1"/>
          <p:nvPr/>
        </p:nvSpPr>
        <p:spPr>
          <a:xfrm>
            <a:off x="7756863" y="36465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a:solidFill>
                  <a:srgbClr val="FF0000"/>
                </a:solidFill>
              </a:rPr>
              <a:t>❻</a:t>
            </a:r>
            <a:endParaRPr sz="3000" b="0" i="0" u="none" strike="noStrike" cap="none">
              <a:solidFill>
                <a:srgbClr val="FF0000"/>
              </a:solidFill>
              <a:latin typeface="Arial"/>
              <a:ea typeface="Arial"/>
              <a:cs typeface="Arial"/>
              <a:sym typeface="Arial"/>
            </a:endParaRPr>
          </a:p>
        </p:txBody>
      </p:sp>
      <p:sp>
        <p:nvSpPr>
          <p:cNvPr id="626" name="Google Shape;626;g110eca3c212_1_70"/>
          <p:cNvSpPr/>
          <p:nvPr/>
        </p:nvSpPr>
        <p:spPr>
          <a:xfrm>
            <a:off x="5513125" y="2282200"/>
            <a:ext cx="548700" cy="136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aphicFrame>
        <p:nvGraphicFramePr>
          <p:cNvPr id="631" name="Google Shape;631;p38"/>
          <p:cNvGraphicFramePr/>
          <p:nvPr/>
        </p:nvGraphicFramePr>
        <p:xfrm>
          <a:off x="235875" y="1364425"/>
          <a:ext cx="4178975" cy="415540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1068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メニューから</a:t>
                      </a:r>
                      <a:r>
                        <a:rPr lang="ja" sz="1400" b="1" u="none" strike="noStrike" cap="none"/>
                        <a:t>［ QRコードログイン ］</a:t>
                      </a:r>
                      <a:r>
                        <a:rPr lang="ja" sz="1400" u="none" strike="noStrike" cap="none"/>
                        <a:t>をクリック</a:t>
                      </a:r>
                      <a:br>
                        <a:rPr lang="ja" sz="1400" u="none" strike="noStrike" cap="none"/>
                      </a:br>
                      <a:r>
                        <a:rPr lang="ja" sz="1200" u="none" strike="noStrike" cap="none"/>
                        <a:t>⇒「QRコードログイン」画面が表示されます。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2999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各組織部門の行の</a:t>
                      </a:r>
                      <a:br>
                        <a:rPr lang="ja" sz="1400" u="none" strike="noStrike" cap="none"/>
                      </a:br>
                      <a:r>
                        <a:rPr lang="ja" sz="1400" b="1" u="none" strike="noStrike" cap="none"/>
                        <a:t>［ ログインカード作成 ］</a:t>
                      </a:r>
                      <a:r>
                        <a:rPr lang="ja" sz="1400" u="none" strike="noStrike" cap="none"/>
                        <a:t>をクリック</a:t>
                      </a:r>
                      <a:br>
                        <a:rPr lang="ja" sz="1400" u="none" strike="noStrike" cap="none"/>
                      </a:br>
                      <a:r>
                        <a:rPr lang="ja" sz="1200" u="none" strike="noStrike" cap="none"/>
                        <a:t>⇒「ログインカード作成」画面が表示されます。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257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QRコードを発行したい対象アカウントのチェックボックスをチェックします。</a:t>
                      </a:r>
                      <a:endParaRPr sz="1200" u="none" strike="noStrike" cap="none">
                        <a:latin typeface="Meiryo"/>
                        <a:ea typeface="Meiryo"/>
                        <a:cs typeface="Meiryo"/>
                        <a:sym typeface="Meiry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878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 sz="1400" u="none" strike="noStrike" cap="none"/>
                        <a:t>対象アカウントの行に表示されている</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 sz="1400" u="none" strike="noStrike" cap="none"/>
                        <a:t>QRコードログインを </a:t>
                      </a:r>
                      <a:r>
                        <a:rPr lang="ja" sz="1400" b="1" u="none" strike="noStrike" cap="none"/>
                        <a:t>[ ON ]</a:t>
                      </a:r>
                      <a:r>
                        <a:rPr lang="ja" sz="1400" u="none" strike="noStrike" cap="none"/>
                        <a:t> にします。</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32" name="Google Shape;632;p3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34</a:t>
            </a:fld>
            <a:endParaRPr/>
          </a:p>
        </p:txBody>
      </p:sp>
      <p:sp>
        <p:nvSpPr>
          <p:cNvPr id="633" name="Google Shape;633;p3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t>個別で</a:t>
            </a:r>
            <a:r>
              <a:rPr lang="ja" sz="3000" u="sng">
                <a:latin typeface="Arial"/>
                <a:ea typeface="Arial"/>
                <a:cs typeface="Arial"/>
                <a:sym typeface="Arial"/>
              </a:rPr>
              <a:t>ログインカードを印刷する</a:t>
            </a:r>
            <a:endParaRPr sz="3100" u="sng">
              <a:latin typeface="Arial"/>
              <a:ea typeface="Arial"/>
              <a:cs typeface="Arial"/>
              <a:sym typeface="Arial"/>
            </a:endParaRPr>
          </a:p>
        </p:txBody>
      </p:sp>
      <p:sp>
        <p:nvSpPr>
          <p:cNvPr id="634" name="Google Shape;634;p3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00" b="1" i="0" u="none" strike="noStrike" cap="none">
                <a:solidFill>
                  <a:srgbClr val="000000"/>
                </a:solidFill>
                <a:latin typeface="Arial"/>
                <a:ea typeface="Arial"/>
                <a:cs typeface="Arial"/>
                <a:sym typeface="Arial"/>
              </a:rPr>
              <a:t>組織部門・ユーザーごとにChromebookへのQRコードログインを有効にできます。</a:t>
            </a: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①</a:t>
            </a:r>
            <a:r>
              <a:rPr lang="ja" sz="1200" b="1" i="0" u="none" strike="noStrike" cap="none">
                <a:solidFill>
                  <a:srgbClr val="FF0000"/>
                </a:solidFill>
                <a:latin typeface="Arial"/>
                <a:ea typeface="Arial"/>
                <a:cs typeface="Arial"/>
                <a:sym typeface="Arial"/>
              </a:rPr>
              <a:t>ログインカードの印刷前に、QRコードでのログインを有効にする必要があります。</a:t>
            </a:r>
            <a:endParaRPr sz="1292" b="1" i="0" u="none" strike="noStrike" cap="none">
              <a:solidFill>
                <a:srgbClr val="000000"/>
              </a:solidFill>
              <a:latin typeface="Arial"/>
              <a:ea typeface="Arial"/>
              <a:cs typeface="Arial"/>
              <a:sym typeface="Arial"/>
            </a:endParaRPr>
          </a:p>
        </p:txBody>
      </p:sp>
      <p:pic>
        <p:nvPicPr>
          <p:cNvPr id="635" name="Google Shape;635;p38"/>
          <p:cNvPicPr preferRelativeResize="0"/>
          <p:nvPr/>
        </p:nvPicPr>
        <p:blipFill rotWithShape="1">
          <a:blip r:embed="rId3">
            <a:alphaModFix/>
          </a:blip>
          <a:srcRect l="24306" t="38484" r="3308" b="28185"/>
          <a:stretch/>
        </p:blipFill>
        <p:spPr>
          <a:xfrm>
            <a:off x="4529250" y="1384600"/>
            <a:ext cx="4228624" cy="766800"/>
          </a:xfrm>
          <a:prstGeom prst="rect">
            <a:avLst/>
          </a:prstGeom>
          <a:noFill/>
          <a:ln w="9525" cap="flat" cmpd="sng">
            <a:solidFill>
              <a:srgbClr val="9E9E9E"/>
            </a:solidFill>
            <a:prstDash val="solid"/>
            <a:round/>
            <a:headEnd type="none" w="sm" len="sm"/>
            <a:tailEnd type="none" w="sm" len="sm"/>
          </a:ln>
        </p:spPr>
      </p:pic>
      <p:sp>
        <p:nvSpPr>
          <p:cNvPr id="636" name="Google Shape;636;p38"/>
          <p:cNvSpPr/>
          <p:nvPr/>
        </p:nvSpPr>
        <p:spPr>
          <a:xfrm>
            <a:off x="7598075" y="1821750"/>
            <a:ext cx="9699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7" name="Google Shape;637;p38"/>
          <p:cNvPicPr preferRelativeResize="0"/>
          <p:nvPr/>
        </p:nvPicPr>
        <p:blipFill rotWithShape="1">
          <a:blip r:embed="rId4">
            <a:alphaModFix/>
          </a:blip>
          <a:srcRect b="4997"/>
          <a:stretch/>
        </p:blipFill>
        <p:spPr>
          <a:xfrm>
            <a:off x="5364363" y="2403312"/>
            <a:ext cx="3285000" cy="1350400"/>
          </a:xfrm>
          <a:prstGeom prst="rect">
            <a:avLst/>
          </a:prstGeom>
          <a:noFill/>
          <a:ln w="9525" cap="flat" cmpd="sng">
            <a:solidFill>
              <a:srgbClr val="9E9E9E"/>
            </a:solidFill>
            <a:prstDash val="solid"/>
            <a:round/>
            <a:headEnd type="none" w="sm" len="sm"/>
            <a:tailEnd type="none" w="sm" len="sm"/>
          </a:ln>
        </p:spPr>
      </p:pic>
      <p:sp>
        <p:nvSpPr>
          <p:cNvPr id="638" name="Google Shape;638;p38"/>
          <p:cNvSpPr/>
          <p:nvPr/>
        </p:nvSpPr>
        <p:spPr>
          <a:xfrm>
            <a:off x="5435188" y="2919463"/>
            <a:ext cx="453900" cy="398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8"/>
          <p:cNvSpPr txBox="1"/>
          <p:nvPr/>
        </p:nvSpPr>
        <p:spPr>
          <a:xfrm>
            <a:off x="7183000" y="14629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640" name="Google Shape;640;p38"/>
          <p:cNvSpPr txBox="1"/>
          <p:nvPr/>
        </p:nvSpPr>
        <p:spPr>
          <a:xfrm>
            <a:off x="5001075" y="24823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pic>
        <p:nvPicPr>
          <p:cNvPr id="641" name="Google Shape;641;p38"/>
          <p:cNvPicPr preferRelativeResize="0"/>
          <p:nvPr/>
        </p:nvPicPr>
        <p:blipFill rotWithShape="1">
          <a:blip r:embed="rId5">
            <a:alphaModFix/>
          </a:blip>
          <a:srcRect/>
          <a:stretch/>
        </p:blipFill>
        <p:spPr>
          <a:xfrm>
            <a:off x="7122950" y="3925925"/>
            <a:ext cx="1526400" cy="1732850"/>
          </a:xfrm>
          <a:prstGeom prst="rect">
            <a:avLst/>
          </a:prstGeom>
          <a:noFill/>
          <a:ln w="9525" cap="flat" cmpd="sng">
            <a:solidFill>
              <a:srgbClr val="9E9E9E"/>
            </a:solidFill>
            <a:prstDash val="solid"/>
            <a:round/>
            <a:headEnd type="none" w="sm" len="sm"/>
            <a:tailEnd type="none" w="sm" len="sm"/>
          </a:ln>
        </p:spPr>
      </p:pic>
      <p:sp>
        <p:nvSpPr>
          <p:cNvPr id="642" name="Google Shape;642;p38"/>
          <p:cNvSpPr/>
          <p:nvPr/>
        </p:nvSpPr>
        <p:spPr>
          <a:xfrm>
            <a:off x="7260800" y="4627225"/>
            <a:ext cx="10953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43" name="Google Shape;643;p38"/>
          <p:cNvCxnSpPr>
            <a:stCxn id="636" idx="2"/>
            <a:endCxn id="638" idx="3"/>
          </p:cNvCxnSpPr>
          <p:nvPr/>
        </p:nvCxnSpPr>
        <p:spPr>
          <a:xfrm rot="5400000">
            <a:off x="6480725" y="1516650"/>
            <a:ext cx="1010700" cy="2193900"/>
          </a:xfrm>
          <a:prstGeom prst="bentConnector2">
            <a:avLst/>
          </a:prstGeom>
          <a:noFill/>
          <a:ln w="19050" cap="flat" cmpd="sng">
            <a:solidFill>
              <a:srgbClr val="FF0000"/>
            </a:solidFill>
            <a:prstDash val="dot"/>
            <a:round/>
            <a:headEnd type="none" w="sm" len="sm"/>
            <a:tailEnd type="stealth" w="med" len="med"/>
          </a:ln>
        </p:spPr>
      </p:cxnSp>
      <p:sp>
        <p:nvSpPr>
          <p:cNvPr id="644" name="Google Shape;644;p38"/>
          <p:cNvSpPr/>
          <p:nvPr/>
        </p:nvSpPr>
        <p:spPr>
          <a:xfrm>
            <a:off x="5351975" y="4958325"/>
            <a:ext cx="1526400" cy="5193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200" b="0" i="0" u="none" strike="noStrike" cap="none">
                <a:solidFill>
                  <a:srgbClr val="1A1A1A"/>
                </a:solidFill>
                <a:latin typeface="Arial"/>
                <a:ea typeface="Arial"/>
                <a:cs typeface="Arial"/>
                <a:sym typeface="Arial"/>
              </a:rPr>
              <a:t>同じ行の右端</a:t>
            </a:r>
            <a:endParaRPr sz="1200" b="0" i="0" u="none" strike="noStrike" cap="none">
              <a:solidFill>
                <a:srgbClr val="1A1A1A"/>
              </a:solidFill>
              <a:latin typeface="Arial"/>
              <a:ea typeface="Arial"/>
              <a:cs typeface="Arial"/>
              <a:sym typeface="Arial"/>
            </a:endParaRPr>
          </a:p>
        </p:txBody>
      </p:sp>
      <p:sp>
        <p:nvSpPr>
          <p:cNvPr id="645" name="Google Shape;645;p38"/>
          <p:cNvSpPr/>
          <p:nvPr/>
        </p:nvSpPr>
        <p:spPr>
          <a:xfrm rot="-5400000">
            <a:off x="7871250" y="2964951"/>
            <a:ext cx="15006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8"/>
          <p:cNvSpPr/>
          <p:nvPr/>
        </p:nvSpPr>
        <p:spPr>
          <a:xfrm rot="-5400000">
            <a:off x="6148900" y="4679250"/>
            <a:ext cx="18414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47" name="Google Shape;647;p38"/>
          <p:cNvSpPr txBox="1"/>
          <p:nvPr/>
        </p:nvSpPr>
        <p:spPr>
          <a:xfrm>
            <a:off x="6595900" y="42664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cxnSp>
        <p:nvCxnSpPr>
          <p:cNvPr id="648" name="Google Shape;648;p38"/>
          <p:cNvCxnSpPr>
            <a:stCxn id="638" idx="2"/>
            <a:endCxn id="642" idx="1"/>
          </p:cNvCxnSpPr>
          <p:nvPr/>
        </p:nvCxnSpPr>
        <p:spPr>
          <a:xfrm rot="-5400000" flipH="1">
            <a:off x="5694838" y="3285463"/>
            <a:ext cx="1533300" cy="1598700"/>
          </a:xfrm>
          <a:prstGeom prst="bentConnector2">
            <a:avLst/>
          </a:prstGeom>
          <a:noFill/>
          <a:ln w="19050" cap="flat" cmpd="sng">
            <a:solidFill>
              <a:srgbClr val="FF0000"/>
            </a:solidFill>
            <a:prstDash val="dot"/>
            <a:round/>
            <a:headEnd type="none" w="sm" len="sm"/>
            <a:tailEnd type="stealth"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f2e5ec2f2f_0_37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35</a:t>
            </a:fld>
            <a:endParaRPr/>
          </a:p>
        </p:txBody>
      </p:sp>
      <p:pic>
        <p:nvPicPr>
          <p:cNvPr id="654" name="Google Shape;654;gf2e5ec2f2f_0_376"/>
          <p:cNvPicPr preferRelativeResize="0"/>
          <p:nvPr/>
        </p:nvPicPr>
        <p:blipFill rotWithShape="1">
          <a:blip r:embed="rId3">
            <a:alphaModFix/>
          </a:blip>
          <a:srcRect b="6410"/>
          <a:stretch/>
        </p:blipFill>
        <p:spPr>
          <a:xfrm>
            <a:off x="4807675" y="3660625"/>
            <a:ext cx="4090475" cy="2124999"/>
          </a:xfrm>
          <a:prstGeom prst="rect">
            <a:avLst/>
          </a:prstGeom>
          <a:noFill/>
          <a:ln w="9525" cap="flat" cmpd="sng">
            <a:solidFill>
              <a:srgbClr val="9E9E9E"/>
            </a:solidFill>
            <a:prstDash val="solid"/>
            <a:round/>
            <a:headEnd type="none" w="sm" len="sm"/>
            <a:tailEnd type="none" w="sm" len="sm"/>
          </a:ln>
        </p:spPr>
      </p:pic>
      <p:sp>
        <p:nvSpPr>
          <p:cNvPr id="655" name="Google Shape;655;gf2e5ec2f2f_0_376"/>
          <p:cNvSpPr/>
          <p:nvPr/>
        </p:nvSpPr>
        <p:spPr>
          <a:xfrm>
            <a:off x="5722675" y="4060075"/>
            <a:ext cx="5034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gf2e5ec2f2f_0_376"/>
          <p:cNvSpPr/>
          <p:nvPr/>
        </p:nvSpPr>
        <p:spPr>
          <a:xfrm>
            <a:off x="4941400" y="4060075"/>
            <a:ext cx="727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gf2e5ec2f2f_0_376"/>
          <p:cNvSpPr txBox="1"/>
          <p:nvPr/>
        </p:nvSpPr>
        <p:spPr>
          <a:xfrm>
            <a:off x="245850" y="659050"/>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ja" sz="1200" b="1" i="0" u="none" strike="noStrike" cap="none">
                <a:solidFill>
                  <a:srgbClr val="000000"/>
                </a:solidFill>
                <a:latin typeface="Arial"/>
                <a:ea typeface="Arial"/>
                <a:cs typeface="Arial"/>
                <a:sym typeface="Arial"/>
              </a:rPr>
              <a:t>②QRコードログインを有効にした後、ログインカードの表示項目やサイズを設定して印刷できます。</a:t>
            </a:r>
            <a:endParaRPr sz="1292" b="1" i="0" u="none" strike="noStrike" cap="none">
              <a:solidFill>
                <a:srgbClr val="000000"/>
              </a:solidFill>
              <a:latin typeface="Arial"/>
              <a:ea typeface="Arial"/>
              <a:cs typeface="Arial"/>
              <a:sym typeface="Arial"/>
            </a:endParaRPr>
          </a:p>
        </p:txBody>
      </p:sp>
      <p:sp>
        <p:nvSpPr>
          <p:cNvPr id="658" name="Google Shape;658;gf2e5ec2f2f_0_376"/>
          <p:cNvSpPr txBox="1"/>
          <p:nvPr/>
        </p:nvSpPr>
        <p:spPr>
          <a:xfrm>
            <a:off x="6143250" y="38751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❼</a:t>
            </a:r>
            <a:endParaRPr sz="3000" b="0" i="0" u="none" strike="noStrike" cap="none">
              <a:solidFill>
                <a:srgbClr val="FF0000"/>
              </a:solidFill>
              <a:latin typeface="Arial"/>
              <a:ea typeface="Arial"/>
              <a:cs typeface="Arial"/>
              <a:sym typeface="Arial"/>
            </a:endParaRPr>
          </a:p>
        </p:txBody>
      </p:sp>
      <p:sp>
        <p:nvSpPr>
          <p:cNvPr id="659" name="Google Shape;659;gf2e5ec2f2f_0_376"/>
          <p:cNvSpPr txBox="1"/>
          <p:nvPr/>
        </p:nvSpPr>
        <p:spPr>
          <a:xfrm>
            <a:off x="6749238" y="42751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❻</a:t>
            </a:r>
            <a:endParaRPr sz="3000" b="0" i="0" u="none" strike="noStrike" cap="none">
              <a:solidFill>
                <a:srgbClr val="FF0000"/>
              </a:solidFill>
              <a:latin typeface="Arial"/>
              <a:ea typeface="Arial"/>
              <a:cs typeface="Arial"/>
              <a:sym typeface="Arial"/>
            </a:endParaRPr>
          </a:p>
        </p:txBody>
      </p:sp>
      <p:cxnSp>
        <p:nvCxnSpPr>
          <p:cNvPr id="660" name="Google Shape;660;gf2e5ec2f2f_0_376"/>
          <p:cNvCxnSpPr>
            <a:stCxn id="656" idx="1"/>
            <a:endCxn id="661" idx="1"/>
          </p:cNvCxnSpPr>
          <p:nvPr/>
        </p:nvCxnSpPr>
        <p:spPr>
          <a:xfrm>
            <a:off x="4941400" y="4167625"/>
            <a:ext cx="600" cy="912600"/>
          </a:xfrm>
          <a:prstGeom prst="bentConnector3">
            <a:avLst>
              <a:gd name="adj1" fmla="val -55233333"/>
            </a:avLst>
          </a:prstGeom>
          <a:noFill/>
          <a:ln w="19050" cap="flat" cmpd="sng">
            <a:solidFill>
              <a:srgbClr val="FF0000"/>
            </a:solidFill>
            <a:prstDash val="dot"/>
            <a:round/>
            <a:headEnd type="none" w="sm" len="sm"/>
            <a:tailEnd type="stealth" w="med" len="med"/>
          </a:ln>
        </p:spPr>
      </p:cxnSp>
      <p:pic>
        <p:nvPicPr>
          <p:cNvPr id="662" name="Google Shape;662;gf2e5ec2f2f_0_376"/>
          <p:cNvPicPr preferRelativeResize="0"/>
          <p:nvPr/>
        </p:nvPicPr>
        <p:blipFill rotWithShape="1">
          <a:blip r:embed="rId4">
            <a:alphaModFix/>
          </a:blip>
          <a:srcRect/>
          <a:stretch/>
        </p:blipFill>
        <p:spPr>
          <a:xfrm>
            <a:off x="4807664" y="1357873"/>
            <a:ext cx="3146599" cy="2125000"/>
          </a:xfrm>
          <a:prstGeom prst="rect">
            <a:avLst/>
          </a:prstGeom>
          <a:noFill/>
          <a:ln w="9525" cap="flat" cmpd="sng">
            <a:solidFill>
              <a:srgbClr val="9E9E9E"/>
            </a:solidFill>
            <a:prstDash val="solid"/>
            <a:round/>
            <a:headEnd type="none" w="sm" len="sm"/>
            <a:tailEnd type="none" w="sm" len="sm"/>
          </a:ln>
        </p:spPr>
      </p:pic>
      <p:sp>
        <p:nvSpPr>
          <p:cNvPr id="663" name="Google Shape;663;gf2e5ec2f2f_0_376"/>
          <p:cNvSpPr/>
          <p:nvPr/>
        </p:nvSpPr>
        <p:spPr>
          <a:xfrm>
            <a:off x="5611663" y="2077588"/>
            <a:ext cx="1396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gf2e5ec2f2f_0_376"/>
          <p:cNvSpPr/>
          <p:nvPr/>
        </p:nvSpPr>
        <p:spPr>
          <a:xfrm>
            <a:off x="5611663" y="2361888"/>
            <a:ext cx="14988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f2e5ec2f2f_0_376"/>
          <p:cNvSpPr txBox="1"/>
          <p:nvPr/>
        </p:nvSpPr>
        <p:spPr>
          <a:xfrm>
            <a:off x="5241513" y="16001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❺</a:t>
            </a:r>
            <a:endParaRPr sz="3000" b="0" i="0" u="none" strike="noStrike" cap="none">
              <a:solidFill>
                <a:srgbClr val="FF0000"/>
              </a:solidFill>
              <a:latin typeface="Arial"/>
              <a:ea typeface="Arial"/>
              <a:cs typeface="Arial"/>
              <a:sym typeface="Arial"/>
            </a:endParaRPr>
          </a:p>
        </p:txBody>
      </p:sp>
      <p:cxnSp>
        <p:nvCxnSpPr>
          <p:cNvPr id="666" name="Google Shape;666;gf2e5ec2f2f_0_376"/>
          <p:cNvCxnSpPr>
            <a:stCxn id="663" idx="3"/>
            <a:endCxn id="664" idx="3"/>
          </p:cNvCxnSpPr>
          <p:nvPr/>
        </p:nvCxnSpPr>
        <p:spPr>
          <a:xfrm>
            <a:off x="7008163" y="2185138"/>
            <a:ext cx="102300" cy="284400"/>
          </a:xfrm>
          <a:prstGeom prst="bentConnector3">
            <a:avLst>
              <a:gd name="adj1" fmla="val 332771"/>
            </a:avLst>
          </a:prstGeom>
          <a:noFill/>
          <a:ln w="19050" cap="flat" cmpd="sng">
            <a:solidFill>
              <a:srgbClr val="FF0000"/>
            </a:solidFill>
            <a:prstDash val="dot"/>
            <a:round/>
            <a:headEnd type="none" w="sm" len="sm"/>
            <a:tailEnd type="stealth" w="med" len="med"/>
          </a:ln>
        </p:spPr>
      </p:cxnSp>
      <p:sp>
        <p:nvSpPr>
          <p:cNvPr id="661" name="Google Shape;661;gf2e5ec2f2f_0_376"/>
          <p:cNvSpPr/>
          <p:nvPr/>
        </p:nvSpPr>
        <p:spPr>
          <a:xfrm>
            <a:off x="4941400" y="4374850"/>
            <a:ext cx="1952400" cy="1410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667" name="Google Shape;667;gf2e5ec2f2f_0_376"/>
          <p:cNvGraphicFramePr/>
          <p:nvPr/>
        </p:nvGraphicFramePr>
        <p:xfrm>
          <a:off x="235875" y="1359425"/>
          <a:ext cx="4178975" cy="442465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5774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画面左上部の [ 選択項目への操作 ] から</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 ログインカードを印刷 ］</a:t>
                      </a:r>
                      <a:r>
                        <a:rPr lang="ja" sz="1400" u="none" strike="noStrike" cap="none"/>
                        <a:t>をクリック</a:t>
                      </a:r>
                      <a:br>
                        <a:rPr lang="ja" sz="1400" u="none" strike="noStrike" cap="none"/>
                      </a:br>
                      <a:r>
                        <a:rPr lang="ja" sz="1200" u="none" strike="noStrike" cap="none"/>
                        <a:t>⇒ログイン用のQRコードが一覧で表示されます。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7033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表示を変更 ］</a:t>
                      </a:r>
                      <a:r>
                        <a:rPr lang="ja" sz="1400" u="none" strike="noStrike" cap="none"/>
                        <a:t>で、QRコードに表示する項目と大きさを調節する画面が下部に出てきます。</a:t>
                      </a:r>
                      <a:endParaRPr sz="1200" u="none" strike="noStrike" cap="none">
                        <a:latin typeface="Meiryo"/>
                        <a:ea typeface="Meiryo"/>
                        <a:cs typeface="Meiryo"/>
                        <a:sym typeface="Meiry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438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７</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印刷 ］</a:t>
                      </a:r>
                      <a:r>
                        <a:rPr lang="ja" sz="1400" u="none" strike="noStrike" cap="none"/>
                        <a:t>をクリックして印刷します。</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200" u="none" strike="noStrike" cap="none"/>
                        <a:t>⇒「印刷」ダイアログが表示されるので印刷前に確認することができます。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aphicFrame>
        <p:nvGraphicFramePr>
          <p:cNvPr id="672" name="Google Shape;672;gf2e5ec2f2f_0_337"/>
          <p:cNvGraphicFramePr/>
          <p:nvPr/>
        </p:nvGraphicFramePr>
        <p:xfrm>
          <a:off x="235875" y="1107550"/>
          <a:ext cx="4325000" cy="5521812"/>
        </p:xfrm>
        <a:graphic>
          <a:graphicData uri="http://schemas.openxmlformats.org/drawingml/2006/table">
            <a:tbl>
              <a:tblPr>
                <a:noFill/>
                <a:tableStyleId>{ABA3C40F-65FB-4804-86B4-E16780AE925B}</a:tableStyleId>
              </a:tblPr>
              <a:tblGrid>
                <a:gridCol w="600100">
                  <a:extLst>
                    <a:ext uri="{9D8B030D-6E8A-4147-A177-3AD203B41FA5}">
                      <a16:colId xmlns:a16="http://schemas.microsoft.com/office/drawing/2014/main" val="20000"/>
                    </a:ext>
                  </a:extLst>
                </a:gridCol>
                <a:gridCol w="3724900">
                  <a:extLst>
                    <a:ext uri="{9D8B030D-6E8A-4147-A177-3AD203B41FA5}">
                      <a16:colId xmlns:a16="http://schemas.microsoft.com/office/drawing/2014/main" val="20001"/>
                    </a:ext>
                  </a:extLst>
                </a:gridCol>
              </a:tblGrid>
              <a:tr h="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sng" strike="noStrike" cap="none">
                          <a:solidFill>
                            <a:schemeClr val="hlink"/>
                          </a:solidFill>
                          <a:hlinkClick r:id="rId3" action="ppaction://hlinksldjump"/>
                        </a:rPr>
                        <a:t>P.</a:t>
                      </a:r>
                      <a:r>
                        <a:rPr lang="ja" u="sng">
                          <a:solidFill>
                            <a:schemeClr val="hlink"/>
                          </a:solidFill>
                          <a:hlinkClick r:id="rId3" action="ppaction://hlinksldjump"/>
                        </a:rPr>
                        <a:t>34</a:t>
                      </a:r>
                      <a:r>
                        <a:rPr lang="ja" sz="1400" u="none" strike="noStrike" cap="none"/>
                        <a:t>の手順1,2をすすめます。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851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上部の　　　　</a:t>
                      </a:r>
                      <a:r>
                        <a:rPr lang="ja"/>
                        <a:t>　</a:t>
                      </a:r>
                      <a:r>
                        <a:rPr lang="ja" sz="1400" u="none" strike="noStrike" cap="none"/>
                        <a:t>から</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全て選択 ] [ 絞り込み結果のみ選択 ]</a:t>
                      </a:r>
                      <a:r>
                        <a:rPr lang="ja" sz="1400" u="none" strike="noStrike" cap="none"/>
                        <a:t> で</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対象のアカウントを選択します。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※詳細は</a:t>
                      </a:r>
                      <a:r>
                        <a:rPr lang="ja" sz="1200" u="sng" strike="noStrike" cap="none">
                          <a:solidFill>
                            <a:schemeClr val="hlink"/>
                          </a:solidFill>
                          <a:hlinkClick r:id="rId4" action="ppaction://hlinksldjump"/>
                        </a:rPr>
                        <a:t>P.9</a:t>
                      </a:r>
                      <a:r>
                        <a:rPr lang="ja" sz="1200" u="none" strike="noStrike" cap="none"/>
                        <a:t>を参照ください。</a:t>
                      </a:r>
                      <a:endParaRPr sz="12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⇒対象のアカウントのチェックボックスが全てチェック済みになります。</a:t>
                      </a:r>
                      <a:endParaRPr sz="1200" u="none" strike="noStrike" cap="none">
                        <a:latin typeface="Meiryo"/>
                        <a:ea typeface="Meiryo"/>
                        <a:cs typeface="Meiryo"/>
                        <a:sym typeface="Meiry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82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 選択項目への操作 ] から</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QRコードの利用を一括設定 ] </a:t>
                      </a:r>
                      <a:r>
                        <a:rPr lang="ja" sz="1400" u="none" strike="noStrike" cap="none"/>
                        <a:t>をクリックします。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 一括で有効にする ］</a:t>
                      </a:r>
                      <a:r>
                        <a:rPr lang="ja" sz="1400" u="none" strike="noStrike" cap="none"/>
                        <a:t>をクリックします。</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02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確認画面が表示されるので</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有効にする ］</a:t>
                      </a:r>
                      <a:r>
                        <a:rPr lang="ja" sz="1400" u="none" strike="noStrike" cap="none"/>
                        <a:t>をクリックします。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⇒QRコードログインボタンが一括ONになります。ユーザー数が多い場合、処理に時間がかかる場合があります。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673" name="Google Shape;673;gf2e5ec2f2f_0_337"/>
          <p:cNvPicPr preferRelativeResize="0"/>
          <p:nvPr/>
        </p:nvPicPr>
        <p:blipFill rotWithShape="1">
          <a:blip r:embed="rId5">
            <a:alphaModFix/>
          </a:blip>
          <a:srcRect/>
          <a:stretch/>
        </p:blipFill>
        <p:spPr>
          <a:xfrm>
            <a:off x="4858838" y="1107558"/>
            <a:ext cx="2740415" cy="1850700"/>
          </a:xfrm>
          <a:prstGeom prst="rect">
            <a:avLst/>
          </a:prstGeom>
          <a:noFill/>
          <a:ln w="9525" cap="flat" cmpd="sng">
            <a:solidFill>
              <a:srgbClr val="9E9E9E"/>
            </a:solidFill>
            <a:prstDash val="solid"/>
            <a:round/>
            <a:headEnd type="none" w="sm" len="sm"/>
            <a:tailEnd type="none" w="sm" len="sm"/>
          </a:ln>
        </p:spPr>
      </p:pic>
      <p:sp>
        <p:nvSpPr>
          <p:cNvPr id="674" name="Google Shape;674;gf2e5ec2f2f_0_337"/>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36</a:t>
            </a:fld>
            <a:endParaRPr/>
          </a:p>
        </p:txBody>
      </p:sp>
      <p:sp>
        <p:nvSpPr>
          <p:cNvPr id="675" name="Google Shape;675;gf2e5ec2f2f_0_337"/>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t>一括で</a:t>
            </a:r>
            <a:r>
              <a:rPr lang="ja" sz="3000" u="sng">
                <a:latin typeface="Arial"/>
                <a:ea typeface="Arial"/>
                <a:cs typeface="Arial"/>
                <a:sym typeface="Arial"/>
              </a:rPr>
              <a:t>ログインカードを印刷する</a:t>
            </a:r>
            <a:endParaRPr sz="3100" u="sng">
              <a:latin typeface="Arial"/>
              <a:ea typeface="Arial"/>
              <a:cs typeface="Arial"/>
              <a:sym typeface="Arial"/>
            </a:endParaRPr>
          </a:p>
        </p:txBody>
      </p:sp>
      <p:sp>
        <p:nvSpPr>
          <p:cNvPr id="676" name="Google Shape;676;gf2e5ec2f2f_0_337"/>
          <p:cNvSpPr/>
          <p:nvPr/>
        </p:nvSpPr>
        <p:spPr>
          <a:xfrm rot="-5400000">
            <a:off x="6592775" y="1919488"/>
            <a:ext cx="20031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gf2e5ec2f2f_0_337"/>
          <p:cNvSpPr/>
          <p:nvPr/>
        </p:nvSpPr>
        <p:spPr>
          <a:xfrm>
            <a:off x="6538375" y="2399325"/>
            <a:ext cx="265200" cy="263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gf2e5ec2f2f_0_337"/>
          <p:cNvSpPr/>
          <p:nvPr/>
        </p:nvSpPr>
        <p:spPr>
          <a:xfrm>
            <a:off x="5527675" y="2189500"/>
            <a:ext cx="1446300" cy="2214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f2e5ec2f2f_0_337"/>
          <p:cNvSpPr txBox="1"/>
          <p:nvPr/>
        </p:nvSpPr>
        <p:spPr>
          <a:xfrm>
            <a:off x="245850" y="6636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00" b="1"/>
              <a:t>①</a:t>
            </a:r>
            <a:r>
              <a:rPr lang="ja" sz="1200" b="1" i="0" u="none" strike="noStrike" cap="none">
                <a:solidFill>
                  <a:srgbClr val="000000"/>
                </a:solidFill>
                <a:latin typeface="Arial"/>
                <a:ea typeface="Arial"/>
                <a:cs typeface="Arial"/>
                <a:sym typeface="Arial"/>
              </a:rPr>
              <a:t>QRコードログイン操作を一括で行います。</a:t>
            </a:r>
            <a:endParaRPr sz="1292" b="1" i="0" u="none" strike="noStrike" cap="none">
              <a:solidFill>
                <a:srgbClr val="000000"/>
              </a:solidFill>
              <a:latin typeface="Arial"/>
              <a:ea typeface="Arial"/>
              <a:cs typeface="Arial"/>
              <a:sym typeface="Arial"/>
            </a:endParaRPr>
          </a:p>
        </p:txBody>
      </p:sp>
      <p:sp>
        <p:nvSpPr>
          <p:cNvPr id="680" name="Google Shape;680;gf2e5ec2f2f_0_337"/>
          <p:cNvSpPr txBox="1"/>
          <p:nvPr/>
        </p:nvSpPr>
        <p:spPr>
          <a:xfrm>
            <a:off x="6367975" y="22383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681" name="Google Shape;681;gf2e5ec2f2f_0_337"/>
          <p:cNvSpPr/>
          <p:nvPr/>
        </p:nvSpPr>
        <p:spPr>
          <a:xfrm>
            <a:off x="5587925" y="1720296"/>
            <a:ext cx="1056900" cy="263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2" name="Google Shape;682;gf2e5ec2f2f_0_337"/>
          <p:cNvPicPr preferRelativeResize="0"/>
          <p:nvPr/>
        </p:nvPicPr>
        <p:blipFill rotWithShape="1">
          <a:blip r:embed="rId6">
            <a:alphaModFix/>
          </a:blip>
          <a:srcRect/>
          <a:stretch/>
        </p:blipFill>
        <p:spPr>
          <a:xfrm>
            <a:off x="4824949" y="3226738"/>
            <a:ext cx="4178974" cy="1533165"/>
          </a:xfrm>
          <a:prstGeom prst="rect">
            <a:avLst/>
          </a:prstGeom>
          <a:noFill/>
          <a:ln w="9525" cap="flat" cmpd="sng">
            <a:solidFill>
              <a:srgbClr val="9E9E9E"/>
            </a:solidFill>
            <a:prstDash val="solid"/>
            <a:round/>
            <a:headEnd type="none" w="sm" len="sm"/>
            <a:tailEnd type="none" w="sm" len="sm"/>
          </a:ln>
        </p:spPr>
      </p:pic>
      <p:pic>
        <p:nvPicPr>
          <p:cNvPr id="683" name="Google Shape;683;gf2e5ec2f2f_0_337"/>
          <p:cNvPicPr preferRelativeResize="0"/>
          <p:nvPr/>
        </p:nvPicPr>
        <p:blipFill rotWithShape="1">
          <a:blip r:embed="rId7">
            <a:alphaModFix/>
          </a:blip>
          <a:srcRect l="1845" t="3669"/>
          <a:stretch/>
        </p:blipFill>
        <p:spPr>
          <a:xfrm>
            <a:off x="4824950" y="4876014"/>
            <a:ext cx="3128351" cy="1037025"/>
          </a:xfrm>
          <a:prstGeom prst="rect">
            <a:avLst/>
          </a:prstGeom>
          <a:noFill/>
          <a:ln w="9525" cap="flat" cmpd="sng">
            <a:solidFill>
              <a:srgbClr val="9E9E9E"/>
            </a:solidFill>
            <a:prstDash val="solid"/>
            <a:round/>
            <a:headEnd type="none" w="sm" len="sm"/>
            <a:tailEnd type="none" w="sm" len="sm"/>
          </a:ln>
        </p:spPr>
      </p:pic>
      <p:sp>
        <p:nvSpPr>
          <p:cNvPr id="684" name="Google Shape;684;gf2e5ec2f2f_0_337"/>
          <p:cNvSpPr txBox="1"/>
          <p:nvPr/>
        </p:nvSpPr>
        <p:spPr>
          <a:xfrm>
            <a:off x="7773200" y="501472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❺</a:t>
            </a:r>
            <a:endParaRPr sz="3000" b="0" i="0" u="none" strike="noStrike" cap="none">
              <a:solidFill>
                <a:srgbClr val="FF0000"/>
              </a:solidFill>
              <a:latin typeface="Arial"/>
              <a:ea typeface="Arial"/>
              <a:cs typeface="Arial"/>
              <a:sym typeface="Arial"/>
            </a:endParaRPr>
          </a:p>
        </p:txBody>
      </p:sp>
      <p:sp>
        <p:nvSpPr>
          <p:cNvPr id="685" name="Google Shape;685;gf2e5ec2f2f_0_337"/>
          <p:cNvSpPr/>
          <p:nvPr/>
        </p:nvSpPr>
        <p:spPr>
          <a:xfrm>
            <a:off x="5144100" y="1637938"/>
            <a:ext cx="339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f2e5ec2f2f_0_337"/>
          <p:cNvSpPr/>
          <p:nvPr/>
        </p:nvSpPr>
        <p:spPr>
          <a:xfrm>
            <a:off x="7850750" y="4267538"/>
            <a:ext cx="1056900" cy="43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f2e5ec2f2f_0_337"/>
          <p:cNvSpPr/>
          <p:nvPr/>
        </p:nvSpPr>
        <p:spPr>
          <a:xfrm>
            <a:off x="6962900" y="5456163"/>
            <a:ext cx="892500" cy="387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88" name="Google Shape;688;gf2e5ec2f2f_0_337"/>
          <p:cNvCxnSpPr>
            <a:stCxn id="681" idx="3"/>
            <a:endCxn id="678" idx="3"/>
          </p:cNvCxnSpPr>
          <p:nvPr/>
        </p:nvCxnSpPr>
        <p:spPr>
          <a:xfrm>
            <a:off x="6644825" y="1851846"/>
            <a:ext cx="329100" cy="448500"/>
          </a:xfrm>
          <a:prstGeom prst="bentConnector3">
            <a:avLst>
              <a:gd name="adj1" fmla="val 172372"/>
            </a:avLst>
          </a:prstGeom>
          <a:noFill/>
          <a:ln w="19050" cap="flat" cmpd="sng">
            <a:solidFill>
              <a:srgbClr val="FF0000"/>
            </a:solidFill>
            <a:prstDash val="dot"/>
            <a:round/>
            <a:headEnd type="none" w="sm" len="sm"/>
            <a:tailEnd type="stealth" w="med" len="med"/>
          </a:ln>
        </p:spPr>
      </p:cxnSp>
      <p:sp>
        <p:nvSpPr>
          <p:cNvPr id="689" name="Google Shape;689;gf2e5ec2f2f_0_337"/>
          <p:cNvSpPr txBox="1"/>
          <p:nvPr/>
        </p:nvSpPr>
        <p:spPr>
          <a:xfrm>
            <a:off x="4716400" y="13383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690" name="Google Shape;690;gf2e5ec2f2f_0_337"/>
          <p:cNvSpPr txBox="1"/>
          <p:nvPr/>
        </p:nvSpPr>
        <p:spPr>
          <a:xfrm>
            <a:off x="8507650" y="38295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pic>
        <p:nvPicPr>
          <p:cNvPr id="691" name="Google Shape;691;gf2e5ec2f2f_0_337"/>
          <p:cNvPicPr preferRelativeResize="0"/>
          <p:nvPr/>
        </p:nvPicPr>
        <p:blipFill rotWithShape="1">
          <a:blip r:embed="rId8">
            <a:alphaModFix/>
          </a:blip>
          <a:srcRect l="13613" t="26241" r="18621" b="19908"/>
          <a:stretch/>
        </p:blipFill>
        <p:spPr>
          <a:xfrm>
            <a:off x="1561925" y="1568923"/>
            <a:ext cx="502800" cy="287678"/>
          </a:xfrm>
          <a:prstGeom prst="rect">
            <a:avLst/>
          </a:prstGeom>
          <a:noFill/>
          <a:ln>
            <a:noFill/>
          </a:ln>
        </p:spPr>
      </p:pic>
      <p:cxnSp>
        <p:nvCxnSpPr>
          <p:cNvPr id="692" name="Google Shape;692;gf2e5ec2f2f_0_337"/>
          <p:cNvCxnSpPr>
            <a:stCxn id="686" idx="2"/>
            <a:endCxn id="687" idx="3"/>
          </p:cNvCxnSpPr>
          <p:nvPr/>
        </p:nvCxnSpPr>
        <p:spPr>
          <a:xfrm rot="5400000">
            <a:off x="7645850" y="4916888"/>
            <a:ext cx="942900" cy="523800"/>
          </a:xfrm>
          <a:prstGeom prst="bentConnector2">
            <a:avLst/>
          </a:prstGeom>
          <a:noFill/>
          <a:ln w="19050" cap="flat" cmpd="sng">
            <a:solidFill>
              <a:srgbClr val="FF0000"/>
            </a:solidFill>
            <a:prstDash val="dot"/>
            <a:round/>
            <a:headEnd type="none" w="sm" len="sm"/>
            <a:tailEnd type="stealth"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f2e5ec2f2f_0_40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
              <a:t>37</a:t>
            </a:fld>
            <a:endParaRPr/>
          </a:p>
        </p:txBody>
      </p:sp>
      <p:pic>
        <p:nvPicPr>
          <p:cNvPr id="698" name="Google Shape;698;gf2e5ec2f2f_0_400"/>
          <p:cNvPicPr preferRelativeResize="0"/>
          <p:nvPr/>
        </p:nvPicPr>
        <p:blipFill rotWithShape="1">
          <a:blip r:embed="rId3">
            <a:alphaModFix/>
          </a:blip>
          <a:srcRect b="6410"/>
          <a:stretch/>
        </p:blipFill>
        <p:spPr>
          <a:xfrm>
            <a:off x="4797700" y="3517875"/>
            <a:ext cx="4090475" cy="2124999"/>
          </a:xfrm>
          <a:prstGeom prst="rect">
            <a:avLst/>
          </a:prstGeom>
          <a:noFill/>
          <a:ln w="9525" cap="flat" cmpd="sng">
            <a:solidFill>
              <a:srgbClr val="9E9E9E"/>
            </a:solidFill>
            <a:prstDash val="solid"/>
            <a:round/>
            <a:headEnd type="none" w="sm" len="sm"/>
            <a:tailEnd type="none" w="sm" len="sm"/>
          </a:ln>
        </p:spPr>
      </p:pic>
      <p:sp>
        <p:nvSpPr>
          <p:cNvPr id="699" name="Google Shape;699;gf2e5ec2f2f_0_400"/>
          <p:cNvSpPr/>
          <p:nvPr/>
        </p:nvSpPr>
        <p:spPr>
          <a:xfrm>
            <a:off x="5712700" y="3917325"/>
            <a:ext cx="5034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gf2e5ec2f2f_0_400"/>
          <p:cNvSpPr/>
          <p:nvPr/>
        </p:nvSpPr>
        <p:spPr>
          <a:xfrm>
            <a:off x="4931425" y="3917325"/>
            <a:ext cx="727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701" name="Google Shape;701;gf2e5ec2f2f_0_400"/>
          <p:cNvGraphicFramePr/>
          <p:nvPr/>
        </p:nvGraphicFramePr>
        <p:xfrm>
          <a:off x="235875" y="1218050"/>
          <a:ext cx="4178975" cy="442465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8265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６</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再び画面左上部の[選択項目への操作]から</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 ログインカードを印刷 ］</a:t>
                      </a:r>
                      <a:r>
                        <a:rPr lang="ja" sz="1400" u="none" strike="noStrike" cap="none"/>
                        <a:t>をクリック</a:t>
                      </a:r>
                      <a:br>
                        <a:rPr lang="ja" sz="1400" u="none" strike="noStrike" cap="none"/>
                      </a:br>
                      <a:r>
                        <a:rPr lang="ja" sz="1200" u="none" strike="noStrike" cap="none"/>
                        <a:t>⇒ログイン用のQRコードが一覧で表示されます。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6252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７</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表示を変更 ］</a:t>
                      </a:r>
                      <a:r>
                        <a:rPr lang="ja" sz="1400" u="none" strike="noStrike" cap="none"/>
                        <a:t>で、QRコードに表示する項目と大きさを調節する画面が下部に出てきます。</a:t>
                      </a:r>
                      <a:endParaRPr sz="1200" u="none" strike="noStrike" cap="none">
                        <a:latin typeface="Meiryo"/>
                        <a:ea typeface="Meiryo"/>
                        <a:cs typeface="Meiryo"/>
                        <a:sym typeface="Meiry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728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８</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 印刷 ］</a:t>
                      </a:r>
                      <a:r>
                        <a:rPr lang="ja" sz="1400" u="none" strike="noStrike" cap="none"/>
                        <a:t>をクリックして印刷します。</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200" u="none" strike="noStrike" cap="none"/>
                        <a:t>⇒「印刷」ダイアログが表示されるので印刷前に確認することができます。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02" name="Google Shape;702;gf2e5ec2f2f_0_40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ja" sz="12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②</a:t>
            </a:r>
            <a:r>
              <a:rPr lang="ja" sz="1200" b="1" i="0" u="none" strike="noStrike" cap="none">
                <a:solidFill>
                  <a:srgbClr val="000000"/>
                </a:solidFill>
                <a:latin typeface="Arial"/>
                <a:ea typeface="Arial"/>
                <a:cs typeface="Arial"/>
                <a:sym typeface="Arial"/>
              </a:rPr>
              <a:t>QRコードログインを有効にした後、ログインカードの表示項目やサイズを設定して印刷できます。</a:t>
            </a:r>
            <a:endParaRPr sz="1292" b="1" i="0" u="none" strike="noStrike" cap="none">
              <a:solidFill>
                <a:srgbClr val="000000"/>
              </a:solidFill>
              <a:latin typeface="Arial"/>
              <a:ea typeface="Arial"/>
              <a:cs typeface="Arial"/>
              <a:sym typeface="Arial"/>
            </a:endParaRPr>
          </a:p>
        </p:txBody>
      </p:sp>
      <p:sp>
        <p:nvSpPr>
          <p:cNvPr id="704" name="Google Shape;704;gf2e5ec2f2f_0_400"/>
          <p:cNvSpPr txBox="1"/>
          <p:nvPr/>
        </p:nvSpPr>
        <p:spPr>
          <a:xfrm>
            <a:off x="6798463" y="40929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dirty="0">
                <a:solidFill>
                  <a:srgbClr val="FF0000"/>
                </a:solidFill>
                <a:latin typeface="Arial"/>
                <a:ea typeface="Arial"/>
                <a:cs typeface="Arial"/>
                <a:sym typeface="Arial"/>
              </a:rPr>
              <a:t>❼</a:t>
            </a:r>
            <a:endParaRPr sz="3000" b="0" i="0" u="none" strike="noStrike" cap="none" dirty="0">
              <a:solidFill>
                <a:srgbClr val="FF0000"/>
              </a:solidFill>
              <a:latin typeface="Arial"/>
              <a:ea typeface="Arial"/>
              <a:cs typeface="Arial"/>
              <a:sym typeface="Arial"/>
            </a:endParaRPr>
          </a:p>
        </p:txBody>
      </p:sp>
      <p:cxnSp>
        <p:nvCxnSpPr>
          <p:cNvPr id="705" name="Google Shape;705;gf2e5ec2f2f_0_400"/>
          <p:cNvCxnSpPr>
            <a:stCxn id="700" idx="1"/>
            <a:endCxn id="706" idx="1"/>
          </p:cNvCxnSpPr>
          <p:nvPr/>
        </p:nvCxnSpPr>
        <p:spPr>
          <a:xfrm>
            <a:off x="4931425" y="4024875"/>
            <a:ext cx="600" cy="912600"/>
          </a:xfrm>
          <a:prstGeom prst="bentConnector3">
            <a:avLst>
              <a:gd name="adj1" fmla="val -39687500"/>
            </a:avLst>
          </a:prstGeom>
          <a:noFill/>
          <a:ln w="19050" cap="flat" cmpd="sng">
            <a:solidFill>
              <a:srgbClr val="FF0000"/>
            </a:solidFill>
            <a:prstDash val="dot"/>
            <a:round/>
            <a:headEnd type="none" w="sm" len="sm"/>
            <a:tailEnd type="stealth" w="med" len="med"/>
          </a:ln>
        </p:spPr>
      </p:cxnSp>
      <p:pic>
        <p:nvPicPr>
          <p:cNvPr id="707" name="Google Shape;707;gf2e5ec2f2f_0_400"/>
          <p:cNvPicPr preferRelativeResize="0"/>
          <p:nvPr/>
        </p:nvPicPr>
        <p:blipFill rotWithShape="1">
          <a:blip r:embed="rId4">
            <a:alphaModFix/>
          </a:blip>
          <a:srcRect/>
          <a:stretch/>
        </p:blipFill>
        <p:spPr>
          <a:xfrm>
            <a:off x="4797689" y="1218048"/>
            <a:ext cx="3146599" cy="2125000"/>
          </a:xfrm>
          <a:prstGeom prst="rect">
            <a:avLst/>
          </a:prstGeom>
          <a:noFill/>
          <a:ln w="9525" cap="flat" cmpd="sng">
            <a:solidFill>
              <a:srgbClr val="9E9E9E"/>
            </a:solidFill>
            <a:prstDash val="solid"/>
            <a:round/>
            <a:headEnd type="none" w="sm" len="sm"/>
            <a:tailEnd type="none" w="sm" len="sm"/>
          </a:ln>
        </p:spPr>
      </p:pic>
      <p:sp>
        <p:nvSpPr>
          <p:cNvPr id="708" name="Google Shape;708;gf2e5ec2f2f_0_400"/>
          <p:cNvSpPr/>
          <p:nvPr/>
        </p:nvSpPr>
        <p:spPr>
          <a:xfrm>
            <a:off x="5601688" y="1937763"/>
            <a:ext cx="13965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f2e5ec2f2f_0_400"/>
          <p:cNvSpPr/>
          <p:nvPr/>
        </p:nvSpPr>
        <p:spPr>
          <a:xfrm>
            <a:off x="5601688" y="2222063"/>
            <a:ext cx="1498800" cy="215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gf2e5ec2f2f_0_400"/>
          <p:cNvSpPr txBox="1"/>
          <p:nvPr/>
        </p:nvSpPr>
        <p:spPr>
          <a:xfrm>
            <a:off x="5231538" y="14603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❻</a:t>
            </a:r>
            <a:endParaRPr sz="3000" b="0" i="0" u="none" strike="noStrike" cap="none">
              <a:solidFill>
                <a:srgbClr val="FF0000"/>
              </a:solidFill>
              <a:latin typeface="Arial"/>
              <a:ea typeface="Arial"/>
              <a:cs typeface="Arial"/>
              <a:sym typeface="Arial"/>
            </a:endParaRPr>
          </a:p>
        </p:txBody>
      </p:sp>
      <p:cxnSp>
        <p:nvCxnSpPr>
          <p:cNvPr id="711" name="Google Shape;711;gf2e5ec2f2f_0_400"/>
          <p:cNvCxnSpPr>
            <a:stCxn id="708" idx="3"/>
            <a:endCxn id="709" idx="3"/>
          </p:cNvCxnSpPr>
          <p:nvPr/>
        </p:nvCxnSpPr>
        <p:spPr>
          <a:xfrm>
            <a:off x="6998188" y="2045313"/>
            <a:ext cx="102300" cy="284400"/>
          </a:xfrm>
          <a:prstGeom prst="bentConnector3">
            <a:avLst>
              <a:gd name="adj1" fmla="val 332771"/>
            </a:avLst>
          </a:prstGeom>
          <a:noFill/>
          <a:ln w="19050" cap="flat" cmpd="sng">
            <a:solidFill>
              <a:srgbClr val="FF0000"/>
            </a:solidFill>
            <a:prstDash val="dot"/>
            <a:round/>
            <a:headEnd type="none" w="sm" len="sm"/>
            <a:tailEnd type="stealth" w="med" len="med"/>
          </a:ln>
        </p:spPr>
      </p:cxnSp>
      <p:sp>
        <p:nvSpPr>
          <p:cNvPr id="706" name="Google Shape;706;gf2e5ec2f2f_0_400"/>
          <p:cNvSpPr/>
          <p:nvPr/>
        </p:nvSpPr>
        <p:spPr>
          <a:xfrm>
            <a:off x="4931425" y="4232100"/>
            <a:ext cx="1952400" cy="14106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704;gf2e5ec2f2f_0_400">
            <a:extLst>
              <a:ext uri="{FF2B5EF4-FFF2-40B4-BE49-F238E27FC236}">
                <a16:creationId xmlns:a16="http://schemas.microsoft.com/office/drawing/2014/main" id="{0EDFF90A-DC4C-426E-97C1-1D8AE4460D55}"/>
              </a:ext>
            </a:extLst>
          </p:cNvPr>
          <p:cNvSpPr txBox="1"/>
          <p:nvPr/>
        </p:nvSpPr>
        <p:spPr>
          <a:xfrm>
            <a:off x="6204282" y="3660111"/>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JP" altLang="en-US" sz="4400" dirty="0">
                <a:solidFill>
                  <a:srgbClr val="FF0000"/>
                </a:solidFill>
                <a:latin typeface="+mn-lt"/>
              </a:rPr>
              <a:t>➑</a:t>
            </a:r>
            <a:endParaRPr sz="4400" b="0" i="0" u="none" strike="noStrike" cap="none" dirty="0">
              <a:solidFill>
                <a:srgbClr val="FF0000"/>
              </a:solidFill>
              <a:latin typeface="+mn-lt"/>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ef97c781e0_1_38"/>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38</a:t>
            </a:fld>
            <a:endParaRPr/>
          </a:p>
        </p:txBody>
      </p:sp>
      <p:sp>
        <p:nvSpPr>
          <p:cNvPr id="717" name="Google Shape;717;gef97c781e0_1_38"/>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QRコードをリセットする</a:t>
            </a:r>
            <a:endParaRPr sz="3100" u="sng">
              <a:latin typeface="Arial"/>
              <a:ea typeface="Arial"/>
              <a:cs typeface="Arial"/>
              <a:sym typeface="Arial"/>
            </a:endParaRPr>
          </a:p>
        </p:txBody>
      </p:sp>
      <p:graphicFrame>
        <p:nvGraphicFramePr>
          <p:cNvPr id="718" name="Google Shape;718;gef97c781e0_1_38"/>
          <p:cNvGraphicFramePr/>
          <p:nvPr/>
        </p:nvGraphicFramePr>
        <p:xfrm>
          <a:off x="356725" y="1510700"/>
          <a:ext cx="4178975" cy="3682597"/>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592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sng" strike="noStrike" cap="none">
                          <a:solidFill>
                            <a:schemeClr val="hlink"/>
                          </a:solidFill>
                          <a:hlinkClick r:id="rId3" action="ppaction://hlinksldjump"/>
                        </a:rPr>
                        <a:t>P.</a:t>
                      </a:r>
                      <a:r>
                        <a:rPr lang="ja" u="sng">
                          <a:solidFill>
                            <a:schemeClr val="hlink"/>
                          </a:solidFill>
                          <a:hlinkClick r:id="rId3" action="ppaction://hlinksldjump"/>
                        </a:rPr>
                        <a:t>34</a:t>
                      </a:r>
                      <a:r>
                        <a:rPr lang="ja" sz="1400" u="none" strike="noStrike" cap="none"/>
                        <a:t>の手順1,2をすすめます。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121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QRコードをリセットしたい</a:t>
                      </a:r>
                      <a:r>
                        <a:rPr lang="ja"/>
                        <a:t>学習者</a:t>
                      </a:r>
                      <a:r>
                        <a:rPr lang="ja" sz="1400" u="none" strike="noStrike" cap="none"/>
                        <a:t>の行の</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u="none" strike="noStrike" cap="none"/>
                        <a:t>「QRコードログイン」ボタンを</a:t>
                      </a:r>
                      <a:r>
                        <a:rPr lang="ja" sz="1400" b="1" u="none" strike="noStrike" cap="none"/>
                        <a:t>［ OFF ］</a:t>
                      </a:r>
                      <a:r>
                        <a:rPr lang="ja" sz="1400" u="none" strike="noStrike" cap="none"/>
                        <a:t>にします。</a:t>
                      </a:r>
                      <a:br>
                        <a:rPr lang="ja" sz="1400" u="none" strike="noStrike" cap="none"/>
                      </a:br>
                      <a:r>
                        <a:rPr lang="ja" sz="1200" u="none" strike="noStrike" cap="none"/>
                        <a:t>⇒「QRコードの利用を無効にしますか？」という画面が表示されます。</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680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確認画面で</a:t>
                      </a:r>
                      <a:r>
                        <a:rPr lang="ja" sz="1400" b="1" u="none" strike="noStrike" cap="none"/>
                        <a:t>［ 無効にする ］</a:t>
                      </a:r>
                      <a:r>
                        <a:rPr lang="ja" sz="1400" u="none" strike="noStrike" cap="none"/>
                        <a:t>をクリック</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200" u="none" strike="noStrike" cap="none"/>
                        <a:t>⇒発行済のQRコードが無効になります。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1018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再度</a:t>
                      </a:r>
                      <a:r>
                        <a:rPr lang="ja" sz="1400" b="1" u="none" strike="noStrike" cap="none"/>
                        <a:t>［ ON ］</a:t>
                      </a:r>
                      <a:r>
                        <a:rPr lang="ja" sz="1400" u="none" strike="noStrike" cap="none"/>
                        <a:t>にし</a:t>
                      </a:r>
                      <a:r>
                        <a:rPr lang="ja" sz="1400" u="sng" strike="noStrike" cap="none">
                          <a:solidFill>
                            <a:schemeClr val="hlink"/>
                          </a:solidFill>
                          <a:hlinkClick r:id="rId4" action="ppaction://hlinksldjump"/>
                        </a:rPr>
                        <a:t>P.</a:t>
                      </a:r>
                      <a:r>
                        <a:rPr lang="ja" u="sng">
                          <a:solidFill>
                            <a:schemeClr val="hlink"/>
                          </a:solidFill>
                          <a:hlinkClick r:id="rId4" action="ppaction://hlinksldjump"/>
                        </a:rPr>
                        <a:t>35</a:t>
                      </a:r>
                      <a:r>
                        <a:rPr lang="ja" sz="1400" u="none" strike="noStrike" cap="none"/>
                        <a:t>の手順で新しいQRコードを印刷します。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19" name="Google Shape;719;gef97c781e0_1_38"/>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児童生徒がログインカードを紛失したり汚れ等で認識できなくなった場合、QRコードをリセットして新しいQRコードを作成できます。以前のQRコードは無効となりChromebookへのログインはっできなくなります。</a:t>
            </a:r>
            <a:endParaRPr sz="1400" b="1" i="0" u="none" strike="noStrike" cap="none">
              <a:solidFill>
                <a:srgbClr val="000000"/>
              </a:solidFill>
              <a:latin typeface="Arial"/>
              <a:ea typeface="Arial"/>
              <a:cs typeface="Arial"/>
              <a:sym typeface="Arial"/>
            </a:endParaRPr>
          </a:p>
        </p:txBody>
      </p:sp>
      <p:pic>
        <p:nvPicPr>
          <p:cNvPr id="720" name="Google Shape;720;gef97c781e0_1_38"/>
          <p:cNvPicPr preferRelativeResize="0"/>
          <p:nvPr/>
        </p:nvPicPr>
        <p:blipFill rotWithShape="1">
          <a:blip r:embed="rId5">
            <a:alphaModFix/>
          </a:blip>
          <a:srcRect t="7313"/>
          <a:stretch/>
        </p:blipFill>
        <p:spPr>
          <a:xfrm>
            <a:off x="4861150" y="5043225"/>
            <a:ext cx="3861725" cy="1249375"/>
          </a:xfrm>
          <a:prstGeom prst="rect">
            <a:avLst/>
          </a:prstGeom>
          <a:noFill/>
          <a:ln w="9525" cap="flat" cmpd="sng">
            <a:solidFill>
              <a:srgbClr val="9E9E9E"/>
            </a:solidFill>
            <a:prstDash val="solid"/>
            <a:round/>
            <a:headEnd type="none" w="sm" len="sm"/>
            <a:tailEnd type="none" w="sm" len="sm"/>
          </a:ln>
        </p:spPr>
      </p:pic>
      <p:pic>
        <p:nvPicPr>
          <p:cNvPr id="721" name="Google Shape;721;gef97c781e0_1_38"/>
          <p:cNvPicPr preferRelativeResize="0"/>
          <p:nvPr/>
        </p:nvPicPr>
        <p:blipFill rotWithShape="1">
          <a:blip r:embed="rId6">
            <a:alphaModFix/>
          </a:blip>
          <a:srcRect b="4997"/>
          <a:stretch/>
        </p:blipFill>
        <p:spPr>
          <a:xfrm>
            <a:off x="5149513" y="1510712"/>
            <a:ext cx="3285000" cy="1350400"/>
          </a:xfrm>
          <a:prstGeom prst="rect">
            <a:avLst/>
          </a:prstGeom>
          <a:noFill/>
          <a:ln w="9525" cap="flat" cmpd="sng">
            <a:solidFill>
              <a:srgbClr val="9E9E9E"/>
            </a:solidFill>
            <a:prstDash val="solid"/>
            <a:round/>
            <a:headEnd type="none" w="sm" len="sm"/>
            <a:tailEnd type="none" w="sm" len="sm"/>
          </a:ln>
        </p:spPr>
      </p:pic>
      <p:pic>
        <p:nvPicPr>
          <p:cNvPr id="722" name="Google Shape;722;gef97c781e0_1_38"/>
          <p:cNvPicPr preferRelativeResize="0"/>
          <p:nvPr/>
        </p:nvPicPr>
        <p:blipFill rotWithShape="1">
          <a:blip r:embed="rId7">
            <a:alphaModFix/>
          </a:blip>
          <a:srcRect/>
          <a:stretch/>
        </p:blipFill>
        <p:spPr>
          <a:xfrm>
            <a:off x="6908100" y="3033325"/>
            <a:ext cx="1526400" cy="1732850"/>
          </a:xfrm>
          <a:prstGeom prst="rect">
            <a:avLst/>
          </a:prstGeom>
          <a:noFill/>
          <a:ln w="9525" cap="flat" cmpd="sng">
            <a:solidFill>
              <a:srgbClr val="9E9E9E"/>
            </a:solidFill>
            <a:prstDash val="solid"/>
            <a:round/>
            <a:headEnd type="none" w="sm" len="sm"/>
            <a:tailEnd type="none" w="sm" len="sm"/>
          </a:ln>
        </p:spPr>
      </p:pic>
      <p:sp>
        <p:nvSpPr>
          <p:cNvPr id="723" name="Google Shape;723;gef97c781e0_1_38"/>
          <p:cNvSpPr/>
          <p:nvPr/>
        </p:nvSpPr>
        <p:spPr>
          <a:xfrm>
            <a:off x="7045950" y="3734625"/>
            <a:ext cx="10953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gef97c781e0_1_38"/>
          <p:cNvSpPr/>
          <p:nvPr/>
        </p:nvSpPr>
        <p:spPr>
          <a:xfrm>
            <a:off x="5137125" y="4065725"/>
            <a:ext cx="1526400" cy="5193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200" b="0" i="0" u="none" strike="noStrike" cap="none">
                <a:solidFill>
                  <a:srgbClr val="1A1A1A"/>
                </a:solidFill>
                <a:latin typeface="Arial"/>
                <a:ea typeface="Arial"/>
                <a:cs typeface="Arial"/>
                <a:sym typeface="Arial"/>
              </a:rPr>
              <a:t>同じ行の右端</a:t>
            </a:r>
            <a:endParaRPr sz="1200" b="0" i="0" u="none" strike="noStrike" cap="none">
              <a:solidFill>
                <a:srgbClr val="1A1A1A"/>
              </a:solidFill>
              <a:latin typeface="Arial"/>
              <a:ea typeface="Arial"/>
              <a:cs typeface="Arial"/>
              <a:sym typeface="Arial"/>
            </a:endParaRPr>
          </a:p>
        </p:txBody>
      </p:sp>
      <p:sp>
        <p:nvSpPr>
          <p:cNvPr id="725" name="Google Shape;725;gef97c781e0_1_38"/>
          <p:cNvSpPr/>
          <p:nvPr/>
        </p:nvSpPr>
        <p:spPr>
          <a:xfrm rot="-5400000">
            <a:off x="7672600" y="2090951"/>
            <a:ext cx="15006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gef97c781e0_1_38"/>
          <p:cNvSpPr/>
          <p:nvPr/>
        </p:nvSpPr>
        <p:spPr>
          <a:xfrm rot="-5400000">
            <a:off x="5934050" y="3786650"/>
            <a:ext cx="18414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727" name="Google Shape;727;gef97c781e0_1_38"/>
          <p:cNvSpPr txBox="1"/>
          <p:nvPr/>
        </p:nvSpPr>
        <p:spPr>
          <a:xfrm>
            <a:off x="6381050" y="33738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728" name="Google Shape;728;gef97c781e0_1_38"/>
          <p:cNvCxnSpPr>
            <a:stCxn id="729" idx="2"/>
            <a:endCxn id="723" idx="1"/>
          </p:cNvCxnSpPr>
          <p:nvPr/>
        </p:nvCxnSpPr>
        <p:spPr>
          <a:xfrm rot="-5400000" flipH="1">
            <a:off x="5881200" y="2794000"/>
            <a:ext cx="1530300" cy="799500"/>
          </a:xfrm>
          <a:prstGeom prst="bentConnector2">
            <a:avLst/>
          </a:prstGeom>
          <a:noFill/>
          <a:ln w="19050" cap="flat" cmpd="sng">
            <a:solidFill>
              <a:srgbClr val="FF0000"/>
            </a:solidFill>
            <a:prstDash val="dot"/>
            <a:round/>
            <a:headEnd type="none" w="sm" len="sm"/>
            <a:tailEnd type="stealth" w="med" len="med"/>
          </a:ln>
        </p:spPr>
      </p:cxnSp>
      <p:sp>
        <p:nvSpPr>
          <p:cNvPr id="729" name="Google Shape;729;gef97c781e0_1_38"/>
          <p:cNvSpPr/>
          <p:nvPr/>
        </p:nvSpPr>
        <p:spPr>
          <a:xfrm>
            <a:off x="5226750" y="1980100"/>
            <a:ext cx="2039700" cy="448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ef97c781e0_1_38"/>
          <p:cNvSpPr/>
          <p:nvPr/>
        </p:nvSpPr>
        <p:spPr>
          <a:xfrm>
            <a:off x="7801050" y="5826625"/>
            <a:ext cx="8490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31" name="Google Shape;731;gef97c781e0_1_38"/>
          <p:cNvCxnSpPr>
            <a:stCxn id="723" idx="3"/>
            <a:endCxn id="730" idx="3"/>
          </p:cNvCxnSpPr>
          <p:nvPr/>
        </p:nvCxnSpPr>
        <p:spPr>
          <a:xfrm>
            <a:off x="8141250" y="3958875"/>
            <a:ext cx="508800" cy="2091900"/>
          </a:xfrm>
          <a:prstGeom prst="bentConnector3">
            <a:avLst>
              <a:gd name="adj1" fmla="val 146801"/>
            </a:avLst>
          </a:prstGeom>
          <a:noFill/>
          <a:ln w="19050" cap="flat" cmpd="sng">
            <a:solidFill>
              <a:srgbClr val="FF0000"/>
            </a:solidFill>
            <a:prstDash val="dot"/>
            <a:round/>
            <a:headEnd type="none" w="sm" len="sm"/>
            <a:tailEnd type="stealth" w="med" len="med"/>
          </a:ln>
        </p:spPr>
      </p:cxnSp>
      <p:sp>
        <p:nvSpPr>
          <p:cNvPr id="732" name="Google Shape;732;gef97c781e0_1_38"/>
          <p:cNvSpPr txBox="1"/>
          <p:nvPr/>
        </p:nvSpPr>
        <p:spPr>
          <a:xfrm>
            <a:off x="7290600" y="53754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gf2e5ec2f2f_0_469"/>
          <p:cNvPicPr preferRelativeResize="0"/>
          <p:nvPr/>
        </p:nvPicPr>
        <p:blipFill rotWithShape="1">
          <a:blip r:embed="rId3">
            <a:alphaModFix/>
          </a:blip>
          <a:srcRect/>
          <a:stretch/>
        </p:blipFill>
        <p:spPr>
          <a:xfrm>
            <a:off x="4693500" y="789883"/>
            <a:ext cx="2740415" cy="1850700"/>
          </a:xfrm>
          <a:prstGeom prst="rect">
            <a:avLst/>
          </a:prstGeom>
          <a:noFill/>
          <a:ln w="9525" cap="flat" cmpd="sng">
            <a:solidFill>
              <a:srgbClr val="9E9E9E"/>
            </a:solidFill>
            <a:prstDash val="solid"/>
            <a:round/>
            <a:headEnd type="none" w="sm" len="sm"/>
            <a:tailEnd type="none" w="sm" len="sm"/>
          </a:ln>
        </p:spPr>
      </p:pic>
      <p:graphicFrame>
        <p:nvGraphicFramePr>
          <p:cNvPr id="738" name="Google Shape;738;gf2e5ec2f2f_0_469"/>
          <p:cNvGraphicFramePr/>
          <p:nvPr/>
        </p:nvGraphicFramePr>
        <p:xfrm>
          <a:off x="271513" y="1089150"/>
          <a:ext cx="4275375" cy="5521812"/>
        </p:xfrm>
        <a:graphic>
          <a:graphicData uri="http://schemas.openxmlformats.org/drawingml/2006/table">
            <a:tbl>
              <a:tblPr>
                <a:noFill/>
                <a:tableStyleId>{ABA3C40F-65FB-4804-86B4-E16780AE925B}</a:tableStyleId>
              </a:tblPr>
              <a:tblGrid>
                <a:gridCol w="593225">
                  <a:extLst>
                    <a:ext uri="{9D8B030D-6E8A-4147-A177-3AD203B41FA5}">
                      <a16:colId xmlns:a16="http://schemas.microsoft.com/office/drawing/2014/main" val="20000"/>
                    </a:ext>
                  </a:extLst>
                </a:gridCol>
                <a:gridCol w="3682150">
                  <a:extLst>
                    <a:ext uri="{9D8B030D-6E8A-4147-A177-3AD203B41FA5}">
                      <a16:colId xmlns:a16="http://schemas.microsoft.com/office/drawing/2014/main" val="20001"/>
                    </a:ext>
                  </a:extLst>
                </a:gridCol>
              </a:tblGrid>
              <a:tr h="2909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sng" strike="noStrike" cap="none">
                          <a:solidFill>
                            <a:schemeClr val="hlink"/>
                          </a:solidFill>
                          <a:hlinkClick r:id="rId4" action="ppaction://hlinksldjump"/>
                        </a:rPr>
                        <a:t>P</a:t>
                      </a:r>
                      <a:r>
                        <a:rPr lang="ja" u="sng">
                          <a:solidFill>
                            <a:schemeClr val="hlink"/>
                          </a:solidFill>
                          <a:hlinkClick r:id="rId4" action="ppaction://hlinksldjump"/>
                        </a:rPr>
                        <a:t>.34</a:t>
                      </a:r>
                      <a:r>
                        <a:rPr lang="ja" sz="1400" u="none" strike="noStrike" cap="none"/>
                        <a:t>の手順1,2をすすめます。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76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上部の　　　　</a:t>
                      </a:r>
                      <a:r>
                        <a:rPr lang="ja"/>
                        <a:t>　</a:t>
                      </a:r>
                      <a:r>
                        <a:rPr lang="ja" sz="1400" u="none" strike="noStrike" cap="none"/>
                        <a:t>から</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全て選択 ] [ 絞り込み結果のみ選択 ]</a:t>
                      </a:r>
                      <a:r>
                        <a:rPr lang="ja" sz="1400" u="none" strike="noStrike" cap="none"/>
                        <a:t> で</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対象のアカウントを選択します。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※詳細は</a:t>
                      </a:r>
                      <a:r>
                        <a:rPr lang="ja" sz="1200" u="sng" strike="noStrike" cap="none">
                          <a:solidFill>
                            <a:schemeClr val="hlink"/>
                          </a:solidFill>
                          <a:hlinkClick r:id="rId5" action="ppaction://hlinksldjump"/>
                        </a:rPr>
                        <a:t>P.9</a:t>
                      </a:r>
                      <a:r>
                        <a:rPr lang="ja" sz="1200" u="none" strike="noStrike" cap="none"/>
                        <a:t>を参照ください。</a:t>
                      </a:r>
                      <a:endParaRPr sz="12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⇒対象のアカウントのチェックボックスが全てチェック済みになります。</a:t>
                      </a:r>
                      <a:endParaRPr sz="1200" u="none" strike="noStrike" cap="none">
                        <a:latin typeface="Meiryo"/>
                        <a:ea typeface="Meiryo"/>
                        <a:cs typeface="Meiryo"/>
                        <a:sym typeface="Meiry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608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 選択項目への操作 ] から</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QRコードの利用を一括設定 ]</a:t>
                      </a:r>
                      <a:r>
                        <a:rPr lang="ja" sz="1400" u="none" strike="noStrike" cap="none"/>
                        <a:t>をクリックします。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180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 一括で無効にする ］</a:t>
                      </a:r>
                      <a:r>
                        <a:rPr lang="ja" sz="1400" u="none" strike="noStrike" cap="none"/>
                        <a:t>をクリックします。</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1413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確認画面が表示されるので</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無効にする ］</a:t>
                      </a:r>
                      <a:r>
                        <a:rPr lang="ja" sz="1400" u="none" strike="noStrike" cap="none"/>
                        <a:t>をクリックします。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⇒QRコードログインボタンが一括OFFになります。ユーザー数が多い場合、処理に時間がかかる場合があります。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39" name="Google Shape;739;gf2e5ec2f2f_0_469"/>
          <p:cNvSpPr txBox="1">
            <a:spLocks noGrp="1"/>
          </p:cNvSpPr>
          <p:nvPr>
            <p:ph type="sldNum" idx="12"/>
          </p:nvPr>
        </p:nvSpPr>
        <p:spPr>
          <a:xfrm>
            <a:off x="8536300" y="61881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39</a:t>
            </a:fld>
            <a:endParaRPr/>
          </a:p>
        </p:txBody>
      </p:sp>
      <p:sp>
        <p:nvSpPr>
          <p:cNvPr id="740" name="Google Shape;740;gf2e5ec2f2f_0_469"/>
          <p:cNvSpPr/>
          <p:nvPr/>
        </p:nvSpPr>
        <p:spPr>
          <a:xfrm rot="-5400000">
            <a:off x="6397700" y="1613438"/>
            <a:ext cx="2003100" cy="226800"/>
          </a:xfrm>
          <a:prstGeom prst="doubleWave">
            <a:avLst>
              <a:gd name="adj1" fmla="val 12500"/>
              <a:gd name="adj2" fmla="val -553"/>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gf2e5ec2f2f_0_469"/>
          <p:cNvSpPr txBox="1"/>
          <p:nvPr/>
        </p:nvSpPr>
        <p:spPr>
          <a:xfrm>
            <a:off x="6992725" y="1657987"/>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
        <p:nvSpPr>
          <p:cNvPr id="742" name="Google Shape;742;gf2e5ec2f2f_0_469"/>
          <p:cNvSpPr/>
          <p:nvPr/>
        </p:nvSpPr>
        <p:spPr>
          <a:xfrm>
            <a:off x="5456475" y="1338038"/>
            <a:ext cx="1056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3" name="Google Shape;743;gf2e5ec2f2f_0_469"/>
          <p:cNvPicPr preferRelativeResize="0"/>
          <p:nvPr/>
        </p:nvPicPr>
        <p:blipFill rotWithShape="1">
          <a:blip r:embed="rId6">
            <a:alphaModFix/>
          </a:blip>
          <a:srcRect/>
          <a:stretch/>
        </p:blipFill>
        <p:spPr>
          <a:xfrm>
            <a:off x="4693499" y="2844488"/>
            <a:ext cx="4178974" cy="1533165"/>
          </a:xfrm>
          <a:prstGeom prst="rect">
            <a:avLst/>
          </a:prstGeom>
          <a:noFill/>
          <a:ln w="9525" cap="flat" cmpd="sng">
            <a:solidFill>
              <a:srgbClr val="9E9E9E"/>
            </a:solidFill>
            <a:prstDash val="solid"/>
            <a:round/>
            <a:headEnd type="none" w="sm" len="sm"/>
            <a:tailEnd type="none" w="sm" len="sm"/>
          </a:ln>
        </p:spPr>
      </p:pic>
      <p:sp>
        <p:nvSpPr>
          <p:cNvPr id="744" name="Google Shape;744;gf2e5ec2f2f_0_469"/>
          <p:cNvSpPr/>
          <p:nvPr/>
        </p:nvSpPr>
        <p:spPr>
          <a:xfrm>
            <a:off x="5012650" y="1356938"/>
            <a:ext cx="339900" cy="345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f2e5ec2f2f_0_469"/>
          <p:cNvSpPr/>
          <p:nvPr/>
        </p:nvSpPr>
        <p:spPr>
          <a:xfrm>
            <a:off x="6667050" y="3885288"/>
            <a:ext cx="1154700" cy="43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6" name="Google Shape;746;gf2e5ec2f2f_0_469"/>
          <p:cNvCxnSpPr>
            <a:stCxn id="742" idx="3"/>
            <a:endCxn id="747" idx="3"/>
          </p:cNvCxnSpPr>
          <p:nvPr/>
        </p:nvCxnSpPr>
        <p:spPr>
          <a:xfrm>
            <a:off x="6513375" y="1510688"/>
            <a:ext cx="329400" cy="439800"/>
          </a:xfrm>
          <a:prstGeom prst="bentConnector3">
            <a:avLst>
              <a:gd name="adj1" fmla="val 172253"/>
            </a:avLst>
          </a:prstGeom>
          <a:noFill/>
          <a:ln w="19050" cap="flat" cmpd="sng">
            <a:solidFill>
              <a:srgbClr val="FF0000"/>
            </a:solidFill>
            <a:prstDash val="dot"/>
            <a:round/>
            <a:headEnd type="none" w="sm" len="sm"/>
            <a:tailEnd type="stealth" w="med" len="med"/>
          </a:ln>
        </p:spPr>
      </p:cxnSp>
      <p:sp>
        <p:nvSpPr>
          <p:cNvPr id="748" name="Google Shape;748;gf2e5ec2f2f_0_469"/>
          <p:cNvSpPr txBox="1"/>
          <p:nvPr/>
        </p:nvSpPr>
        <p:spPr>
          <a:xfrm>
            <a:off x="4584950" y="9560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749" name="Google Shape;749;gf2e5ec2f2f_0_469"/>
          <p:cNvSpPr txBox="1"/>
          <p:nvPr/>
        </p:nvSpPr>
        <p:spPr>
          <a:xfrm>
            <a:off x="7723950" y="34899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pic>
        <p:nvPicPr>
          <p:cNvPr id="750" name="Google Shape;750;gf2e5ec2f2f_0_469"/>
          <p:cNvPicPr preferRelativeResize="0"/>
          <p:nvPr/>
        </p:nvPicPr>
        <p:blipFill rotWithShape="1">
          <a:blip r:embed="rId7">
            <a:alphaModFix/>
          </a:blip>
          <a:srcRect l="13613" t="26241" r="18621" b="19908"/>
          <a:stretch/>
        </p:blipFill>
        <p:spPr>
          <a:xfrm>
            <a:off x="1578425" y="1541099"/>
            <a:ext cx="502800" cy="287678"/>
          </a:xfrm>
          <a:prstGeom prst="rect">
            <a:avLst/>
          </a:prstGeom>
          <a:noFill/>
          <a:ln>
            <a:noFill/>
          </a:ln>
        </p:spPr>
      </p:pic>
      <p:sp>
        <p:nvSpPr>
          <p:cNvPr id="747" name="Google Shape;747;gf2e5ec2f2f_0_469"/>
          <p:cNvSpPr/>
          <p:nvPr/>
        </p:nvSpPr>
        <p:spPr>
          <a:xfrm>
            <a:off x="5352550" y="1807238"/>
            <a:ext cx="1490100" cy="286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f2e5ec2f2f_0_469"/>
          <p:cNvSpPr txBox="1"/>
          <p:nvPr/>
        </p:nvSpPr>
        <p:spPr>
          <a:xfrm>
            <a:off x="235875" y="659025"/>
            <a:ext cx="41790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00" b="1" i="0" u="none" strike="noStrike" cap="none">
                <a:solidFill>
                  <a:srgbClr val="000000"/>
                </a:solidFill>
                <a:latin typeface="Arial"/>
                <a:ea typeface="Arial"/>
                <a:cs typeface="Arial"/>
                <a:sym typeface="Arial"/>
              </a:rPr>
              <a:t>QRコードログインを一括でリセットします。</a:t>
            </a:r>
            <a:endParaRPr sz="1292" b="1" i="0" u="none" strike="noStrike" cap="none">
              <a:solidFill>
                <a:srgbClr val="000000"/>
              </a:solidFill>
              <a:latin typeface="Arial"/>
              <a:ea typeface="Arial"/>
              <a:cs typeface="Arial"/>
              <a:sym typeface="Arial"/>
            </a:endParaRPr>
          </a:p>
        </p:txBody>
      </p:sp>
      <p:pic>
        <p:nvPicPr>
          <p:cNvPr id="752" name="Google Shape;752;gf2e5ec2f2f_0_469"/>
          <p:cNvPicPr preferRelativeResize="0"/>
          <p:nvPr/>
        </p:nvPicPr>
        <p:blipFill rotWithShape="1">
          <a:blip r:embed="rId8">
            <a:alphaModFix/>
          </a:blip>
          <a:srcRect l="999" t="4779" b="4861"/>
          <a:stretch/>
        </p:blipFill>
        <p:spPr>
          <a:xfrm>
            <a:off x="4693500" y="4581563"/>
            <a:ext cx="4178974" cy="1271289"/>
          </a:xfrm>
          <a:prstGeom prst="rect">
            <a:avLst/>
          </a:prstGeom>
          <a:noFill/>
          <a:ln w="9525" cap="flat" cmpd="sng">
            <a:solidFill>
              <a:srgbClr val="9E9E9E"/>
            </a:solidFill>
            <a:prstDash val="solid"/>
            <a:round/>
            <a:headEnd type="none" w="sm" len="sm"/>
            <a:tailEnd type="none" w="sm" len="sm"/>
          </a:ln>
        </p:spPr>
      </p:pic>
      <p:sp>
        <p:nvSpPr>
          <p:cNvPr id="753" name="Google Shape;753;gf2e5ec2f2f_0_469"/>
          <p:cNvSpPr/>
          <p:nvPr/>
        </p:nvSpPr>
        <p:spPr>
          <a:xfrm>
            <a:off x="7580700" y="5343288"/>
            <a:ext cx="1154700" cy="439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54" name="Google Shape;754;gf2e5ec2f2f_0_469"/>
          <p:cNvCxnSpPr>
            <a:stCxn id="745" idx="2"/>
            <a:endCxn id="753" idx="0"/>
          </p:cNvCxnSpPr>
          <p:nvPr/>
        </p:nvCxnSpPr>
        <p:spPr>
          <a:xfrm rot="-5400000" flipH="1">
            <a:off x="7192200" y="4377288"/>
            <a:ext cx="1018200" cy="913800"/>
          </a:xfrm>
          <a:prstGeom prst="bentConnector3">
            <a:avLst>
              <a:gd name="adj1" fmla="val 50000"/>
            </a:avLst>
          </a:prstGeom>
          <a:noFill/>
          <a:ln w="19050" cap="flat" cmpd="sng">
            <a:solidFill>
              <a:srgbClr val="FF0000"/>
            </a:solidFill>
            <a:prstDash val="dot"/>
            <a:round/>
            <a:headEnd type="none" w="sm" len="sm"/>
            <a:tailEnd type="stealth" w="med" len="med"/>
          </a:ln>
        </p:spPr>
      </p:cxnSp>
      <p:sp>
        <p:nvSpPr>
          <p:cNvPr id="755" name="Google Shape;755;gf2e5ec2f2f_0_469"/>
          <p:cNvSpPr txBox="1"/>
          <p:nvPr/>
        </p:nvSpPr>
        <p:spPr>
          <a:xfrm>
            <a:off x="8266475" y="48577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❺</a:t>
            </a:r>
            <a:endParaRPr sz="3000" b="0" i="0" u="none" strike="noStrike" cap="none">
              <a:solidFill>
                <a:srgbClr val="FF0000"/>
              </a:solidFill>
              <a:latin typeface="Arial"/>
              <a:ea typeface="Arial"/>
              <a:cs typeface="Arial"/>
              <a:sym typeface="Arial"/>
            </a:endParaRPr>
          </a:p>
        </p:txBody>
      </p:sp>
      <p:sp>
        <p:nvSpPr>
          <p:cNvPr id="756" name="Google Shape;756;gf2e5ec2f2f_0_469"/>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QRコードを</a:t>
            </a:r>
            <a:r>
              <a:rPr lang="ja" sz="3100" u="sng"/>
              <a:t>一括</a:t>
            </a:r>
            <a:r>
              <a:rPr lang="ja" sz="3100" u="sng">
                <a:latin typeface="Arial"/>
                <a:ea typeface="Arial"/>
                <a:cs typeface="Arial"/>
                <a:sym typeface="Arial"/>
              </a:rPr>
              <a:t>リセットする</a:t>
            </a:r>
            <a:endParaRPr sz="3100" u="sng">
              <a:latin typeface="Arial"/>
              <a:ea typeface="Arial"/>
              <a:cs typeface="Arial"/>
              <a:sym typeface="Arial"/>
            </a:endParaRPr>
          </a:p>
        </p:txBody>
      </p:sp>
      <p:sp>
        <p:nvSpPr>
          <p:cNvPr id="757" name="Google Shape;757;gf2e5ec2f2f_0_469"/>
          <p:cNvSpPr/>
          <p:nvPr/>
        </p:nvSpPr>
        <p:spPr>
          <a:xfrm>
            <a:off x="4693488" y="5922850"/>
            <a:ext cx="4047300" cy="707924"/>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ja" sz="1200" b="0" i="0" u="none" strike="noStrike" cap="none">
                <a:solidFill>
                  <a:srgbClr val="1A1A1A"/>
                </a:solidFill>
                <a:latin typeface="Arial"/>
                <a:ea typeface="Arial"/>
                <a:cs typeface="Arial"/>
                <a:sym typeface="Arial"/>
              </a:rPr>
              <a:t>再び一括有効にして印刷を行う場合は</a:t>
            </a:r>
            <a:r>
              <a:rPr lang="ja" sz="1200" b="0" i="0" u="sng" strike="noStrike" cap="none">
                <a:solidFill>
                  <a:schemeClr val="hlink"/>
                </a:solidFill>
                <a:latin typeface="Arial"/>
                <a:ea typeface="Arial"/>
                <a:cs typeface="Arial"/>
                <a:sym typeface="Arial"/>
                <a:hlinkClick r:id="rId9" action="ppaction://hlinksldjump"/>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a:t>
            </a:r>
            <a:r>
              <a:rPr lang="ja" sz="1200" u="sng">
                <a:solidFill>
                  <a:schemeClr val="hlink"/>
                </a:solidFill>
                <a:hlinkClick r:id="rId9" action="ppaction://hlinksldjump"/>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36</a:t>
            </a:r>
            <a:r>
              <a:rPr lang="ja" sz="1200" b="0" i="0" u="none" strike="noStrike" cap="none">
                <a:solidFill>
                  <a:srgbClr val="1A1A1A"/>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t>
            </a:r>
            <a:r>
              <a:rPr lang="ja" sz="1200" b="0" i="0" u="sng" strike="noStrike" cap="none">
                <a:solidFill>
                  <a:schemeClr val="hlink"/>
                </a:solidFill>
                <a:latin typeface="Arial"/>
                <a:ea typeface="Arial"/>
                <a:cs typeface="Arial"/>
                <a:sym typeface="Arial"/>
                <a:hlinkClick r:id="rId10" action="ppaction://hlinksldjump"/>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P.3</a:t>
            </a:r>
            <a:r>
              <a:rPr lang="ja" sz="1200" u="sng">
                <a:solidFill>
                  <a:schemeClr val="hlink"/>
                </a:solidFill>
                <a:hlinkClick r:id="rId10" action="ppaction://hlinksldjump"/>
              </a:rPr>
              <a:t>7</a:t>
            </a:r>
            <a:r>
              <a:rPr lang="ja" sz="1200" b="0" i="0" u="none" strike="noStrike" cap="none">
                <a:solidFill>
                  <a:srgbClr val="1A1A1A"/>
                </a:solidFill>
                <a:latin typeface="Arial"/>
                <a:ea typeface="Arial"/>
                <a:cs typeface="Arial"/>
                <a:sym typeface="Arial"/>
              </a:rPr>
              <a:t>の手順を参照してください。</a:t>
            </a:r>
            <a:endParaRPr sz="1200" b="0" i="0" u="none" strike="noStrike" cap="non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ef97c781e0_1_0"/>
          <p:cNvPicPr preferRelativeResize="0"/>
          <p:nvPr/>
        </p:nvPicPr>
        <p:blipFill>
          <a:blip r:embed="rId3">
            <a:alphaModFix/>
          </a:blip>
          <a:stretch>
            <a:fillRect/>
          </a:stretch>
        </p:blipFill>
        <p:spPr>
          <a:xfrm>
            <a:off x="5652094" y="1367275"/>
            <a:ext cx="2087400" cy="2719462"/>
          </a:xfrm>
          <a:prstGeom prst="rect">
            <a:avLst/>
          </a:prstGeom>
          <a:noFill/>
          <a:ln w="9525" cap="flat" cmpd="sng">
            <a:solidFill>
              <a:srgbClr val="9E9E9E"/>
            </a:solidFill>
            <a:prstDash val="solid"/>
            <a:round/>
            <a:headEnd type="none" w="sm" len="sm"/>
            <a:tailEnd type="none" w="sm" len="sm"/>
          </a:ln>
        </p:spPr>
      </p:pic>
      <p:sp>
        <p:nvSpPr>
          <p:cNvPr id="91" name="Google Shape;91;gef97c781e0_1_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4</a:t>
            </a:fld>
            <a:endParaRPr/>
          </a:p>
        </p:txBody>
      </p:sp>
      <p:sp>
        <p:nvSpPr>
          <p:cNvPr id="92" name="Google Shape;92;gef97c781e0_1_0"/>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初回</a:t>
            </a:r>
            <a:r>
              <a:rPr lang="ja" sz="3000" u="sng"/>
              <a:t>サインイン時の操作方法</a:t>
            </a:r>
            <a:endParaRPr sz="3000" u="sng">
              <a:latin typeface="Arial"/>
              <a:ea typeface="Arial"/>
              <a:cs typeface="Arial"/>
              <a:sym typeface="Arial"/>
            </a:endParaRPr>
          </a:p>
        </p:txBody>
      </p:sp>
      <p:graphicFrame>
        <p:nvGraphicFramePr>
          <p:cNvPr id="93" name="Google Shape;93;gef97c781e0_1_0"/>
          <p:cNvGraphicFramePr/>
          <p:nvPr/>
        </p:nvGraphicFramePr>
        <p:xfrm>
          <a:off x="645725" y="1367275"/>
          <a:ext cx="4178975" cy="445206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01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sng" strike="noStrike" cap="none">
                          <a:solidFill>
                            <a:schemeClr val="hlink"/>
                          </a:solidFill>
                          <a:hlinkClick r:id="rId4" action="ppaction://hlinksldjump"/>
                        </a:rPr>
                        <a:t>P.3</a:t>
                      </a:r>
                      <a:r>
                        <a:rPr lang="ja" sz="1400" u="none" strike="noStrike" cap="none"/>
                        <a:t>の③まで操作をすすめます。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867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b="1" u="none" strike="noStrike" cap="none"/>
                        <a:t>[ InterCLASS®Console SupportがGoogleアカウントへのアクセスを求めています。]　</a:t>
                      </a:r>
                      <a:r>
                        <a:rPr lang="ja" sz="1400" u="none" strike="noStrike" cap="none"/>
                        <a:t>というウィンドウが表示されます。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606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空欄のチェックボックス全てにチェックを入れます。</a:t>
                      </a:r>
                      <a:endParaRPr sz="1200" u="none" strike="noStrike" cap="none">
                        <a:solidFill>
                          <a:srgbClr val="1A1A1A"/>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803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４</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下までスクロールを行い、</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 Continue ] </a:t>
                      </a:r>
                      <a:r>
                        <a:rPr lang="ja" sz="1400" u="none" strike="noStrike" cap="none"/>
                        <a:t>をクリックします。</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867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５</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a:t>ICCSのトップページが表示されます。</a:t>
                      </a:r>
                      <a:endParaRPr sz="1600" u="none" strike="noStrike" cap="none">
                        <a:solidFill>
                          <a:srgbClr val="1A1A1A"/>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4" name="Google Shape;94;gef97c781e0_1_0"/>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400" b="1" i="0" u="none" strike="noStrike" cap="none">
                <a:solidFill>
                  <a:srgbClr val="FF0000"/>
                </a:solidFill>
                <a:latin typeface="Arial"/>
                <a:ea typeface="Arial"/>
                <a:cs typeface="Arial"/>
                <a:sym typeface="Arial"/>
              </a:rPr>
              <a:t>初回サインイン時のみ</a:t>
            </a:r>
            <a:r>
              <a:rPr lang="ja" sz="1400" b="1" i="0" u="none" strike="noStrike" cap="none">
                <a:solidFill>
                  <a:schemeClr val="dk1"/>
                </a:solidFill>
                <a:latin typeface="Arial"/>
                <a:ea typeface="Arial"/>
                <a:cs typeface="Arial"/>
                <a:sym typeface="Arial"/>
              </a:rPr>
              <a:t>以下の手順に沿って操作を行ってください。</a:t>
            </a:r>
            <a:endParaRPr sz="1292" b="1" i="0" u="none" strike="noStrike" cap="none">
              <a:solidFill>
                <a:schemeClr val="dk1"/>
              </a:solidFill>
              <a:latin typeface="Arial"/>
              <a:ea typeface="Arial"/>
              <a:cs typeface="Arial"/>
              <a:sym typeface="Arial"/>
            </a:endParaRPr>
          </a:p>
        </p:txBody>
      </p:sp>
      <p:sp>
        <p:nvSpPr>
          <p:cNvPr id="95" name="Google Shape;95;gef97c781e0_1_0"/>
          <p:cNvSpPr txBox="1"/>
          <p:nvPr/>
        </p:nvSpPr>
        <p:spPr>
          <a:xfrm>
            <a:off x="7773775" y="50475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❹</a:t>
            </a:r>
            <a:endParaRPr sz="3000" b="0" i="0" u="none" strike="noStrike" cap="none">
              <a:solidFill>
                <a:srgbClr val="FF0000"/>
              </a:solidFill>
              <a:latin typeface="Arial"/>
              <a:ea typeface="Arial"/>
              <a:cs typeface="Arial"/>
              <a:sym typeface="Arial"/>
            </a:endParaRPr>
          </a:p>
        </p:txBody>
      </p:sp>
      <p:sp>
        <p:nvSpPr>
          <p:cNvPr id="96" name="Google Shape;96;gef97c781e0_1_0"/>
          <p:cNvSpPr txBox="1"/>
          <p:nvPr/>
        </p:nvSpPr>
        <p:spPr>
          <a:xfrm>
            <a:off x="7561513" y="250733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pic>
        <p:nvPicPr>
          <p:cNvPr id="97" name="Google Shape;97;gef97c781e0_1_0"/>
          <p:cNvPicPr preferRelativeResize="0"/>
          <p:nvPr/>
        </p:nvPicPr>
        <p:blipFill rotWithShape="1">
          <a:blip r:embed="rId5">
            <a:alphaModFix/>
          </a:blip>
          <a:srcRect t="57587" r="2637" b="8091"/>
          <a:stretch/>
        </p:blipFill>
        <p:spPr>
          <a:xfrm>
            <a:off x="5499575" y="4372221"/>
            <a:ext cx="2392450" cy="1380754"/>
          </a:xfrm>
          <a:prstGeom prst="rect">
            <a:avLst/>
          </a:prstGeom>
          <a:noFill/>
          <a:ln w="9525" cap="flat" cmpd="sng">
            <a:solidFill>
              <a:srgbClr val="9E9E9E"/>
            </a:solidFill>
            <a:prstDash val="solid"/>
            <a:round/>
            <a:headEnd type="none" w="sm" len="sm"/>
            <a:tailEnd type="none" w="sm" len="sm"/>
          </a:ln>
        </p:spPr>
      </p:pic>
      <p:sp>
        <p:nvSpPr>
          <p:cNvPr id="98" name="Google Shape;98;gef97c781e0_1_0"/>
          <p:cNvSpPr/>
          <p:nvPr/>
        </p:nvSpPr>
        <p:spPr>
          <a:xfrm>
            <a:off x="7349350" y="2880575"/>
            <a:ext cx="370800" cy="1164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ef97c781e0_1_0"/>
          <p:cNvSpPr txBox="1"/>
          <p:nvPr/>
        </p:nvSpPr>
        <p:spPr>
          <a:xfrm>
            <a:off x="7561513" y="16297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100" name="Google Shape;100;gef97c781e0_1_0"/>
          <p:cNvSpPr/>
          <p:nvPr/>
        </p:nvSpPr>
        <p:spPr>
          <a:xfrm>
            <a:off x="6670750" y="5251250"/>
            <a:ext cx="1167000" cy="38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2"/>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40</a:t>
            </a:fld>
            <a:endParaRPr/>
          </a:p>
        </p:txBody>
      </p:sp>
      <p:sp>
        <p:nvSpPr>
          <p:cNvPr id="763" name="Google Shape;763;p42"/>
          <p:cNvSpPr/>
          <p:nvPr/>
        </p:nvSpPr>
        <p:spPr>
          <a:xfrm>
            <a:off x="503050" y="4008125"/>
            <a:ext cx="8090400" cy="22425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graphicFrame>
        <p:nvGraphicFramePr>
          <p:cNvPr id="764" name="Google Shape;764;p42"/>
          <p:cNvGraphicFramePr/>
          <p:nvPr/>
        </p:nvGraphicFramePr>
        <p:xfrm>
          <a:off x="641484" y="4223647"/>
          <a:ext cx="3000000" cy="3000000"/>
        </p:xfrm>
        <a:graphic>
          <a:graphicData uri="http://schemas.openxmlformats.org/drawingml/2006/table">
            <a:tbl>
              <a:tblPr firstRow="1" bandRow="1">
                <a:noFill/>
                <a:tableStyleId>{4805BC00-112B-4BCA-B896-7843E5B75986}</a:tableStyleId>
              </a:tblPr>
              <a:tblGrid>
                <a:gridCol w="899100">
                  <a:extLst>
                    <a:ext uri="{9D8B030D-6E8A-4147-A177-3AD203B41FA5}">
                      <a16:colId xmlns:a16="http://schemas.microsoft.com/office/drawing/2014/main" val="20000"/>
                    </a:ext>
                  </a:extLst>
                </a:gridCol>
                <a:gridCol w="2989775">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本社</a:t>
                      </a:r>
                      <a:endParaRPr sz="1300" u="none" strike="noStrike" cap="none"/>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TEL:03-6712-9721 FAX:03-6712-9461</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首都圏営業所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〒140-0002 東京都品川区東品川2-2-24 天王洲セントラルタワー3F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TEL:03-6712-9471 FAX:03-6712-9461</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札幌営業所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〒060-0062 北海道札幌市中央区南2条西9丁目1-2 サンケン札幌ビル6F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TEL:011-804-7170 FAX:011-804-7171</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仙台営業所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〒980- 0013 </a:t>
                      </a:r>
                      <a:r>
                        <a:rPr lang="ja" sz="700" u="none" strike="noStrike" cap="none">
                          <a:latin typeface="Arial"/>
                          <a:ea typeface="Arial"/>
                          <a:cs typeface="Arial"/>
                          <a:sym typeface="Arial"/>
                        </a:rPr>
                        <a:t>宮城県仙台市青葉区大町1-4-1 明治安田生命仙台ビル 3F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TEL:022-217-2888 FAX:022-206-5222</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名古屋営業所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〒460-0003 愛知県名古屋市中区錦1丁目18番11号 CK21広小路伏見ビル 3F</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TEL:052-857-0082 FAX:052-857-0083</a:t>
                      </a:r>
                      <a:endParaRPr sz="7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65" name="Google Shape;765;p42"/>
          <p:cNvGraphicFramePr/>
          <p:nvPr/>
        </p:nvGraphicFramePr>
        <p:xfrm>
          <a:off x="4681015" y="4222800"/>
          <a:ext cx="3000000" cy="3000000"/>
        </p:xfrm>
        <a:graphic>
          <a:graphicData uri="http://schemas.openxmlformats.org/drawingml/2006/table">
            <a:tbl>
              <a:tblPr firstRow="1" bandRow="1">
                <a:noFill/>
                <a:tableStyleId>{4805BC00-112B-4BCA-B896-7843E5B75986}</a:tableStyleId>
              </a:tblPr>
              <a:tblGrid>
                <a:gridCol w="899125">
                  <a:extLst>
                    <a:ext uri="{9D8B030D-6E8A-4147-A177-3AD203B41FA5}">
                      <a16:colId xmlns:a16="http://schemas.microsoft.com/office/drawing/2014/main" val="20000"/>
                    </a:ext>
                  </a:extLst>
                </a:gridCol>
                <a:gridCol w="2989750">
                  <a:extLst>
                    <a:ext uri="{9D8B030D-6E8A-4147-A177-3AD203B41FA5}">
                      <a16:colId xmlns:a16="http://schemas.microsoft.com/office/drawing/2014/main" val="20001"/>
                    </a:ext>
                  </a:extLst>
                </a:gridCol>
              </a:tblGrid>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大阪営業所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〒532-0011 大阪府大阪市淀川区西中島7-1-29 新大阪SONEビル5F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TEL:06-6838-3077 FAX:06-4806-7056</a:t>
                      </a:r>
                      <a:endParaRPr sz="700" b="0" i="0" u="none" strike="noStrike" cap="none">
                        <a:solidFill>
                          <a:schemeClr val="lt1"/>
                        </a:solidFill>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広島営業所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〒732-0828 広島県広島市南区京橋町1-7 アスティ広島京橋ビルディング2F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TEL:082-236-6077 FAX:082-236-6078</a:t>
                      </a:r>
                      <a:endParaRPr sz="700" b="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福岡営業所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〒812-0013 福岡県福岡市博多区博多駅東2-4-17　第6岡部ビル5F</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TEL:092-483-1603 FAX:092-483-1604</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i="0" u="none" strike="noStrike" cap="none">
                          <a:solidFill>
                            <a:schemeClr val="dk1"/>
                          </a:solidFill>
                          <a:latin typeface="Arial"/>
                          <a:ea typeface="Arial"/>
                          <a:cs typeface="Arial"/>
                          <a:sym typeface="Arial"/>
                        </a:rPr>
                        <a:t>沖縄営業所</a:t>
                      </a:r>
                      <a:endParaRPr sz="700" b="1"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ja" sz="700" b="0" i="0" u="none" strike="noStrike" cap="none">
                          <a:solidFill>
                            <a:schemeClr val="dk1"/>
                          </a:solidFill>
                          <a:latin typeface="Arial"/>
                          <a:ea typeface="Arial"/>
                          <a:cs typeface="Arial"/>
                          <a:sym typeface="Arial"/>
                        </a:rPr>
                        <a:t>〒</a:t>
                      </a:r>
                      <a:r>
                        <a:rPr lang="ja" sz="700" u="none" strike="noStrike" cap="none">
                          <a:latin typeface="Arial"/>
                          <a:ea typeface="Arial"/>
                          <a:cs typeface="Arial"/>
                          <a:sym typeface="Arial"/>
                        </a:rPr>
                        <a:t>901-2127 沖縄県浦添市屋富祖1-6-3 森ビル</a:t>
                      </a:r>
                      <a:endParaRPr sz="1300" u="none" strike="noStrike" cap="none"/>
                    </a:p>
                    <a:p>
                      <a:pPr marL="0" marR="0" lvl="0" indent="0" algn="l" rtl="0">
                        <a:lnSpc>
                          <a:spcPct val="100000"/>
                        </a:lnSpc>
                        <a:spcBef>
                          <a:spcPts val="0"/>
                        </a:spcBef>
                        <a:spcAft>
                          <a:spcPts val="0"/>
                        </a:spcAft>
                        <a:buClr>
                          <a:srgbClr val="000000"/>
                        </a:buClr>
                        <a:buSzPts val="700"/>
                        <a:buFont typeface="Arial"/>
                        <a:buNone/>
                      </a:pPr>
                      <a:r>
                        <a:rPr lang="ja" sz="700" u="none" strike="noStrike" cap="none">
                          <a:latin typeface="Arial"/>
                          <a:ea typeface="Arial"/>
                          <a:cs typeface="Arial"/>
                          <a:sym typeface="Arial"/>
                        </a:rPr>
                        <a:t>TEL:098-943-0511 FAX:098-943-0669</a:t>
                      </a:r>
                      <a:endParaRPr sz="700" u="none" strike="noStrike" cap="none">
                        <a:latin typeface="Arial"/>
                        <a:ea typeface="Arial"/>
                        <a:cs typeface="Arial"/>
                        <a:sym typeface="Arial"/>
                      </a:endParaRPr>
                    </a:p>
                  </a:txBody>
                  <a:tcPr marL="0" marR="0" marT="41475" marB="41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36425">
                <a:tc>
                  <a:txBody>
                    <a:bodyPr/>
                    <a:lstStyle/>
                    <a:p>
                      <a:pPr marL="0" marR="0" lvl="0" indent="0" algn="l" rtl="0">
                        <a:lnSpc>
                          <a:spcPct val="100000"/>
                        </a:lnSpc>
                        <a:spcBef>
                          <a:spcPts val="0"/>
                        </a:spcBef>
                        <a:spcAft>
                          <a:spcPts val="0"/>
                        </a:spcAft>
                        <a:buClr>
                          <a:srgbClr val="000000"/>
                        </a:buClr>
                        <a:buSzPts val="700"/>
                        <a:buFont typeface="Arial"/>
                        <a:buNone/>
                      </a:pPr>
                      <a:r>
                        <a:rPr lang="ja" sz="700" b="1" u="none" strike="noStrike" cap="none">
                          <a:latin typeface="Arial"/>
                          <a:ea typeface="Arial"/>
                          <a:cs typeface="Arial"/>
                          <a:sym typeface="Arial"/>
                        </a:rPr>
                        <a:t>チエルホームページ</a:t>
                      </a:r>
                      <a:endParaRPr sz="1300" u="none" strike="noStrike" cap="none"/>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70F5"/>
                        </a:buClr>
                        <a:buSzPts val="1300"/>
                        <a:buFont typeface="Arial"/>
                        <a:buNone/>
                      </a:pPr>
                      <a:r>
                        <a:rPr lang="ja" sz="1300" u="none" strike="noStrike" cap="none">
                          <a:solidFill>
                            <a:srgbClr val="0070F5"/>
                          </a:solidFill>
                          <a:latin typeface="Arial"/>
                          <a:ea typeface="Arial"/>
                          <a:cs typeface="Arial"/>
                          <a:sym typeface="Arial"/>
                        </a:rPr>
                        <a:t>    www.chieru.co.jp</a:t>
                      </a:r>
                      <a:endParaRPr sz="1300" b="1" u="none" strike="noStrike" cap="none">
                        <a:latin typeface="Arial"/>
                        <a:ea typeface="Arial"/>
                        <a:cs typeface="Arial"/>
                        <a:sym typeface="Arial"/>
                      </a:endParaRPr>
                    </a:p>
                  </a:txBody>
                  <a:tcPr marL="0" marR="0" marT="41475" marB="414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66" name="Google Shape;766;p42"/>
          <p:cNvSpPr/>
          <p:nvPr/>
        </p:nvSpPr>
        <p:spPr>
          <a:xfrm>
            <a:off x="4633575" y="1069199"/>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767" name="Google Shape;767;p42"/>
          <p:cNvSpPr/>
          <p:nvPr/>
        </p:nvSpPr>
        <p:spPr>
          <a:xfrm>
            <a:off x="512675" y="1069200"/>
            <a:ext cx="3960000" cy="2472300"/>
          </a:xfrm>
          <a:prstGeom prst="rect">
            <a:avLst/>
          </a:prstGeom>
          <a:solidFill>
            <a:schemeClr val="lt2"/>
          </a:solidFill>
          <a:ln>
            <a:noFill/>
          </a:ln>
        </p:spPr>
        <p:txBody>
          <a:bodyPr spcFirstLastPara="1" wrap="square" lIns="79775" tIns="39875" rIns="79775" bIns="398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768" name="Google Shape;768;p42"/>
          <p:cNvSpPr/>
          <p:nvPr/>
        </p:nvSpPr>
        <p:spPr>
          <a:xfrm>
            <a:off x="502950" y="3696775"/>
            <a:ext cx="8090400" cy="391500"/>
          </a:xfrm>
          <a:prstGeom prst="rect">
            <a:avLst/>
          </a:prstGeom>
          <a:solidFill>
            <a:srgbClr val="F29206"/>
          </a:solidFill>
          <a:ln>
            <a:noFill/>
          </a:ln>
        </p:spPr>
        <p:txBody>
          <a:bodyPr spcFirstLastPara="1" wrap="square" lIns="157050" tIns="39875" rIns="79775" bIns="398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 sz="1200" b="0" i="0" u="none" strike="noStrike" cap="none">
                <a:solidFill>
                  <a:schemeClr val="lt1"/>
                </a:solidFill>
                <a:latin typeface="Arial"/>
                <a:ea typeface="Arial"/>
                <a:cs typeface="Arial"/>
                <a:sym typeface="Arial"/>
              </a:rPr>
              <a:t>本社・営業所・チエルホームページ</a:t>
            </a:r>
            <a:endParaRPr sz="1200" b="0" i="0" u="none" strike="noStrike" cap="none">
              <a:solidFill>
                <a:schemeClr val="lt1"/>
              </a:solidFill>
              <a:latin typeface="Arial"/>
              <a:ea typeface="Arial"/>
              <a:cs typeface="Arial"/>
              <a:sym typeface="Arial"/>
            </a:endParaRPr>
          </a:p>
        </p:txBody>
      </p:sp>
      <p:sp>
        <p:nvSpPr>
          <p:cNvPr id="769" name="Google Shape;769;p42"/>
          <p:cNvSpPr/>
          <p:nvPr/>
        </p:nvSpPr>
        <p:spPr>
          <a:xfrm>
            <a:off x="723451" y="6328450"/>
            <a:ext cx="7493400" cy="19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 sz="800" b="0" i="0" u="none" strike="noStrike" cap="none">
                <a:solidFill>
                  <a:schemeClr val="dk1"/>
                </a:solidFill>
                <a:latin typeface="Arial"/>
                <a:ea typeface="Arial"/>
                <a:cs typeface="Arial"/>
                <a:sym typeface="Arial"/>
              </a:rPr>
              <a:t>※記載されている会社名および商品名は各社の商標もしくは登録商標です。※記載の仕様などは予告なく変更になる場合があります。予めご了承ください。</a:t>
            </a:r>
            <a:endParaRPr sz="1400" b="0" i="0" u="none" strike="noStrike" cap="none">
              <a:solidFill>
                <a:srgbClr val="000000"/>
              </a:solidFill>
              <a:latin typeface="Arial"/>
              <a:ea typeface="Arial"/>
              <a:cs typeface="Arial"/>
              <a:sym typeface="Arial"/>
            </a:endParaRPr>
          </a:p>
        </p:txBody>
      </p:sp>
      <p:sp>
        <p:nvSpPr>
          <p:cNvPr id="770" name="Google Shape;770;p42"/>
          <p:cNvSpPr/>
          <p:nvPr/>
        </p:nvSpPr>
        <p:spPr>
          <a:xfrm>
            <a:off x="503050" y="106510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資料請求・お問い合わせ　</a:t>
            </a:r>
            <a:r>
              <a:rPr lang="ja" sz="900" b="0" i="0" u="none" strike="noStrike" cap="none">
                <a:solidFill>
                  <a:schemeClr val="lt1"/>
                </a:solidFill>
                <a:latin typeface="Arial"/>
                <a:ea typeface="Arial"/>
                <a:cs typeface="Arial"/>
                <a:sym typeface="Arial"/>
              </a:rPr>
              <a:t>導入をご検討中のお客様</a:t>
            </a:r>
            <a:endParaRPr sz="1200" b="1" i="0" u="none" strike="noStrike" cap="none">
              <a:solidFill>
                <a:schemeClr val="lt1"/>
              </a:solidFill>
              <a:latin typeface="Arial"/>
              <a:ea typeface="Arial"/>
              <a:cs typeface="Arial"/>
              <a:sym typeface="Arial"/>
            </a:endParaRPr>
          </a:p>
        </p:txBody>
      </p:sp>
      <p:sp>
        <p:nvSpPr>
          <p:cNvPr id="771" name="Google Shape;771;p42"/>
          <p:cNvSpPr/>
          <p:nvPr/>
        </p:nvSpPr>
        <p:spPr>
          <a:xfrm>
            <a:off x="571044" y="1628567"/>
            <a:ext cx="3783300" cy="3333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1"/>
                </a:solidFill>
                <a:latin typeface="Arial"/>
                <a:ea typeface="Arial"/>
                <a:cs typeface="Arial"/>
                <a:sym typeface="Arial"/>
              </a:rPr>
              <a:t>どんなご要望でもお気軽にお問い合わせください。</a:t>
            </a:r>
            <a:endParaRPr sz="1000" b="0" i="0" u="none" strike="noStrike" cap="none">
              <a:solidFill>
                <a:schemeClr val="dk2"/>
              </a:solidFill>
              <a:latin typeface="Arial"/>
              <a:ea typeface="Arial"/>
              <a:cs typeface="Arial"/>
              <a:sym typeface="Arial"/>
            </a:endParaRPr>
          </a:p>
        </p:txBody>
      </p:sp>
      <p:sp>
        <p:nvSpPr>
          <p:cNvPr id="772" name="Google Shape;772;p42"/>
          <p:cNvSpPr/>
          <p:nvPr/>
        </p:nvSpPr>
        <p:spPr>
          <a:xfrm>
            <a:off x="4637175" y="1063050"/>
            <a:ext cx="3960000" cy="391500"/>
          </a:xfrm>
          <a:prstGeom prst="rect">
            <a:avLst/>
          </a:prstGeom>
          <a:solidFill>
            <a:srgbClr val="55A26C"/>
          </a:solidFill>
          <a:ln>
            <a:noFill/>
          </a:ln>
        </p:spPr>
        <p:txBody>
          <a:bodyPr spcFirstLastPara="1" wrap="square" lIns="219850" tIns="39875" rIns="79775" bIns="39875" anchor="ctr" anchorCtr="0">
            <a:noAutofit/>
          </a:bodyPr>
          <a:lstStyle/>
          <a:p>
            <a:pPr marL="0" marR="0" lvl="0" indent="0" algn="l" rtl="0">
              <a:lnSpc>
                <a:spcPct val="120000"/>
              </a:lnSpc>
              <a:spcBef>
                <a:spcPts val="0"/>
              </a:spcBef>
              <a:spcAft>
                <a:spcPts val="0"/>
              </a:spcAft>
              <a:buClr>
                <a:srgbClr val="000000"/>
              </a:buClr>
              <a:buSzPts val="1400"/>
              <a:buFont typeface="Arial"/>
              <a:buNone/>
            </a:pPr>
            <a:r>
              <a:rPr lang="ja" sz="1400" b="1" i="0" u="none" strike="noStrike" cap="none">
                <a:solidFill>
                  <a:schemeClr val="lt1"/>
                </a:solidFill>
                <a:latin typeface="Arial"/>
                <a:ea typeface="Arial"/>
                <a:cs typeface="Arial"/>
                <a:sym typeface="Arial"/>
              </a:rPr>
              <a:t>お客様サポート　</a:t>
            </a:r>
            <a:r>
              <a:rPr lang="ja" sz="900" b="0" i="0" u="none" strike="noStrike" cap="none">
                <a:solidFill>
                  <a:schemeClr val="lt1"/>
                </a:solidFill>
                <a:latin typeface="Arial"/>
                <a:ea typeface="Arial"/>
                <a:cs typeface="Arial"/>
                <a:sym typeface="Arial"/>
              </a:rPr>
              <a:t>製品をご利用いただいているお客様</a:t>
            </a:r>
            <a:endParaRPr sz="900" b="0" i="0" u="none" strike="noStrike" cap="none">
              <a:solidFill>
                <a:schemeClr val="lt1"/>
              </a:solidFill>
              <a:latin typeface="Arial"/>
              <a:ea typeface="Arial"/>
              <a:cs typeface="Arial"/>
              <a:sym typeface="Arial"/>
            </a:endParaRPr>
          </a:p>
        </p:txBody>
      </p:sp>
      <p:sp>
        <p:nvSpPr>
          <p:cNvPr id="773" name="Google Shape;773;p42"/>
          <p:cNvSpPr/>
          <p:nvPr/>
        </p:nvSpPr>
        <p:spPr>
          <a:xfrm>
            <a:off x="4622197" y="1627584"/>
            <a:ext cx="3789300" cy="3627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製品についてご不明な点がございましたら、</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chemeClr val="dk2"/>
                </a:solidFill>
                <a:latin typeface="Arial"/>
                <a:ea typeface="Arial"/>
                <a:cs typeface="Arial"/>
                <a:sym typeface="Arial"/>
              </a:rPr>
              <a:t>最初に「CHIeru 製品サポート」をご参照ください。</a:t>
            </a:r>
            <a:endParaRPr sz="1200" b="0" i="0" u="none" strike="noStrike" cap="none">
              <a:solidFill>
                <a:srgbClr val="000000"/>
              </a:solidFill>
              <a:latin typeface="Arial"/>
              <a:ea typeface="Arial"/>
              <a:cs typeface="Arial"/>
              <a:sym typeface="Arial"/>
            </a:endParaRPr>
          </a:p>
        </p:txBody>
      </p:sp>
      <p:sp>
        <p:nvSpPr>
          <p:cNvPr id="774" name="Google Shape;774;p42"/>
          <p:cNvSpPr/>
          <p:nvPr/>
        </p:nvSpPr>
        <p:spPr>
          <a:xfrm>
            <a:off x="4086975" y="725425"/>
            <a:ext cx="4679400" cy="2097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900" b="0" i="0" u="none" strike="noStrike" cap="none">
                <a:solidFill>
                  <a:srgbClr val="000000"/>
                </a:solidFill>
                <a:latin typeface="Helvetica Neue"/>
                <a:ea typeface="Helvetica Neue"/>
                <a:cs typeface="Helvetica Neue"/>
                <a:sym typeface="Helvetica Neue"/>
              </a:rPr>
              <a:t>お電話は、土日祝・弊社指定休日を除く午前10:00～午後5:00まで受け付けております</a:t>
            </a:r>
            <a:endParaRPr sz="1300" b="0" i="0" u="none" strike="noStrike" cap="none">
              <a:solidFill>
                <a:srgbClr val="000000"/>
              </a:solidFill>
              <a:latin typeface="Arial"/>
              <a:ea typeface="Arial"/>
              <a:cs typeface="Arial"/>
              <a:sym typeface="Arial"/>
            </a:endParaRPr>
          </a:p>
        </p:txBody>
      </p:sp>
      <p:sp>
        <p:nvSpPr>
          <p:cNvPr id="775" name="Google Shape;775;p42"/>
          <p:cNvSpPr/>
          <p:nvPr/>
        </p:nvSpPr>
        <p:spPr>
          <a:xfrm>
            <a:off x="4625210" y="2359868"/>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問題が解決できない場合、下記の方法でお問い合わせください。</a:t>
            </a:r>
            <a:endParaRPr sz="1200" b="0" i="0" u="none" strike="noStrike" cap="none">
              <a:solidFill>
                <a:srgbClr val="000000"/>
              </a:solidFill>
              <a:latin typeface="Arial"/>
              <a:ea typeface="Arial"/>
              <a:cs typeface="Arial"/>
              <a:sym typeface="Arial"/>
            </a:endParaRPr>
          </a:p>
        </p:txBody>
      </p:sp>
      <p:sp>
        <p:nvSpPr>
          <p:cNvPr id="776" name="Google Shape;776;p42"/>
          <p:cNvSpPr/>
          <p:nvPr/>
        </p:nvSpPr>
        <p:spPr>
          <a:xfrm>
            <a:off x="5077024" y="2050500"/>
            <a:ext cx="1754400" cy="2793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rgbClr val="0070F5"/>
                </a:solidFill>
                <a:latin typeface="Merriweather Sans"/>
                <a:ea typeface="Merriweather Sans"/>
                <a:cs typeface="Merriweather Sans"/>
                <a:sym typeface="Merriweather Sans"/>
              </a:rPr>
              <a:t>support.chieru.net</a:t>
            </a:r>
            <a:endParaRPr sz="1200" b="0" i="0" u="none" strike="noStrike" cap="none">
              <a:solidFill>
                <a:srgbClr val="0070F5"/>
              </a:solidFill>
              <a:latin typeface="Merriweather Sans"/>
              <a:ea typeface="Merriweather Sans"/>
              <a:cs typeface="Merriweather Sans"/>
              <a:sym typeface="Merriweather Sans"/>
            </a:endParaRPr>
          </a:p>
        </p:txBody>
      </p:sp>
      <p:sp>
        <p:nvSpPr>
          <p:cNvPr id="777" name="Google Shape;777;p42">
            <a:hlinkClick r:id="rId3"/>
          </p:cNvPr>
          <p:cNvSpPr/>
          <p:nvPr/>
        </p:nvSpPr>
        <p:spPr>
          <a:xfrm>
            <a:off x="5113550" y="2122833"/>
            <a:ext cx="14457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nvGrpSpPr>
          <p:cNvPr id="778" name="Google Shape;778;p42"/>
          <p:cNvGrpSpPr/>
          <p:nvPr/>
        </p:nvGrpSpPr>
        <p:grpSpPr>
          <a:xfrm>
            <a:off x="4867601" y="2649138"/>
            <a:ext cx="1691724" cy="820186"/>
            <a:chOff x="5298846" y="2717656"/>
            <a:chExt cx="1978162" cy="904085"/>
          </a:xfrm>
        </p:grpSpPr>
        <p:sp>
          <p:nvSpPr>
            <p:cNvPr id="779" name="Google Shape;779;p42"/>
            <p:cNvSpPr/>
            <p:nvPr/>
          </p:nvSpPr>
          <p:spPr>
            <a:xfrm>
              <a:off x="5546908" y="3344841"/>
              <a:ext cx="17301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support@chieru.co.jp </a:t>
              </a:r>
              <a:endParaRPr sz="1000" b="0" i="0" u="none" strike="noStrike" cap="none">
                <a:solidFill>
                  <a:srgbClr val="0070F5"/>
                </a:solidFill>
                <a:latin typeface="Arial"/>
                <a:ea typeface="Arial"/>
                <a:cs typeface="Arial"/>
                <a:sym typeface="Arial"/>
              </a:endParaRPr>
            </a:p>
          </p:txBody>
        </p:sp>
        <p:sp>
          <p:nvSpPr>
            <p:cNvPr id="780" name="Google Shape;780;p42"/>
            <p:cNvSpPr/>
            <p:nvPr/>
          </p:nvSpPr>
          <p:spPr>
            <a:xfrm>
              <a:off x="5546908"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03-5781-8110</a:t>
              </a:r>
              <a:endParaRPr sz="1200" b="0" i="0" u="none" strike="noStrike" cap="none">
                <a:solidFill>
                  <a:srgbClr val="000000"/>
                </a:solidFill>
                <a:latin typeface="Arial"/>
                <a:ea typeface="Arial"/>
                <a:cs typeface="Arial"/>
                <a:sym typeface="Arial"/>
              </a:endParaRPr>
            </a:p>
          </p:txBody>
        </p:sp>
        <p:sp>
          <p:nvSpPr>
            <p:cNvPr id="781" name="Google Shape;781;p42"/>
            <p:cNvSpPr/>
            <p:nvPr/>
          </p:nvSpPr>
          <p:spPr>
            <a:xfrm>
              <a:off x="5546908"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782" name="Google Shape;782;p42">
              <a:hlinkClick r:id="rId4"/>
            </p:cNvPr>
            <p:cNvSpPr/>
            <p:nvPr/>
          </p:nvSpPr>
          <p:spPr>
            <a:xfrm>
              <a:off x="5590121" y="3351488"/>
              <a:ext cx="1643400" cy="2637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783" name="Google Shape;783;p42"/>
            <p:cNvPicPr preferRelativeResize="0"/>
            <p:nvPr/>
          </p:nvPicPr>
          <p:blipFill rotWithShape="1">
            <a:blip r:embed="rId5">
              <a:alphaModFix/>
            </a:blip>
            <a:srcRect/>
            <a:stretch/>
          </p:blipFill>
          <p:spPr>
            <a:xfrm>
              <a:off x="5306129" y="3100510"/>
              <a:ext cx="180000" cy="168750"/>
            </a:xfrm>
            <a:prstGeom prst="rect">
              <a:avLst/>
            </a:prstGeom>
            <a:noFill/>
            <a:ln>
              <a:noFill/>
            </a:ln>
          </p:spPr>
        </p:pic>
        <p:pic>
          <p:nvPicPr>
            <p:cNvPr id="784" name="Google Shape;784;p42"/>
            <p:cNvPicPr preferRelativeResize="0"/>
            <p:nvPr/>
          </p:nvPicPr>
          <p:blipFill rotWithShape="1">
            <a:blip r:embed="rId6">
              <a:alphaModFix/>
            </a:blip>
            <a:srcRect/>
            <a:stretch/>
          </p:blipFill>
          <p:spPr>
            <a:xfrm>
              <a:off x="5298846" y="3411340"/>
              <a:ext cx="180000" cy="144000"/>
            </a:xfrm>
            <a:prstGeom prst="rect">
              <a:avLst/>
            </a:prstGeom>
            <a:noFill/>
            <a:ln>
              <a:noFill/>
            </a:ln>
          </p:spPr>
        </p:pic>
        <p:pic>
          <p:nvPicPr>
            <p:cNvPr id="785" name="Google Shape;785;p42"/>
            <p:cNvPicPr preferRelativeResize="0"/>
            <p:nvPr/>
          </p:nvPicPr>
          <p:blipFill rotWithShape="1">
            <a:blip r:embed="rId7">
              <a:alphaModFix/>
            </a:blip>
            <a:srcRect/>
            <a:stretch/>
          </p:blipFill>
          <p:spPr>
            <a:xfrm>
              <a:off x="5306129" y="2797454"/>
              <a:ext cx="180000" cy="148180"/>
            </a:xfrm>
            <a:prstGeom prst="rect">
              <a:avLst/>
            </a:prstGeom>
            <a:noFill/>
            <a:ln>
              <a:noFill/>
            </a:ln>
          </p:spPr>
        </p:pic>
      </p:grpSp>
      <p:pic>
        <p:nvPicPr>
          <p:cNvPr id="786" name="Google Shape;786;p42"/>
          <p:cNvPicPr preferRelativeResize="0"/>
          <p:nvPr/>
        </p:nvPicPr>
        <p:blipFill rotWithShape="1">
          <a:blip r:embed="rId8">
            <a:alphaModFix/>
          </a:blip>
          <a:srcRect/>
          <a:stretch/>
        </p:blipFill>
        <p:spPr>
          <a:xfrm>
            <a:off x="4867590" y="2163288"/>
            <a:ext cx="138548" cy="138548"/>
          </a:xfrm>
          <a:prstGeom prst="rect">
            <a:avLst/>
          </a:prstGeom>
          <a:noFill/>
          <a:ln>
            <a:noFill/>
          </a:ln>
        </p:spPr>
      </p:pic>
      <p:grpSp>
        <p:nvGrpSpPr>
          <p:cNvPr id="787" name="Google Shape;787;p42"/>
          <p:cNvGrpSpPr/>
          <p:nvPr/>
        </p:nvGrpSpPr>
        <p:grpSpPr>
          <a:xfrm>
            <a:off x="818646" y="1894717"/>
            <a:ext cx="1978045" cy="820186"/>
            <a:chOff x="742538" y="2717656"/>
            <a:chExt cx="2312962" cy="904085"/>
          </a:xfrm>
        </p:grpSpPr>
        <p:sp>
          <p:nvSpPr>
            <p:cNvPr id="788" name="Google Shape;788;p42"/>
            <p:cNvSpPr/>
            <p:nvPr/>
          </p:nvSpPr>
          <p:spPr>
            <a:xfrm>
              <a:off x="990600" y="3344841"/>
              <a:ext cx="2064900" cy="2769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Arial"/>
                  <a:ea typeface="Arial"/>
                  <a:cs typeface="Arial"/>
                  <a:sym typeface="Arial"/>
                </a:rPr>
                <a:t>chieru-sales@chieru.co.jp </a:t>
              </a:r>
              <a:endParaRPr sz="1000" b="0" i="0" u="none" strike="noStrike" cap="none">
                <a:solidFill>
                  <a:srgbClr val="0070F5"/>
                </a:solidFill>
                <a:latin typeface="Arial"/>
                <a:ea typeface="Arial"/>
                <a:cs typeface="Arial"/>
                <a:sym typeface="Arial"/>
              </a:endParaRPr>
            </a:p>
          </p:txBody>
        </p:sp>
        <p:sp>
          <p:nvSpPr>
            <p:cNvPr id="789" name="Google Shape;789;p42"/>
            <p:cNvSpPr/>
            <p:nvPr/>
          </p:nvSpPr>
          <p:spPr>
            <a:xfrm>
              <a:off x="990600" y="2717656"/>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1" i="0" u="none" strike="noStrike" cap="none">
                  <a:solidFill>
                    <a:schemeClr val="dk2"/>
                  </a:solidFill>
                  <a:latin typeface="Arial"/>
                  <a:ea typeface="Arial"/>
                  <a:cs typeface="Arial"/>
                  <a:sym typeface="Arial"/>
                </a:rPr>
                <a:t>03-6712-9721</a:t>
              </a:r>
              <a:endParaRPr sz="1200" b="1" i="0" u="none" strike="noStrike" cap="none">
                <a:solidFill>
                  <a:srgbClr val="000000"/>
                </a:solidFill>
                <a:latin typeface="Arial"/>
                <a:ea typeface="Arial"/>
                <a:cs typeface="Arial"/>
                <a:sym typeface="Arial"/>
              </a:endParaRPr>
            </a:p>
          </p:txBody>
        </p:sp>
        <p:sp>
          <p:nvSpPr>
            <p:cNvPr id="790" name="Google Shape;790;p42"/>
            <p:cNvSpPr/>
            <p:nvPr/>
          </p:nvSpPr>
          <p:spPr>
            <a:xfrm>
              <a:off x="990600" y="3030997"/>
              <a:ext cx="1364400" cy="3078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 sz="1200" b="0" i="0" u="none" strike="noStrike" cap="none">
                  <a:solidFill>
                    <a:schemeClr val="dk2"/>
                  </a:solidFill>
                  <a:latin typeface="Arial"/>
                  <a:ea typeface="Arial"/>
                  <a:cs typeface="Arial"/>
                  <a:sym typeface="Arial"/>
                </a:rPr>
                <a:t>03-6712-9461</a:t>
              </a:r>
              <a:endParaRPr sz="1200" b="0" i="0" u="none" strike="noStrike" cap="none">
                <a:solidFill>
                  <a:srgbClr val="000000"/>
                </a:solidFill>
                <a:latin typeface="Arial"/>
                <a:ea typeface="Arial"/>
                <a:cs typeface="Arial"/>
                <a:sym typeface="Arial"/>
              </a:endParaRPr>
            </a:p>
          </p:txBody>
        </p:sp>
        <p:sp>
          <p:nvSpPr>
            <p:cNvPr id="791" name="Google Shape;791;p42">
              <a:hlinkClick r:id="rId9"/>
            </p:cNvPr>
            <p:cNvSpPr/>
            <p:nvPr/>
          </p:nvSpPr>
          <p:spPr>
            <a:xfrm>
              <a:off x="1033837" y="3344338"/>
              <a:ext cx="1975800" cy="2769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792" name="Google Shape;792;p42"/>
            <p:cNvPicPr preferRelativeResize="0"/>
            <p:nvPr/>
          </p:nvPicPr>
          <p:blipFill rotWithShape="1">
            <a:blip r:embed="rId5">
              <a:alphaModFix/>
            </a:blip>
            <a:srcRect/>
            <a:stretch/>
          </p:blipFill>
          <p:spPr>
            <a:xfrm>
              <a:off x="749821" y="3100510"/>
              <a:ext cx="180000" cy="168750"/>
            </a:xfrm>
            <a:prstGeom prst="rect">
              <a:avLst/>
            </a:prstGeom>
            <a:noFill/>
            <a:ln>
              <a:noFill/>
            </a:ln>
          </p:spPr>
        </p:pic>
        <p:pic>
          <p:nvPicPr>
            <p:cNvPr id="793" name="Google Shape;793;p42"/>
            <p:cNvPicPr preferRelativeResize="0"/>
            <p:nvPr/>
          </p:nvPicPr>
          <p:blipFill rotWithShape="1">
            <a:blip r:embed="rId6">
              <a:alphaModFix/>
            </a:blip>
            <a:srcRect/>
            <a:stretch/>
          </p:blipFill>
          <p:spPr>
            <a:xfrm>
              <a:off x="742538" y="3411340"/>
              <a:ext cx="180000" cy="144000"/>
            </a:xfrm>
            <a:prstGeom prst="rect">
              <a:avLst/>
            </a:prstGeom>
            <a:noFill/>
            <a:ln>
              <a:noFill/>
            </a:ln>
          </p:spPr>
        </p:pic>
        <p:pic>
          <p:nvPicPr>
            <p:cNvPr id="794" name="Google Shape;794;p42"/>
            <p:cNvPicPr preferRelativeResize="0"/>
            <p:nvPr/>
          </p:nvPicPr>
          <p:blipFill rotWithShape="1">
            <a:blip r:embed="rId7">
              <a:alphaModFix/>
            </a:blip>
            <a:srcRect/>
            <a:stretch/>
          </p:blipFill>
          <p:spPr>
            <a:xfrm>
              <a:off x="749821" y="2797454"/>
              <a:ext cx="180000" cy="148180"/>
            </a:xfrm>
            <a:prstGeom prst="rect">
              <a:avLst/>
            </a:prstGeom>
            <a:noFill/>
            <a:ln>
              <a:noFill/>
            </a:ln>
          </p:spPr>
        </p:pic>
      </p:grpSp>
      <p:sp>
        <p:nvSpPr>
          <p:cNvPr id="795" name="Google Shape;795;p42"/>
          <p:cNvSpPr/>
          <p:nvPr/>
        </p:nvSpPr>
        <p:spPr>
          <a:xfrm>
            <a:off x="1192224" y="3160184"/>
            <a:ext cx="2481900" cy="251100"/>
          </a:xfrm>
          <a:prstGeom prst="rect">
            <a:avLst/>
          </a:prstGeom>
          <a:noFill/>
          <a:ln>
            <a:noFill/>
          </a:ln>
        </p:spPr>
        <p:txBody>
          <a:bodyPr spcFirstLastPara="1" wrap="square" lIns="79775" tIns="39875" rIns="79775" bIns="398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 sz="1000" b="0" i="0" u="none" strike="noStrike" cap="none">
                <a:solidFill>
                  <a:srgbClr val="0070F5"/>
                </a:solidFill>
                <a:latin typeface="Merriweather Sans"/>
                <a:ea typeface="Merriweather Sans"/>
                <a:cs typeface="Merriweather Sans"/>
                <a:sym typeface="Merriweather Sans"/>
              </a:rPr>
              <a:t>www.chieru.co.jp/mailform/inquiry/</a:t>
            </a:r>
            <a:endParaRPr sz="1000" b="0" i="0" u="none" strike="noStrike" cap="none">
              <a:solidFill>
                <a:srgbClr val="0070F5"/>
              </a:solidFill>
              <a:latin typeface="Merriweather Sans"/>
              <a:ea typeface="Merriweather Sans"/>
              <a:cs typeface="Merriweather Sans"/>
              <a:sym typeface="Merriweather Sans"/>
            </a:endParaRPr>
          </a:p>
        </p:txBody>
      </p:sp>
      <p:sp>
        <p:nvSpPr>
          <p:cNvPr id="796" name="Google Shape;796;p42">
            <a:hlinkClick r:id="rId10"/>
          </p:cNvPr>
          <p:cNvSpPr/>
          <p:nvPr/>
        </p:nvSpPr>
        <p:spPr>
          <a:xfrm>
            <a:off x="1048144" y="3191653"/>
            <a:ext cx="2388300" cy="225300"/>
          </a:xfrm>
          <a:prstGeom prst="rect">
            <a:avLst/>
          </a:prstGeom>
          <a:noFill/>
          <a:ln>
            <a:noFill/>
          </a:ln>
        </p:spPr>
        <p:txBody>
          <a:bodyPr spcFirstLastPara="1" wrap="square" lIns="79775" tIns="39875" rIns="79775" bIns="398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797" name="Google Shape;797;p42"/>
          <p:cNvPicPr preferRelativeResize="0"/>
          <p:nvPr/>
        </p:nvPicPr>
        <p:blipFill rotWithShape="1">
          <a:blip r:embed="rId8">
            <a:alphaModFix/>
          </a:blip>
          <a:srcRect/>
          <a:stretch/>
        </p:blipFill>
        <p:spPr>
          <a:xfrm>
            <a:off x="969497" y="3188326"/>
            <a:ext cx="138548" cy="138548"/>
          </a:xfrm>
          <a:prstGeom prst="rect">
            <a:avLst/>
          </a:prstGeom>
          <a:noFill/>
          <a:ln>
            <a:noFill/>
          </a:ln>
        </p:spPr>
      </p:pic>
      <p:sp>
        <p:nvSpPr>
          <p:cNvPr id="798" name="Google Shape;798;p42"/>
          <p:cNvSpPr/>
          <p:nvPr/>
        </p:nvSpPr>
        <p:spPr>
          <a:xfrm>
            <a:off x="594658" y="2811444"/>
            <a:ext cx="3783300" cy="223500"/>
          </a:xfrm>
          <a:prstGeom prst="rect">
            <a:avLst/>
          </a:prstGeom>
          <a:noFill/>
          <a:ln>
            <a:noFill/>
          </a:ln>
        </p:spPr>
        <p:txBody>
          <a:bodyPr spcFirstLastPara="1" wrap="square" lIns="219850" tIns="39875" rIns="79775" bIns="398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 sz="900" b="0" i="0" u="none" strike="noStrike" cap="none">
                <a:solidFill>
                  <a:schemeClr val="dk2"/>
                </a:solidFill>
                <a:latin typeface="Arial"/>
                <a:ea typeface="Arial"/>
                <a:cs typeface="Arial"/>
                <a:sym typeface="Arial"/>
              </a:rPr>
              <a:t>お問い合わせフォームもご用意しています。</a:t>
            </a:r>
            <a:endParaRPr sz="1200" b="0" i="0" u="none" strike="noStrike" cap="none">
              <a:solidFill>
                <a:srgbClr val="000000"/>
              </a:solidFill>
              <a:latin typeface="Arial"/>
              <a:ea typeface="Arial"/>
              <a:cs typeface="Arial"/>
              <a:sym typeface="Arial"/>
            </a:endParaRPr>
          </a:p>
        </p:txBody>
      </p:sp>
      <p:sp>
        <p:nvSpPr>
          <p:cNvPr id="799" name="Google Shape;799;p42"/>
          <p:cNvSpPr/>
          <p:nvPr/>
        </p:nvSpPr>
        <p:spPr>
          <a:xfrm>
            <a:off x="3491273" y="2682895"/>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問い合わせフォーム</a:t>
            </a:r>
            <a:endParaRPr sz="500" b="0" i="0" u="none" strike="noStrike" cap="none">
              <a:solidFill>
                <a:schemeClr val="dk1"/>
              </a:solidFill>
              <a:latin typeface="Arial"/>
              <a:ea typeface="Arial"/>
              <a:cs typeface="Arial"/>
              <a:sym typeface="Arial"/>
            </a:endParaRPr>
          </a:p>
        </p:txBody>
      </p:sp>
      <p:sp>
        <p:nvSpPr>
          <p:cNvPr id="800" name="Google Shape;800;p42"/>
          <p:cNvSpPr/>
          <p:nvPr/>
        </p:nvSpPr>
        <p:spPr>
          <a:xfrm>
            <a:off x="7358951" y="2682900"/>
            <a:ext cx="10155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CHIeru 製品サポートサイト</a:t>
            </a:r>
            <a:endParaRPr sz="500" b="0" i="0" u="none" strike="noStrike" cap="none">
              <a:solidFill>
                <a:schemeClr val="dk1"/>
              </a:solidFill>
              <a:latin typeface="Arial"/>
              <a:ea typeface="Arial"/>
              <a:cs typeface="Arial"/>
              <a:sym typeface="Arial"/>
            </a:endParaRPr>
          </a:p>
        </p:txBody>
      </p:sp>
      <p:sp>
        <p:nvSpPr>
          <p:cNvPr id="801" name="Google Shape;801;p42"/>
          <p:cNvSpPr/>
          <p:nvPr/>
        </p:nvSpPr>
        <p:spPr>
          <a:xfrm>
            <a:off x="7466592" y="5520289"/>
            <a:ext cx="750300" cy="167700"/>
          </a:xfrm>
          <a:prstGeom prst="rect">
            <a:avLst/>
          </a:prstGeom>
          <a:noFill/>
          <a:ln>
            <a:noFill/>
          </a:ln>
        </p:spPr>
        <p:txBody>
          <a:bodyPr spcFirstLastPara="1" wrap="square" lIns="79775" tIns="39875" rIns="79775" bIns="39875"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ja" sz="500" b="0" i="0" u="none" strike="noStrike" cap="none">
                <a:solidFill>
                  <a:schemeClr val="dk2"/>
                </a:solidFill>
                <a:latin typeface="Arial"/>
                <a:ea typeface="Arial"/>
                <a:cs typeface="Arial"/>
                <a:sym typeface="Arial"/>
              </a:rPr>
              <a:t>チエルホームページ</a:t>
            </a:r>
            <a:endParaRPr sz="500" b="0" i="0" u="none" strike="noStrike" cap="none">
              <a:solidFill>
                <a:schemeClr val="dk1"/>
              </a:solidFill>
              <a:latin typeface="Arial"/>
              <a:ea typeface="Arial"/>
              <a:cs typeface="Arial"/>
              <a:sym typeface="Arial"/>
            </a:endParaRPr>
          </a:p>
        </p:txBody>
      </p:sp>
      <p:pic>
        <p:nvPicPr>
          <p:cNvPr id="802" name="Google Shape;802;p42"/>
          <p:cNvPicPr preferRelativeResize="0"/>
          <p:nvPr/>
        </p:nvPicPr>
        <p:blipFill rotWithShape="1">
          <a:blip r:embed="rId11">
            <a:alphaModFix/>
          </a:blip>
          <a:srcRect/>
          <a:stretch/>
        </p:blipFill>
        <p:spPr>
          <a:xfrm>
            <a:off x="7645288" y="5688000"/>
            <a:ext cx="442800" cy="442800"/>
          </a:xfrm>
          <a:prstGeom prst="rect">
            <a:avLst/>
          </a:prstGeom>
          <a:noFill/>
          <a:ln>
            <a:noFill/>
          </a:ln>
        </p:spPr>
      </p:pic>
      <p:pic>
        <p:nvPicPr>
          <p:cNvPr id="803" name="Google Shape;803;p42"/>
          <p:cNvPicPr preferRelativeResize="0"/>
          <p:nvPr/>
        </p:nvPicPr>
        <p:blipFill rotWithShape="1">
          <a:blip r:embed="rId12">
            <a:alphaModFix/>
          </a:blip>
          <a:srcRect/>
          <a:stretch/>
        </p:blipFill>
        <p:spPr>
          <a:xfrm>
            <a:off x="7645300" y="2880928"/>
            <a:ext cx="442800" cy="442800"/>
          </a:xfrm>
          <a:prstGeom prst="rect">
            <a:avLst/>
          </a:prstGeom>
          <a:noFill/>
          <a:ln>
            <a:noFill/>
          </a:ln>
        </p:spPr>
      </p:pic>
      <p:pic>
        <p:nvPicPr>
          <p:cNvPr id="804" name="Google Shape;804;p42"/>
          <p:cNvPicPr preferRelativeResize="0"/>
          <p:nvPr/>
        </p:nvPicPr>
        <p:blipFill rotWithShape="1">
          <a:blip r:embed="rId13">
            <a:alphaModFix/>
          </a:blip>
          <a:srcRect/>
          <a:stretch/>
        </p:blipFill>
        <p:spPr>
          <a:xfrm>
            <a:off x="3645851" y="2881356"/>
            <a:ext cx="441136" cy="442170"/>
          </a:xfrm>
          <a:prstGeom prst="rect">
            <a:avLst/>
          </a:prstGeom>
          <a:noFill/>
          <a:ln>
            <a:noFill/>
          </a:ln>
        </p:spPr>
      </p:pic>
      <p:sp>
        <p:nvSpPr>
          <p:cNvPr id="805" name="Google Shape;805;p42"/>
          <p:cNvSpPr txBox="1">
            <a:spLocks noGrp="1"/>
          </p:cNvSpPr>
          <p:nvPr>
            <p:ph type="title"/>
          </p:nvPr>
        </p:nvSpPr>
        <p:spPr>
          <a:xfrm>
            <a:off x="356725" y="-14325"/>
            <a:ext cx="7912500" cy="60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t>チエル</a:t>
            </a:r>
            <a:r>
              <a:rPr lang="ja" sz="3000" u="sng">
                <a:latin typeface="Arial"/>
                <a:ea typeface="Arial"/>
                <a:cs typeface="Arial"/>
                <a:sym typeface="Arial"/>
              </a:rPr>
              <a:t>お問合せ</a:t>
            </a:r>
            <a:r>
              <a:rPr lang="ja" sz="3000" u="sng"/>
              <a:t>先</a:t>
            </a:r>
            <a:endParaRPr sz="3000" u="sng">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ef97c781e0_1_22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5</a:t>
            </a:fld>
            <a:endParaRPr/>
          </a:p>
        </p:txBody>
      </p:sp>
      <p:graphicFrame>
        <p:nvGraphicFramePr>
          <p:cNvPr id="106" name="Google Shape;106;gef97c781e0_1_226"/>
          <p:cNvGraphicFramePr/>
          <p:nvPr/>
        </p:nvGraphicFramePr>
        <p:xfrm>
          <a:off x="488913" y="1311125"/>
          <a:ext cx="4931275" cy="4998390"/>
        </p:xfrm>
        <a:graphic>
          <a:graphicData uri="http://schemas.openxmlformats.org/drawingml/2006/table">
            <a:tbl>
              <a:tblPr>
                <a:noFill/>
                <a:tableStyleId>{ABA3C40F-65FB-4804-86B4-E16780AE925B}</a:tableStyleId>
              </a:tblPr>
              <a:tblGrid>
                <a:gridCol w="3828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1233575">
                  <a:extLst>
                    <a:ext uri="{9D8B030D-6E8A-4147-A177-3AD203B41FA5}">
                      <a16:colId xmlns:a16="http://schemas.microsoft.com/office/drawing/2014/main" val="20002"/>
                    </a:ext>
                  </a:extLst>
                </a:gridCol>
                <a:gridCol w="2932000">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gridSpan="2">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　　</a:t>
                      </a:r>
                      <a:r>
                        <a:rPr lang="ja" sz="1200"/>
                        <a:t>　　</a:t>
                      </a:r>
                      <a:r>
                        <a:rPr lang="ja" sz="1200" u="none" strike="noStrike" cap="none"/>
                        <a:t>ホーム</a:t>
                      </a:r>
                      <a:endParaRPr sz="1200" b="1"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h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ホーム画面に戻ります。</a:t>
                      </a:r>
                      <a:endParaRPr sz="1200" u="none" strike="noStrike" cap="none"/>
                    </a:p>
                  </a:txBody>
                  <a:tcPr marL="91425" marR="91425" marT="91425" marB="91425" anchor="ctr"/>
                </a:tc>
                <a:extLst>
                  <a:ext uri="{0D108BD9-81ED-4DB2-BD59-A6C34878D82A}">
                    <a16:rowId xmlns:a16="http://schemas.microsoft.com/office/drawing/2014/main" val="10000"/>
                  </a:ext>
                </a:extLst>
              </a:tr>
              <a:tr h="0">
                <a:tc gridSpan="4">
                  <a:txBody>
                    <a:bodyPr/>
                    <a:lstStyle/>
                    <a:p>
                      <a:pPr marL="0" marR="0" lvl="0" indent="0" algn="l" rtl="0">
                        <a:lnSpc>
                          <a:spcPct val="100000"/>
                        </a:lnSpc>
                        <a:spcBef>
                          <a:spcPts val="0"/>
                        </a:spcBef>
                        <a:spcAft>
                          <a:spcPts val="0"/>
                        </a:spcAft>
                        <a:buClr>
                          <a:srgbClr val="000000"/>
                        </a:buClr>
                        <a:buSzPts val="1200"/>
                        <a:buFont typeface="Arial"/>
                        <a:buNone/>
                      </a:pPr>
                      <a:r>
                        <a:rPr lang="ja" sz="1200" b="1" u="none" strike="noStrike" cap="none"/>
                        <a:t>Google </a:t>
                      </a:r>
                      <a:r>
                        <a:rPr lang="ja" sz="1200" u="none" strike="noStrike" cap="none"/>
                        <a:t>ユーザー管理</a:t>
                      </a:r>
                      <a:endParaRPr sz="1200" u="none" strike="noStrike" cap="none"/>
                    </a:p>
                  </a:txBody>
                  <a:tcPr marL="91425" marR="91425" marT="91425" marB="91425" anchor="ctr">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1"/>
                  </a:ext>
                </a:extLst>
              </a:tr>
              <a:tr h="0">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alpha val="0"/>
                        </a:srgbClr>
                      </a:solidFill>
                      <a:prstDash val="solid"/>
                      <a:round/>
                      <a:headEnd type="none" w="sm" len="sm"/>
                      <a:tailEnd type="none" w="sm" len="sm"/>
                    </a:lnT>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　組織部門</a:t>
                      </a:r>
                      <a:endParaRPr sz="1200"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組織部門の表示、追加、削除、名前の</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ja" sz="1200" u="none" strike="noStrike" cap="none"/>
                        <a:t>変更を行います。</a:t>
                      </a:r>
                      <a:endParaRPr sz="1200" u="none" strike="noStrike" cap="none"/>
                    </a:p>
                  </a:txBody>
                  <a:tcPr marL="91425" marR="91425" marT="91425" marB="91425" anchor="ctr"/>
                </a:tc>
                <a:extLst>
                  <a:ext uri="{0D108BD9-81ED-4DB2-BD59-A6C34878D82A}">
                    <a16:rowId xmlns:a16="http://schemas.microsoft.com/office/drawing/2014/main" val="10002"/>
                  </a:ext>
                </a:extLst>
              </a:tr>
              <a:tr h="0">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　ユーザー</a:t>
                      </a:r>
                      <a:endParaRPr sz="1200"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ユーザーを表示、追加、管理します。</a:t>
                      </a:r>
                      <a:endParaRPr sz="1200" u="none" strike="noStrike" cap="none"/>
                    </a:p>
                  </a:txBody>
                  <a:tcPr marL="91425" marR="91425" marT="91425" marB="91425" anchor="ctr"/>
                </a:tc>
                <a:extLst>
                  <a:ext uri="{0D108BD9-81ED-4DB2-BD59-A6C34878D82A}">
                    <a16:rowId xmlns:a16="http://schemas.microsoft.com/office/drawing/2014/main" val="10003"/>
                  </a:ext>
                </a:extLst>
              </a:tr>
              <a:tr h="0">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　グループ</a:t>
                      </a:r>
                      <a:endParaRPr sz="1200"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グループとメーリングリストを表示、</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ja" sz="1200" u="none" strike="noStrike" cap="none"/>
                        <a:t>作成します。</a:t>
                      </a:r>
                      <a:endParaRPr sz="1200" u="none" strike="noStrike" cap="none"/>
                    </a:p>
                  </a:txBody>
                  <a:tcPr marL="91425" marR="91425" marT="91425" marB="91425" anchor="ctr"/>
                </a:tc>
                <a:extLst>
                  <a:ext uri="{0D108BD9-81ED-4DB2-BD59-A6C34878D82A}">
                    <a16:rowId xmlns:a16="http://schemas.microsoft.com/office/drawing/2014/main" val="10004"/>
                  </a:ext>
                </a:extLst>
              </a:tr>
              <a:tr h="0">
                <a:tc gridSpan="4">
                  <a:txBody>
                    <a:bodyPr/>
                    <a:lstStyle/>
                    <a:p>
                      <a:pPr marL="0" marR="0" lvl="0" indent="0" algn="l" rtl="0">
                        <a:lnSpc>
                          <a:spcPct val="100000"/>
                        </a:lnSpc>
                        <a:spcBef>
                          <a:spcPts val="0"/>
                        </a:spcBef>
                        <a:spcAft>
                          <a:spcPts val="0"/>
                        </a:spcAft>
                        <a:buClr>
                          <a:srgbClr val="000000"/>
                        </a:buClr>
                        <a:buSzPts val="1200"/>
                        <a:buFont typeface="Arial"/>
                        <a:buNone/>
                      </a:pPr>
                      <a:r>
                        <a:rPr lang="ja" sz="1200" b="1" u="none" strike="noStrike" cap="none"/>
                        <a:t>Classroom</a:t>
                      </a:r>
                      <a:r>
                        <a:rPr lang="ja" sz="1200" u="none" strike="noStrike" cap="none"/>
                        <a:t> 管理</a:t>
                      </a:r>
                      <a:endParaRPr sz="1200" u="none" strike="noStrike" cap="none"/>
                    </a:p>
                  </a:txBody>
                  <a:tcPr marL="91425" marR="91425" marT="91425" marB="91425" anchor="ctr">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alpha val="0"/>
                        </a:srgbClr>
                      </a:solidFill>
                      <a:prstDash val="solid"/>
                      <a:round/>
                      <a:headEnd type="none" w="sm" len="sm"/>
                      <a:tailEnd type="none" w="sm" len="sm"/>
                    </a:lnT>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b="1" u="none" strike="noStrike" cap="none"/>
                        <a:t>　Classroom</a:t>
                      </a:r>
                      <a:r>
                        <a:rPr lang="ja" sz="1200" u="none" strike="noStrike" cap="none"/>
                        <a:t>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ja" sz="1200" u="none" strike="noStrike" cap="none"/>
                        <a:t>　作成</a:t>
                      </a:r>
                      <a:endParaRPr sz="1200"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クラスの表示や作成、学習者を追加、</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ja" sz="1200" u="none" strike="noStrike" cap="none"/>
                        <a:t>管理します。</a:t>
                      </a:r>
                      <a:endParaRPr sz="1200" u="none" strike="noStrike" cap="none"/>
                    </a:p>
                  </a:txBody>
                  <a:tcPr marL="91425" marR="91425" marT="91425" marB="91425" anchor="ctr"/>
                </a:tc>
                <a:extLst>
                  <a:ext uri="{0D108BD9-81ED-4DB2-BD59-A6C34878D82A}">
                    <a16:rowId xmlns:a16="http://schemas.microsoft.com/office/drawing/2014/main" val="10006"/>
                  </a:ext>
                </a:extLst>
              </a:tr>
              <a:tr h="0">
                <a:tc gridSpan="4">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ログイン管理</a:t>
                      </a:r>
                      <a:endParaRPr sz="1200" u="none" strike="noStrike" cap="none"/>
                    </a:p>
                  </a:txBody>
                  <a:tcPr marL="91425" marR="91425" marT="91425" marB="91425" anchor="ctr">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b="1" u="none" strike="noStrike" cap="none"/>
                        <a:t>　QR </a:t>
                      </a:r>
                      <a:r>
                        <a:rPr lang="ja" sz="1200" u="none" strike="noStrike" cap="none"/>
                        <a:t>コード</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ja" sz="1200" u="none" strike="noStrike" cap="none"/>
                        <a:t>　ログイン</a:t>
                      </a:r>
                      <a:endParaRPr sz="1200"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t>組織部門ごとにログイン設定の変更を行います。</a:t>
                      </a:r>
                      <a:endParaRPr sz="1200" u="none" strike="noStrike" cap="none"/>
                    </a:p>
                  </a:txBody>
                  <a:tcPr marL="91425" marR="91425" marT="91425" marB="91425" anchor="ctr"/>
                </a:tc>
                <a:extLst>
                  <a:ext uri="{0D108BD9-81ED-4DB2-BD59-A6C34878D82A}">
                    <a16:rowId xmlns:a16="http://schemas.microsoft.com/office/drawing/2014/main" val="10008"/>
                  </a:ext>
                </a:extLst>
              </a:tr>
              <a:tr h="0">
                <a:tc gridSpan="4">
                  <a:txBody>
                    <a:bodyPr/>
                    <a:lstStyle/>
                    <a:p>
                      <a:pPr marL="0" marR="0" lvl="0" indent="0" algn="l" rtl="0">
                        <a:lnSpc>
                          <a:spcPct val="100000"/>
                        </a:lnSpc>
                        <a:spcBef>
                          <a:spcPts val="0"/>
                        </a:spcBef>
                        <a:spcAft>
                          <a:spcPts val="0"/>
                        </a:spcAft>
                        <a:buNone/>
                      </a:pPr>
                      <a:r>
                        <a:rPr lang="ja"/>
                        <a:t>デバイス管理</a:t>
                      </a:r>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9"/>
                  </a:ext>
                </a:extLst>
              </a:tr>
              <a:tr h="0">
                <a:tc>
                  <a:txBody>
                    <a:bodyPr/>
                    <a:lstStyle/>
                    <a:p>
                      <a:pPr marL="0" marR="0" lvl="0" indent="0" algn="l" rtl="0">
                        <a:lnSpc>
                          <a:spcPct val="100000"/>
                        </a:lnSpc>
                        <a:spcBef>
                          <a:spcPts val="0"/>
                        </a:spcBef>
                        <a:spcAft>
                          <a:spcPts val="0"/>
                        </a:spcAft>
                        <a:buNone/>
                      </a:pPr>
                      <a:endParaRPr sz="1400" u="none" strike="noStrike" cap="none"/>
                    </a:p>
                  </a:txBody>
                  <a:tcPr marL="91425" marR="91425" marT="91425" marB="91425">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p>
                  </a:txBody>
                  <a:tcPr marL="91425" marR="91425" marT="91425" marB="91425" anchor="ctr">
                    <a:lnR w="9525" cap="flat" cmpd="sng">
                      <a:solidFill>
                        <a:srgbClr val="9E9E9E">
                          <a:alpha val="0"/>
                        </a:srgbClr>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r>
                        <a:rPr lang="ja" sz="1200" b="1"/>
                        <a:t>　</a:t>
                      </a:r>
                      <a:r>
                        <a:rPr lang="ja" sz="1200"/>
                        <a:t>デバイス</a:t>
                      </a:r>
                      <a:endParaRPr sz="1200"/>
                    </a:p>
                    <a:p>
                      <a:pPr marL="0" marR="0" lvl="0" indent="0" algn="l" rtl="0">
                        <a:lnSpc>
                          <a:spcPct val="100000"/>
                        </a:lnSpc>
                        <a:spcBef>
                          <a:spcPts val="0"/>
                        </a:spcBef>
                        <a:spcAft>
                          <a:spcPts val="0"/>
                        </a:spcAft>
                        <a:buNone/>
                      </a:pPr>
                      <a:r>
                        <a:rPr lang="ja" sz="1200"/>
                        <a:t>　管理</a:t>
                      </a:r>
                      <a:endParaRPr sz="1200" u="none" strike="noStrike" cap="none"/>
                    </a:p>
                  </a:txBody>
                  <a:tcPr marL="91425" marR="91425" marT="91425" marB="91425" anchor="ctr">
                    <a:lnL w="9525" cap="flat" cmpd="sng">
                      <a:solidFill>
                        <a:srgbClr val="9E9E9E">
                          <a:alpha val="0"/>
                        </a:srgbClr>
                      </a:solidFill>
                      <a:prstDash val="solid"/>
                      <a:round/>
                      <a:headEnd type="none" w="sm" len="sm"/>
                      <a:tailEnd type="none" w="sm" len="sm"/>
                    </a:lnL>
                  </a:tcPr>
                </a:tc>
                <a:tc>
                  <a:txBody>
                    <a:bodyPr/>
                    <a:lstStyle/>
                    <a:p>
                      <a:pPr marL="0" marR="0" lvl="0" indent="0" algn="l" rtl="0">
                        <a:lnSpc>
                          <a:spcPct val="100000"/>
                        </a:lnSpc>
                        <a:spcBef>
                          <a:spcPts val="0"/>
                        </a:spcBef>
                        <a:spcAft>
                          <a:spcPts val="0"/>
                        </a:spcAft>
                        <a:buNone/>
                      </a:pPr>
                      <a:r>
                        <a:rPr lang="ja" sz="1200"/>
                        <a:t>Chromebook のデバイス管理を行うことができます。</a:t>
                      </a:r>
                      <a:endParaRPr sz="1200" u="none" strike="noStrike" cap="none"/>
                    </a:p>
                  </a:txBody>
                  <a:tcPr marL="91425" marR="91425" marT="91425" marB="91425" anchor="ctr"/>
                </a:tc>
                <a:extLst>
                  <a:ext uri="{0D108BD9-81ED-4DB2-BD59-A6C34878D82A}">
                    <a16:rowId xmlns:a16="http://schemas.microsoft.com/office/drawing/2014/main" val="10010"/>
                  </a:ext>
                </a:extLst>
              </a:tr>
            </a:tbl>
          </a:graphicData>
        </a:graphic>
      </p:graphicFrame>
      <p:pic>
        <p:nvPicPr>
          <p:cNvPr id="107" name="Google Shape;107;gef97c781e0_1_226"/>
          <p:cNvPicPr preferRelativeResize="0"/>
          <p:nvPr/>
        </p:nvPicPr>
        <p:blipFill rotWithShape="1">
          <a:blip r:embed="rId3">
            <a:alphaModFix/>
          </a:blip>
          <a:srcRect/>
          <a:stretch/>
        </p:blipFill>
        <p:spPr>
          <a:xfrm>
            <a:off x="1020412" y="1371425"/>
            <a:ext cx="299200" cy="261015"/>
          </a:xfrm>
          <a:prstGeom prst="rect">
            <a:avLst/>
          </a:prstGeom>
          <a:noFill/>
          <a:ln>
            <a:noFill/>
          </a:ln>
        </p:spPr>
      </p:pic>
      <p:pic>
        <p:nvPicPr>
          <p:cNvPr id="108" name="Google Shape;108;gef97c781e0_1_226"/>
          <p:cNvPicPr preferRelativeResize="0"/>
          <p:nvPr/>
        </p:nvPicPr>
        <p:blipFill rotWithShape="1">
          <a:blip r:embed="rId4">
            <a:alphaModFix/>
          </a:blip>
          <a:srcRect/>
          <a:stretch/>
        </p:blipFill>
        <p:spPr>
          <a:xfrm>
            <a:off x="1020412" y="2232000"/>
            <a:ext cx="299200" cy="247421"/>
          </a:xfrm>
          <a:prstGeom prst="rect">
            <a:avLst/>
          </a:prstGeom>
          <a:noFill/>
          <a:ln>
            <a:noFill/>
          </a:ln>
        </p:spPr>
      </p:pic>
      <p:pic>
        <p:nvPicPr>
          <p:cNvPr id="109" name="Google Shape;109;gef97c781e0_1_226"/>
          <p:cNvPicPr preferRelativeResize="0"/>
          <p:nvPr/>
        </p:nvPicPr>
        <p:blipFill rotWithShape="1">
          <a:blip r:embed="rId5">
            <a:alphaModFix/>
          </a:blip>
          <a:srcRect/>
          <a:stretch/>
        </p:blipFill>
        <p:spPr>
          <a:xfrm>
            <a:off x="1050363" y="2663938"/>
            <a:ext cx="239273" cy="261025"/>
          </a:xfrm>
          <a:prstGeom prst="rect">
            <a:avLst/>
          </a:prstGeom>
          <a:noFill/>
          <a:ln>
            <a:noFill/>
          </a:ln>
        </p:spPr>
      </p:pic>
      <p:pic>
        <p:nvPicPr>
          <p:cNvPr id="110" name="Google Shape;110;gef97c781e0_1_226"/>
          <p:cNvPicPr preferRelativeResize="0"/>
          <p:nvPr/>
        </p:nvPicPr>
        <p:blipFill rotWithShape="1">
          <a:blip r:embed="rId6">
            <a:alphaModFix/>
          </a:blip>
          <a:srcRect/>
          <a:stretch/>
        </p:blipFill>
        <p:spPr>
          <a:xfrm>
            <a:off x="1020412" y="3128188"/>
            <a:ext cx="299200" cy="299200"/>
          </a:xfrm>
          <a:prstGeom prst="rect">
            <a:avLst/>
          </a:prstGeom>
          <a:noFill/>
          <a:ln>
            <a:noFill/>
          </a:ln>
        </p:spPr>
      </p:pic>
      <p:pic>
        <p:nvPicPr>
          <p:cNvPr id="111" name="Google Shape;111;gef97c781e0_1_226"/>
          <p:cNvPicPr preferRelativeResize="0"/>
          <p:nvPr/>
        </p:nvPicPr>
        <p:blipFill rotWithShape="1">
          <a:blip r:embed="rId7">
            <a:alphaModFix/>
          </a:blip>
          <a:srcRect l="33677" t="6506" r="42225" b="19044"/>
          <a:stretch/>
        </p:blipFill>
        <p:spPr>
          <a:xfrm>
            <a:off x="5917400" y="1311125"/>
            <a:ext cx="2203450" cy="3829100"/>
          </a:xfrm>
          <a:prstGeom prst="rect">
            <a:avLst/>
          </a:prstGeom>
          <a:noFill/>
          <a:ln w="9525" cap="flat" cmpd="sng">
            <a:solidFill>
              <a:srgbClr val="9E9E9E"/>
            </a:solidFill>
            <a:prstDash val="solid"/>
            <a:round/>
            <a:headEnd type="none" w="sm" len="sm"/>
            <a:tailEnd type="none" w="sm" len="sm"/>
          </a:ln>
        </p:spPr>
      </p:pic>
      <p:pic>
        <p:nvPicPr>
          <p:cNvPr id="112" name="Google Shape;112;gef97c781e0_1_226"/>
          <p:cNvPicPr preferRelativeResize="0"/>
          <p:nvPr/>
        </p:nvPicPr>
        <p:blipFill rotWithShape="1">
          <a:blip r:embed="rId8">
            <a:alphaModFix/>
          </a:blip>
          <a:srcRect/>
          <a:stretch/>
        </p:blipFill>
        <p:spPr>
          <a:xfrm>
            <a:off x="1020388" y="4094900"/>
            <a:ext cx="299200" cy="190404"/>
          </a:xfrm>
          <a:prstGeom prst="rect">
            <a:avLst/>
          </a:prstGeom>
          <a:noFill/>
          <a:ln>
            <a:noFill/>
          </a:ln>
        </p:spPr>
      </p:pic>
      <p:pic>
        <p:nvPicPr>
          <p:cNvPr id="113" name="Google Shape;113;gef97c781e0_1_226"/>
          <p:cNvPicPr preferRelativeResize="0"/>
          <p:nvPr/>
        </p:nvPicPr>
        <p:blipFill rotWithShape="1">
          <a:blip r:embed="rId9">
            <a:alphaModFix/>
          </a:blip>
          <a:srcRect/>
          <a:stretch/>
        </p:blipFill>
        <p:spPr>
          <a:xfrm>
            <a:off x="1020389" y="5003676"/>
            <a:ext cx="299200" cy="169352"/>
          </a:xfrm>
          <a:prstGeom prst="rect">
            <a:avLst/>
          </a:prstGeom>
          <a:noFill/>
          <a:ln>
            <a:noFill/>
          </a:ln>
        </p:spPr>
      </p:pic>
      <p:sp>
        <p:nvSpPr>
          <p:cNvPr id="114" name="Google Shape;114;gef97c781e0_1_226"/>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000"/>
              <a:buFont typeface="Arial"/>
              <a:buNone/>
            </a:pPr>
            <a:r>
              <a:rPr lang="ja" sz="3000" u="sng">
                <a:latin typeface="Arial"/>
                <a:ea typeface="Arial"/>
                <a:cs typeface="Arial"/>
                <a:sym typeface="Arial"/>
              </a:rPr>
              <a:t>メニュー</a:t>
            </a:r>
            <a:r>
              <a:rPr lang="ja" sz="3000" u="sng"/>
              <a:t>の見方</a:t>
            </a:r>
            <a:endParaRPr sz="3000" u="sng"/>
          </a:p>
        </p:txBody>
      </p:sp>
      <p:sp>
        <p:nvSpPr>
          <p:cNvPr id="115" name="Google Shape;115;gef97c781e0_1_226"/>
          <p:cNvSpPr txBox="1"/>
          <p:nvPr/>
        </p:nvSpPr>
        <p:spPr>
          <a:xfrm>
            <a:off x="245850" y="648400"/>
            <a:ext cx="8652300" cy="605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ICCSでは、常に画面左側にメニューが表示されます。各メニューを選択すると、Google管理コンソールに登録されている情報が一覧で表示されます。</a:t>
            </a:r>
            <a:endParaRPr sz="1292" b="1" i="0" u="none" strike="noStrike" cap="none">
              <a:solidFill>
                <a:srgbClr val="FF0000"/>
              </a:solidFill>
              <a:latin typeface="Arial"/>
              <a:ea typeface="Arial"/>
              <a:cs typeface="Arial"/>
              <a:sym typeface="Arial"/>
            </a:endParaRPr>
          </a:p>
        </p:txBody>
      </p:sp>
      <p:sp>
        <p:nvSpPr>
          <p:cNvPr id="116" name="Google Shape;116;gef97c781e0_1_226"/>
          <p:cNvSpPr/>
          <p:nvPr/>
        </p:nvSpPr>
        <p:spPr>
          <a:xfrm>
            <a:off x="5940824" y="3085350"/>
            <a:ext cx="1436400" cy="3177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ef97c781e0_1_226"/>
          <p:cNvSpPr/>
          <p:nvPr/>
        </p:nvSpPr>
        <p:spPr>
          <a:xfrm>
            <a:off x="5545688" y="5322000"/>
            <a:ext cx="3168300" cy="10281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ja" sz="1200" b="1" i="0" u="none" strike="noStrike" cap="none">
                <a:solidFill>
                  <a:srgbClr val="000000"/>
                </a:solidFill>
                <a:latin typeface="Arial"/>
                <a:ea typeface="Arial"/>
                <a:cs typeface="Arial"/>
                <a:sym typeface="Arial"/>
              </a:rPr>
              <a:t>◎権限が無いアカウントの場合</a:t>
            </a:r>
            <a:endParaRPr sz="12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 sz="1100"/>
              <a:t>〇</a:t>
            </a:r>
            <a:r>
              <a:rPr lang="ja" sz="1100" b="1">
                <a:solidFill>
                  <a:srgbClr val="FF0000"/>
                </a:solidFill>
              </a:rPr>
              <a:t>選択・クリックが出来なくなります。</a:t>
            </a:r>
            <a:endParaRPr sz="1100" b="1" i="0" u="none" strike="noStrike" cap="none">
              <a:solidFill>
                <a:srgbClr val="FF0000"/>
              </a:solidFill>
            </a:endParaRPr>
          </a:p>
          <a:p>
            <a:pPr marL="0" marR="0" lvl="0" indent="0" algn="l" rtl="0">
              <a:lnSpc>
                <a:spcPct val="150000"/>
              </a:lnSpc>
              <a:spcBef>
                <a:spcPts val="0"/>
              </a:spcBef>
              <a:spcAft>
                <a:spcPts val="0"/>
              </a:spcAft>
              <a:buClr>
                <a:srgbClr val="000000"/>
              </a:buClr>
              <a:buSzPts val="1100"/>
              <a:buFont typeface="Arial"/>
              <a:buNone/>
            </a:pPr>
            <a:r>
              <a:rPr lang="ja" sz="1100"/>
              <a:t>〇権限が無い項目はグレーになります。</a:t>
            </a:r>
            <a:r>
              <a:rPr lang="ja" sz="1100" b="0" i="0" u="none" strike="noStrike" cap="none">
                <a:solidFill>
                  <a:srgbClr val="000000"/>
                </a:solidFill>
                <a:latin typeface="Arial"/>
                <a:ea typeface="Arial"/>
                <a:cs typeface="Arial"/>
                <a:sym typeface="Arial"/>
              </a:rPr>
              <a:t>カーソルを合わせると図のように表示されます。</a:t>
            </a:r>
            <a:endParaRPr sz="1100" b="0" i="0" u="none" strike="noStrike" cap="none">
              <a:solidFill>
                <a:srgbClr val="000000"/>
              </a:solidFill>
              <a:latin typeface="Arial"/>
              <a:ea typeface="Arial"/>
              <a:cs typeface="Arial"/>
              <a:sym typeface="Arial"/>
            </a:endParaRPr>
          </a:p>
        </p:txBody>
      </p:sp>
      <p:cxnSp>
        <p:nvCxnSpPr>
          <p:cNvPr id="118" name="Google Shape;118;gef97c781e0_1_226"/>
          <p:cNvCxnSpPr>
            <a:stCxn id="116" idx="3"/>
          </p:cNvCxnSpPr>
          <p:nvPr/>
        </p:nvCxnSpPr>
        <p:spPr>
          <a:xfrm>
            <a:off x="7377224" y="3244200"/>
            <a:ext cx="257400" cy="2077800"/>
          </a:xfrm>
          <a:prstGeom prst="bentConnector2">
            <a:avLst/>
          </a:prstGeom>
          <a:noFill/>
          <a:ln w="19050" cap="flat" cmpd="sng">
            <a:solidFill>
              <a:srgbClr val="0070F5"/>
            </a:solidFill>
            <a:prstDash val="dash"/>
            <a:round/>
            <a:headEnd type="triangle" w="med" len="med"/>
            <a:tailEnd type="none" w="sm" len="sm"/>
          </a:ln>
        </p:spPr>
      </p:cxnSp>
      <p:pic>
        <p:nvPicPr>
          <p:cNvPr id="119" name="Google Shape;119;gef97c781e0_1_226"/>
          <p:cNvPicPr preferRelativeResize="0"/>
          <p:nvPr/>
        </p:nvPicPr>
        <p:blipFill rotWithShape="1">
          <a:blip r:embed="rId10">
            <a:alphaModFix/>
          </a:blip>
          <a:srcRect/>
          <a:stretch/>
        </p:blipFill>
        <p:spPr>
          <a:xfrm>
            <a:off x="6944939" y="3141919"/>
            <a:ext cx="204548" cy="204549"/>
          </a:xfrm>
          <a:prstGeom prst="rect">
            <a:avLst/>
          </a:prstGeom>
          <a:noFill/>
          <a:ln>
            <a:noFill/>
          </a:ln>
        </p:spPr>
      </p:pic>
      <p:pic>
        <p:nvPicPr>
          <p:cNvPr id="120" name="Google Shape;120;gef97c781e0_1_226"/>
          <p:cNvPicPr preferRelativeResize="0"/>
          <p:nvPr/>
        </p:nvPicPr>
        <p:blipFill rotWithShape="1">
          <a:blip r:embed="rId11">
            <a:alphaModFix/>
          </a:blip>
          <a:srcRect l="30298" t="19757" r="13675" b="38375"/>
          <a:stretch/>
        </p:blipFill>
        <p:spPr>
          <a:xfrm>
            <a:off x="977900" y="5900775"/>
            <a:ext cx="384200" cy="28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ef97c781e0_1_240"/>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6</a:t>
            </a:fld>
            <a:endParaRPr/>
          </a:p>
        </p:txBody>
      </p:sp>
      <p:graphicFrame>
        <p:nvGraphicFramePr>
          <p:cNvPr id="126" name="Google Shape;126;gef97c781e0_1_240"/>
          <p:cNvGraphicFramePr/>
          <p:nvPr/>
        </p:nvGraphicFramePr>
        <p:xfrm>
          <a:off x="565300" y="1697013"/>
          <a:ext cx="4178975" cy="1336074"/>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12801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各列でキーワードによる絞り込み検索ができます。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⇒絞り込み​ボックスに入力した文字の含まれる情報が表示されます。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27" name="Google Shape;127;gef97c781e0_1_240"/>
          <p:cNvPicPr preferRelativeResize="0"/>
          <p:nvPr/>
        </p:nvPicPr>
        <p:blipFill rotWithShape="1">
          <a:blip r:embed="rId3">
            <a:alphaModFix/>
          </a:blip>
          <a:srcRect/>
          <a:stretch/>
        </p:blipFill>
        <p:spPr>
          <a:xfrm>
            <a:off x="5282750" y="3785820"/>
            <a:ext cx="3267363" cy="540600"/>
          </a:xfrm>
          <a:prstGeom prst="rect">
            <a:avLst/>
          </a:prstGeom>
          <a:noFill/>
          <a:ln w="9525" cap="flat" cmpd="sng">
            <a:solidFill>
              <a:srgbClr val="9E9E9E"/>
            </a:solidFill>
            <a:prstDash val="solid"/>
            <a:round/>
            <a:headEnd type="none" w="sm" len="sm"/>
            <a:tailEnd type="none" w="sm" len="sm"/>
          </a:ln>
        </p:spPr>
      </p:pic>
      <p:pic>
        <p:nvPicPr>
          <p:cNvPr id="128" name="Google Shape;128;gef97c781e0_1_240"/>
          <p:cNvPicPr preferRelativeResize="0"/>
          <p:nvPr/>
        </p:nvPicPr>
        <p:blipFill rotWithShape="1">
          <a:blip r:embed="rId3">
            <a:alphaModFix/>
          </a:blip>
          <a:srcRect/>
          <a:stretch/>
        </p:blipFill>
        <p:spPr>
          <a:xfrm>
            <a:off x="5297038" y="2066783"/>
            <a:ext cx="3267363" cy="540600"/>
          </a:xfrm>
          <a:prstGeom prst="rect">
            <a:avLst/>
          </a:prstGeom>
          <a:noFill/>
          <a:ln w="9525" cap="flat" cmpd="sng">
            <a:solidFill>
              <a:srgbClr val="9E9E9E"/>
            </a:solidFill>
            <a:prstDash val="solid"/>
            <a:round/>
            <a:headEnd type="none" w="sm" len="sm"/>
            <a:tailEnd type="none" w="sm" len="sm"/>
          </a:ln>
        </p:spPr>
      </p:pic>
      <p:sp>
        <p:nvSpPr>
          <p:cNvPr id="129" name="Google Shape;129;gef97c781e0_1_240"/>
          <p:cNvSpPr/>
          <p:nvPr/>
        </p:nvSpPr>
        <p:spPr>
          <a:xfrm>
            <a:off x="710274" y="3229675"/>
            <a:ext cx="1868619"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 sz="1400" b="1" i="0" u="none" strike="noStrike" cap="none">
                <a:solidFill>
                  <a:srgbClr val="0070F5"/>
                </a:solidFill>
                <a:latin typeface="Arial"/>
                <a:ea typeface="Arial"/>
                <a:cs typeface="Arial"/>
                <a:sym typeface="Arial"/>
              </a:rPr>
              <a:t>ソート（並び替え）</a:t>
            </a:r>
            <a:endParaRPr sz="1400" b="1" i="0" u="none" strike="noStrike" cap="none">
              <a:solidFill>
                <a:srgbClr val="0070F5"/>
              </a:solidFill>
              <a:latin typeface="Arial"/>
              <a:ea typeface="Arial"/>
              <a:cs typeface="Arial"/>
              <a:sym typeface="Arial"/>
            </a:endParaRPr>
          </a:p>
        </p:txBody>
      </p:sp>
      <p:sp>
        <p:nvSpPr>
          <p:cNvPr id="130" name="Google Shape;130;gef97c781e0_1_240"/>
          <p:cNvSpPr/>
          <p:nvPr/>
        </p:nvSpPr>
        <p:spPr>
          <a:xfrm>
            <a:off x="710275" y="12698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絞り込み検索</a:t>
            </a:r>
            <a:endParaRPr sz="1300" b="1" i="0" u="none" strike="noStrike" cap="none">
              <a:solidFill>
                <a:srgbClr val="0070F5"/>
              </a:solidFill>
              <a:latin typeface="Arial"/>
              <a:ea typeface="Arial"/>
              <a:cs typeface="Arial"/>
              <a:sym typeface="Arial"/>
            </a:endParaRPr>
          </a:p>
        </p:txBody>
      </p:sp>
      <p:sp>
        <p:nvSpPr>
          <p:cNvPr id="131" name="Google Shape;131;gef97c781e0_1_240"/>
          <p:cNvSpPr txBox="1">
            <a:spLocks noGrp="1"/>
          </p:cNvSpPr>
          <p:nvPr>
            <p:ph type="title"/>
          </p:nvPr>
        </p:nvSpPr>
        <p:spPr>
          <a:xfrm>
            <a:off x="356725" y="-14325"/>
            <a:ext cx="81060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000" u="sng">
                <a:latin typeface="Arial"/>
                <a:ea typeface="Arial"/>
                <a:cs typeface="Arial"/>
                <a:sym typeface="Arial"/>
              </a:rPr>
              <a:t>情報の絞り込み・ソート・表示件数を変える</a:t>
            </a:r>
            <a:endParaRPr sz="3000" u="sng">
              <a:latin typeface="Arial"/>
              <a:ea typeface="Arial"/>
              <a:cs typeface="Arial"/>
              <a:sym typeface="Arial"/>
            </a:endParaRPr>
          </a:p>
        </p:txBody>
      </p:sp>
      <p:sp>
        <p:nvSpPr>
          <p:cNvPr id="132" name="Google Shape;132;gef97c781e0_1_240"/>
          <p:cNvSpPr/>
          <p:nvPr/>
        </p:nvSpPr>
        <p:spPr>
          <a:xfrm>
            <a:off x="5297038" y="2314100"/>
            <a:ext cx="1435500" cy="29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ef97c781e0_1_240"/>
          <p:cNvSpPr/>
          <p:nvPr/>
        </p:nvSpPr>
        <p:spPr>
          <a:xfrm>
            <a:off x="7080313" y="2314100"/>
            <a:ext cx="1435500" cy="291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ef97c781e0_1_240"/>
          <p:cNvSpPr/>
          <p:nvPr/>
        </p:nvSpPr>
        <p:spPr>
          <a:xfrm>
            <a:off x="6549275" y="3745050"/>
            <a:ext cx="327900" cy="324300"/>
          </a:xfrm>
          <a:prstGeom prst="roundRect">
            <a:avLst>
              <a:gd name="adj"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ef97c781e0_1_240"/>
          <p:cNvSpPr/>
          <p:nvPr/>
        </p:nvSpPr>
        <p:spPr>
          <a:xfrm>
            <a:off x="8250800" y="3745050"/>
            <a:ext cx="327900" cy="324300"/>
          </a:xfrm>
          <a:prstGeom prst="roundRect">
            <a:avLst>
              <a:gd name="adj"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gef97c781e0_1_240"/>
          <p:cNvPicPr preferRelativeResize="0"/>
          <p:nvPr/>
        </p:nvPicPr>
        <p:blipFill rotWithShape="1">
          <a:blip r:embed="rId4">
            <a:alphaModFix/>
          </a:blip>
          <a:srcRect/>
          <a:stretch/>
        </p:blipFill>
        <p:spPr>
          <a:xfrm>
            <a:off x="5580288" y="5262700"/>
            <a:ext cx="1599900" cy="543718"/>
          </a:xfrm>
          <a:prstGeom prst="rect">
            <a:avLst/>
          </a:prstGeom>
          <a:noFill/>
          <a:ln w="9525" cap="flat" cmpd="sng">
            <a:solidFill>
              <a:srgbClr val="9E9E9E"/>
            </a:solidFill>
            <a:prstDash val="solid"/>
            <a:round/>
            <a:headEnd type="none" w="sm" len="sm"/>
            <a:tailEnd type="none" w="sm" len="sm"/>
          </a:ln>
        </p:spPr>
      </p:pic>
      <p:sp>
        <p:nvSpPr>
          <p:cNvPr id="137" name="Google Shape;137;gef97c781e0_1_240"/>
          <p:cNvSpPr/>
          <p:nvPr/>
        </p:nvSpPr>
        <p:spPr>
          <a:xfrm>
            <a:off x="710275" y="4628800"/>
            <a:ext cx="1578300" cy="310800"/>
          </a:xfrm>
          <a:prstGeom prst="roundRect">
            <a:avLst>
              <a:gd name="adj" fmla="val 16667"/>
            </a:avLst>
          </a:prstGeom>
          <a:noFill/>
          <a:ln w="9525" cap="flat" cmpd="sng">
            <a:solidFill>
              <a:srgbClr val="0070F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300" b="1" i="0" u="none" strike="noStrike" cap="none">
                <a:solidFill>
                  <a:srgbClr val="0070F5"/>
                </a:solidFill>
                <a:latin typeface="Arial"/>
                <a:ea typeface="Arial"/>
                <a:cs typeface="Arial"/>
                <a:sym typeface="Arial"/>
              </a:rPr>
              <a:t>表示件数</a:t>
            </a:r>
            <a:endParaRPr sz="1300" b="1" i="0" u="none" strike="noStrike" cap="none">
              <a:solidFill>
                <a:srgbClr val="0070F5"/>
              </a:solidFill>
              <a:latin typeface="Arial"/>
              <a:ea typeface="Arial"/>
              <a:cs typeface="Arial"/>
              <a:sym typeface="Arial"/>
            </a:endParaRPr>
          </a:p>
        </p:txBody>
      </p:sp>
      <p:sp>
        <p:nvSpPr>
          <p:cNvPr id="138" name="Google Shape;138;gef97c781e0_1_240"/>
          <p:cNvSpPr/>
          <p:nvPr/>
        </p:nvSpPr>
        <p:spPr>
          <a:xfrm>
            <a:off x="6129888" y="5322887"/>
            <a:ext cx="768600" cy="480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ef97c781e0_1_240"/>
          <p:cNvSpPr txBox="1"/>
          <p:nvPr/>
        </p:nvSpPr>
        <p:spPr>
          <a:xfrm>
            <a:off x="0" y="591375"/>
            <a:ext cx="9144000" cy="535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92"/>
              <a:buFont typeface="Arial"/>
              <a:buNone/>
            </a:pPr>
            <a:endParaRPr sz="1400" b="1" i="0" u="none" strike="noStrike" cap="none">
              <a:solidFill>
                <a:srgbClr val="000000"/>
              </a:solidFill>
              <a:latin typeface="Arial"/>
              <a:ea typeface="Arial"/>
              <a:cs typeface="Arial"/>
              <a:sym typeface="Arial"/>
            </a:endParaRPr>
          </a:p>
        </p:txBody>
      </p:sp>
      <p:graphicFrame>
        <p:nvGraphicFramePr>
          <p:cNvPr id="140" name="Google Shape;140;gef97c781e0_1_240"/>
          <p:cNvGraphicFramePr/>
          <p:nvPr/>
        </p:nvGraphicFramePr>
        <p:xfrm>
          <a:off x="565300" y="3715238"/>
          <a:ext cx="4178975" cy="663625"/>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6362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2</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各列の​</a:t>
                      </a:r>
                      <a:r>
                        <a:rPr lang="ja" sz="1400" b="1" u="none" strike="noStrike" cap="none"/>
                        <a:t>矢印アイコン​</a:t>
                      </a:r>
                      <a:r>
                        <a:rPr lang="ja" sz="1400" u="none" strike="noStrike" cap="none"/>
                        <a:t>をクリックし、昇順・降順で並べ替えます。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41" name="Google Shape;141;gef97c781e0_1_240"/>
          <p:cNvGraphicFramePr/>
          <p:nvPr/>
        </p:nvGraphicFramePr>
        <p:xfrm>
          <a:off x="565300" y="5189563"/>
          <a:ext cx="4178975" cy="960100"/>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9601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3</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画面上の表示件数を変更できます。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⇒「10・50・100」から選択できます。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2" name="Google Shape;142;gef97c781e0_1_240"/>
          <p:cNvSpPr txBox="1"/>
          <p:nvPr/>
        </p:nvSpPr>
        <p:spPr>
          <a:xfrm>
            <a:off x="235875" y="659025"/>
            <a:ext cx="8723400" cy="448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ja" sz="1400" b="1" i="0" u="none" strike="noStrike" cap="none">
                <a:solidFill>
                  <a:srgbClr val="000000"/>
                </a:solidFill>
                <a:latin typeface="Arial"/>
                <a:ea typeface="Arial"/>
                <a:cs typeface="Arial"/>
                <a:sym typeface="Arial"/>
              </a:rPr>
              <a:t>登録されている情報について絞り込み検索やソート（並び替え）、表示件数の調整をすることができます。</a:t>
            </a:r>
            <a:endParaRPr sz="1400" b="1" i="0" u="none" strike="noStrike" cap="none">
              <a:solidFill>
                <a:srgbClr val="000000"/>
              </a:solidFill>
              <a:latin typeface="Arial"/>
              <a:ea typeface="Arial"/>
              <a:cs typeface="Arial"/>
              <a:sym typeface="Arial"/>
            </a:endParaRPr>
          </a:p>
        </p:txBody>
      </p:sp>
      <p:sp>
        <p:nvSpPr>
          <p:cNvPr id="143" name="Google Shape;143;gef97c781e0_1_240"/>
          <p:cNvSpPr txBox="1"/>
          <p:nvPr/>
        </p:nvSpPr>
        <p:spPr>
          <a:xfrm>
            <a:off x="5175600" y="14817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❶</a:t>
            </a:r>
            <a:endParaRPr sz="3000" b="0" i="0" u="none" strike="noStrike" cap="none">
              <a:solidFill>
                <a:srgbClr val="FF0000"/>
              </a:solidFill>
              <a:latin typeface="Arial"/>
              <a:ea typeface="Arial"/>
              <a:cs typeface="Arial"/>
              <a:sym typeface="Arial"/>
            </a:endParaRPr>
          </a:p>
        </p:txBody>
      </p:sp>
      <p:sp>
        <p:nvSpPr>
          <p:cNvPr id="144" name="Google Shape;144;gef97c781e0_1_240"/>
          <p:cNvSpPr txBox="1"/>
          <p:nvPr/>
        </p:nvSpPr>
        <p:spPr>
          <a:xfrm>
            <a:off x="5175600" y="32296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145" name="Google Shape;145;gef97c781e0_1_240"/>
          <p:cNvSpPr txBox="1"/>
          <p:nvPr/>
        </p:nvSpPr>
        <p:spPr>
          <a:xfrm>
            <a:off x="5175600" y="4737888"/>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f97c781e0_1_326"/>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7</a:t>
            </a:fld>
            <a:endParaRPr/>
          </a:p>
        </p:txBody>
      </p:sp>
      <p:graphicFrame>
        <p:nvGraphicFramePr>
          <p:cNvPr id="151" name="Google Shape;151;gef97c781e0_1_326"/>
          <p:cNvGraphicFramePr/>
          <p:nvPr/>
        </p:nvGraphicFramePr>
        <p:xfrm>
          <a:off x="506100" y="1548938"/>
          <a:ext cx="4178975" cy="4473834"/>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71155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情報を取得して一覧画面を表示します。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※一覧表示方法は</a:t>
                      </a:r>
                      <a:r>
                        <a:rPr lang="ja" sz="1200" u="sng" strike="noStrike" cap="none">
                          <a:solidFill>
                            <a:schemeClr val="hlink"/>
                          </a:solidFill>
                          <a:hlinkClick r:id="rId3" action="ppaction://hlinksldjump"/>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a:t>
                      </a:r>
                      <a:r>
                        <a:rPr lang="ja" sz="1200" u="sng" strike="noStrike" cap="none">
                          <a:solidFill>
                            <a:schemeClr val="hlink"/>
                          </a:solidFill>
                          <a:hlinkClick r:id="rId3" action="ppaction://hlinksldjump"/>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12</a:t>
                      </a:r>
                      <a:r>
                        <a:rPr lang="ja" sz="1200" u="none" strike="noStrike" cap="none"/>
                        <a:t>をご参照ください。</a:t>
                      </a:r>
                      <a:endParaRPr sz="12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7112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各行の​右端の　　　アイコンを選択して、</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400" b="1" u="none" strike="noStrike" cap="none"/>
                        <a:t>［​編集］</a:t>
                      </a:r>
                      <a:r>
                        <a:rPr lang="ja" sz="1400" u="none" strike="noStrike" cap="none"/>
                        <a:t>​または、</a:t>
                      </a:r>
                      <a:r>
                        <a:rPr lang="ja" sz="1400" b="1" u="none" strike="noStrike" cap="none"/>
                        <a:t>［削除］</a:t>
                      </a:r>
                      <a:r>
                        <a:rPr lang="ja" sz="1400" u="none" strike="noStrike" cap="none"/>
                        <a:t>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60375">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編集する場合は画面の内容を編集後、​</a:t>
                      </a:r>
                      <a:br>
                        <a:rPr lang="ja" sz="1400" u="none" strike="noStrike" cap="none"/>
                      </a:br>
                      <a:r>
                        <a:rPr lang="ja" sz="1400" b="1" u="none" strike="noStrike" cap="none"/>
                        <a:t>［編集］</a:t>
                      </a:r>
                      <a:r>
                        <a:rPr lang="ja" sz="1400" u="none" strike="noStrike" cap="none"/>
                        <a:t>をクリック</a:t>
                      </a:r>
                      <a:r>
                        <a:rPr lang="ja" sz="1300" u="none" strike="noStrike" cap="none"/>
                        <a:t>します。</a:t>
                      </a:r>
                      <a:endParaRPr sz="1300" u="none" strike="noStrike" cap="none"/>
                    </a:p>
                    <a:p>
                      <a:pPr marL="0" marR="0" lvl="0" indent="0" algn="l" rtl="0">
                        <a:lnSpc>
                          <a:spcPct val="150000"/>
                        </a:lnSpc>
                        <a:spcBef>
                          <a:spcPts val="0"/>
                        </a:spcBef>
                        <a:spcAft>
                          <a:spcPts val="0"/>
                        </a:spcAft>
                        <a:buClr>
                          <a:srgbClr val="000000"/>
                        </a:buClr>
                        <a:buSzPts val="1400"/>
                        <a:buFont typeface="Arial"/>
                        <a:buNone/>
                      </a:pPr>
                      <a:r>
                        <a:rPr lang="ja" sz="1400" u="none" strike="noStrike" cap="none"/>
                        <a:t>削除する場合は、確認画面で</a:t>
                      </a:r>
                      <a:r>
                        <a:rPr lang="ja" sz="1400" b="1" u="none" strike="noStrike" cap="none"/>
                        <a:t>［実行する］</a:t>
                      </a:r>
                      <a:r>
                        <a:rPr lang="ja" sz="1400" u="none" strike="noStrike" cap="none"/>
                        <a:t>をクリックします。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439450">
                <a:tc>
                  <a:txBody>
                    <a:bodyPr/>
                    <a:lstStyle/>
                    <a:p>
                      <a:pPr marL="0" marR="0" lvl="0" indent="0" algn="ctr" rtl="0">
                        <a:lnSpc>
                          <a:spcPct val="150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a:latin typeface="Lato"/>
                          <a:ea typeface="Lato"/>
                          <a:cs typeface="Lato"/>
                          <a:sym typeface="Lato"/>
                        </a:rPr>
                        <a:t>ユーザー（教師・学習者）</a:t>
                      </a:r>
                      <a:r>
                        <a:rPr lang="ja">
                          <a:latin typeface="Lato"/>
                          <a:ea typeface="Lato"/>
                          <a:cs typeface="Lato"/>
                          <a:sym typeface="Lato"/>
                        </a:rPr>
                        <a:t>を</a:t>
                      </a:r>
                      <a:r>
                        <a:rPr lang="ja" sz="1400" u="none" strike="noStrike" cap="none">
                          <a:latin typeface="Lato"/>
                          <a:ea typeface="Lato"/>
                          <a:cs typeface="Lato"/>
                          <a:sym typeface="Lato"/>
                        </a:rPr>
                        <a:t>編集</a:t>
                      </a:r>
                      <a:r>
                        <a:rPr lang="ja">
                          <a:latin typeface="Lato"/>
                          <a:ea typeface="Lato"/>
                          <a:cs typeface="Lato"/>
                          <a:sym typeface="Lato"/>
                        </a:rPr>
                        <a:t>する</a:t>
                      </a:r>
                      <a:r>
                        <a:rPr lang="ja" sz="1400" u="none" strike="noStrike" cap="none">
                          <a:latin typeface="Lato"/>
                          <a:ea typeface="Lato"/>
                          <a:cs typeface="Lato"/>
                          <a:sym typeface="Lato"/>
                        </a:rPr>
                        <a:t>際、現在のパスワードは表示されません。</a:t>
                      </a:r>
                      <a:r>
                        <a:rPr lang="ja" sz="1400" b="1" u="none" strike="noStrike" cap="none">
                          <a:solidFill>
                            <a:srgbClr val="FF0000"/>
                          </a:solidFill>
                          <a:latin typeface="Lato"/>
                          <a:ea typeface="Lato"/>
                          <a:cs typeface="Lato"/>
                          <a:sym typeface="Lato"/>
                        </a:rPr>
                        <a:t>新しいパスワードに変更する場合のみ編集を行ってください。</a:t>
                      </a:r>
                      <a:endParaRPr sz="1400" b="1" u="none" strike="noStrike" cap="none">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52" name="Google Shape;152;gef97c781e0_1_326"/>
          <p:cNvPicPr preferRelativeResize="0"/>
          <p:nvPr/>
        </p:nvPicPr>
        <p:blipFill rotWithShape="1">
          <a:blip r:embed="rId4">
            <a:alphaModFix/>
          </a:blip>
          <a:srcRect/>
          <a:stretch/>
        </p:blipFill>
        <p:spPr>
          <a:xfrm>
            <a:off x="5706438" y="4430013"/>
            <a:ext cx="2475678" cy="458000"/>
          </a:xfrm>
          <a:prstGeom prst="rect">
            <a:avLst/>
          </a:prstGeom>
          <a:noFill/>
          <a:ln w="9525" cap="flat" cmpd="sng">
            <a:solidFill>
              <a:srgbClr val="9E9E9E"/>
            </a:solidFill>
            <a:prstDash val="solid"/>
            <a:round/>
            <a:headEnd type="none" w="sm" len="sm"/>
            <a:tailEnd type="none" w="sm" len="sm"/>
          </a:ln>
        </p:spPr>
      </p:pic>
      <p:pic>
        <p:nvPicPr>
          <p:cNvPr id="153" name="Google Shape;153;gef97c781e0_1_326"/>
          <p:cNvPicPr preferRelativeResize="0"/>
          <p:nvPr/>
        </p:nvPicPr>
        <p:blipFill rotWithShape="1">
          <a:blip r:embed="rId5">
            <a:alphaModFix/>
          </a:blip>
          <a:srcRect/>
          <a:stretch/>
        </p:blipFill>
        <p:spPr>
          <a:xfrm>
            <a:off x="6588463" y="3052539"/>
            <a:ext cx="1599900" cy="1138540"/>
          </a:xfrm>
          <a:prstGeom prst="rect">
            <a:avLst/>
          </a:prstGeom>
          <a:noFill/>
          <a:ln w="9525" cap="flat" cmpd="sng">
            <a:solidFill>
              <a:srgbClr val="9E9E9E"/>
            </a:solidFill>
            <a:prstDash val="solid"/>
            <a:round/>
            <a:headEnd type="none" w="sm" len="sm"/>
            <a:tailEnd type="none" w="sm" len="sm"/>
          </a:ln>
        </p:spPr>
      </p:pic>
      <p:sp>
        <p:nvSpPr>
          <p:cNvPr id="154" name="Google Shape;154;gef97c781e0_1_326"/>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情報を編集・削除する</a:t>
            </a:r>
            <a:endParaRPr sz="3200" u="sng">
              <a:latin typeface="Arial"/>
              <a:ea typeface="Arial"/>
              <a:cs typeface="Arial"/>
              <a:sym typeface="Arial"/>
            </a:endParaRPr>
          </a:p>
        </p:txBody>
      </p:sp>
      <p:sp>
        <p:nvSpPr>
          <p:cNvPr id="155" name="Google Shape;155;gef97c781e0_1_326"/>
          <p:cNvSpPr/>
          <p:nvPr/>
        </p:nvSpPr>
        <p:spPr>
          <a:xfrm>
            <a:off x="6982013" y="4468963"/>
            <a:ext cx="1165200" cy="386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gef97c781e0_1_326"/>
          <p:cNvPicPr preferRelativeResize="0"/>
          <p:nvPr/>
        </p:nvPicPr>
        <p:blipFill rotWithShape="1">
          <a:blip r:embed="rId6">
            <a:alphaModFix/>
          </a:blip>
          <a:srcRect/>
          <a:stretch/>
        </p:blipFill>
        <p:spPr>
          <a:xfrm>
            <a:off x="2413727" y="2373338"/>
            <a:ext cx="102804" cy="289475"/>
          </a:xfrm>
          <a:prstGeom prst="rect">
            <a:avLst/>
          </a:prstGeom>
          <a:noFill/>
          <a:ln>
            <a:noFill/>
          </a:ln>
        </p:spPr>
      </p:pic>
      <p:sp>
        <p:nvSpPr>
          <p:cNvPr id="157" name="Google Shape;157;gef97c781e0_1_326"/>
          <p:cNvSpPr/>
          <p:nvPr/>
        </p:nvSpPr>
        <p:spPr>
          <a:xfrm>
            <a:off x="6740350" y="3457975"/>
            <a:ext cx="774600" cy="6057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ef97c781e0_1_326"/>
          <p:cNvSpPr txBox="1"/>
          <p:nvPr/>
        </p:nvSpPr>
        <p:spPr>
          <a:xfrm>
            <a:off x="235875" y="7352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組織部門、ユーザー（教師・学習者）、グループ、</a:t>
            </a:r>
            <a:r>
              <a:rPr lang="ja" sz="1400" b="1" i="0" u="none" strike="noStrike" cap="none">
                <a:solidFill>
                  <a:srgbClr val="000000"/>
                </a:solidFill>
                <a:latin typeface="Arial"/>
                <a:ea typeface="Arial"/>
                <a:cs typeface="Arial"/>
                <a:sym typeface="Arial"/>
              </a:rPr>
              <a:t>Classroom作成</a:t>
            </a:r>
            <a:r>
              <a:rPr lang="ja" sz="1292" b="1" i="0" u="none" strike="noStrike" cap="none">
                <a:solidFill>
                  <a:srgbClr val="000000"/>
                </a:solidFill>
                <a:latin typeface="Arial"/>
                <a:ea typeface="Arial"/>
                <a:cs typeface="Arial"/>
                <a:sym typeface="Arial"/>
              </a:rPr>
              <a:t>に登録されている情報を編集・削除することができます。</a:t>
            </a:r>
            <a:endParaRPr sz="1292" b="1" i="0" u="none" strike="noStrike" cap="none">
              <a:solidFill>
                <a:srgbClr val="000000"/>
              </a:solidFill>
              <a:latin typeface="Arial"/>
              <a:ea typeface="Arial"/>
              <a:cs typeface="Arial"/>
              <a:sym typeface="Arial"/>
            </a:endParaRPr>
          </a:p>
        </p:txBody>
      </p:sp>
      <p:sp>
        <p:nvSpPr>
          <p:cNvPr id="159" name="Google Shape;159;gef97c781e0_1_326"/>
          <p:cNvSpPr txBox="1"/>
          <p:nvPr/>
        </p:nvSpPr>
        <p:spPr>
          <a:xfrm>
            <a:off x="5333763" y="384500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pic>
        <p:nvPicPr>
          <p:cNvPr id="160" name="Google Shape;160;gef97c781e0_1_326"/>
          <p:cNvPicPr preferRelativeResize="0"/>
          <p:nvPr/>
        </p:nvPicPr>
        <p:blipFill rotWithShape="1">
          <a:blip r:embed="rId7">
            <a:alphaModFix/>
          </a:blip>
          <a:srcRect l="43671" t="68465" r="3723" b="8256"/>
          <a:stretch/>
        </p:blipFill>
        <p:spPr>
          <a:xfrm>
            <a:off x="5700198" y="5026513"/>
            <a:ext cx="2488178" cy="458000"/>
          </a:xfrm>
          <a:prstGeom prst="rect">
            <a:avLst/>
          </a:prstGeom>
          <a:noFill/>
          <a:ln w="9525" cap="flat" cmpd="sng">
            <a:solidFill>
              <a:srgbClr val="9E9E9E"/>
            </a:solidFill>
            <a:prstDash val="solid"/>
            <a:round/>
            <a:headEnd type="none" w="sm" len="sm"/>
            <a:tailEnd type="none" w="sm" len="sm"/>
          </a:ln>
        </p:spPr>
      </p:pic>
      <p:sp>
        <p:nvSpPr>
          <p:cNvPr id="161" name="Google Shape;161;gef97c781e0_1_326"/>
          <p:cNvSpPr/>
          <p:nvPr/>
        </p:nvSpPr>
        <p:spPr>
          <a:xfrm>
            <a:off x="6982013" y="5026513"/>
            <a:ext cx="1165200" cy="3861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gef97c781e0_1_326"/>
          <p:cNvPicPr preferRelativeResize="0"/>
          <p:nvPr/>
        </p:nvPicPr>
        <p:blipFill rotWithShape="1">
          <a:blip r:embed="rId8">
            <a:alphaModFix/>
          </a:blip>
          <a:srcRect l="58453" t="30441" r="3807" b="44174"/>
          <a:stretch/>
        </p:blipFill>
        <p:spPr>
          <a:xfrm>
            <a:off x="5067350" y="1548939"/>
            <a:ext cx="3121026" cy="1264663"/>
          </a:xfrm>
          <a:prstGeom prst="rect">
            <a:avLst/>
          </a:prstGeom>
          <a:noFill/>
          <a:ln w="9525" cap="flat" cmpd="sng">
            <a:solidFill>
              <a:srgbClr val="9E9E9E"/>
            </a:solidFill>
            <a:prstDash val="solid"/>
            <a:round/>
            <a:headEnd type="none" w="sm" len="sm"/>
            <a:tailEnd type="none" w="sm" len="sm"/>
          </a:ln>
        </p:spPr>
      </p:pic>
      <p:sp>
        <p:nvSpPr>
          <p:cNvPr id="163" name="Google Shape;163;gef97c781e0_1_326"/>
          <p:cNvSpPr/>
          <p:nvPr/>
        </p:nvSpPr>
        <p:spPr>
          <a:xfrm>
            <a:off x="7730088" y="2373338"/>
            <a:ext cx="3018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ef97c781e0_1_326"/>
          <p:cNvSpPr txBox="1"/>
          <p:nvPr/>
        </p:nvSpPr>
        <p:spPr>
          <a:xfrm>
            <a:off x="8031888" y="1848375"/>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165" name="Google Shape;165;gef97c781e0_1_326"/>
          <p:cNvCxnSpPr>
            <a:stCxn id="163" idx="3"/>
            <a:endCxn id="153" idx="3"/>
          </p:cNvCxnSpPr>
          <p:nvPr/>
        </p:nvCxnSpPr>
        <p:spPr>
          <a:xfrm>
            <a:off x="8031888" y="2518088"/>
            <a:ext cx="156600" cy="1103700"/>
          </a:xfrm>
          <a:prstGeom prst="bentConnector3">
            <a:avLst>
              <a:gd name="adj1" fmla="val 251979"/>
            </a:avLst>
          </a:prstGeom>
          <a:noFill/>
          <a:ln w="19050" cap="flat" cmpd="sng">
            <a:solidFill>
              <a:srgbClr val="FF0000"/>
            </a:solidFill>
            <a:prstDash val="dot"/>
            <a:round/>
            <a:headEnd type="none" w="sm" len="sm"/>
            <a:tailEnd type="stealth" w="med" len="med"/>
          </a:ln>
        </p:spPr>
      </p:cxnSp>
      <p:sp>
        <p:nvSpPr>
          <p:cNvPr id="166" name="Google Shape;166;gef97c781e0_1_326"/>
          <p:cNvSpPr txBox="1"/>
          <p:nvPr/>
        </p:nvSpPr>
        <p:spPr>
          <a:xfrm>
            <a:off x="7514938" y="34683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ef97c781e0_1_35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8</a:t>
            </a:fld>
            <a:endParaRPr/>
          </a:p>
        </p:txBody>
      </p:sp>
      <p:graphicFrame>
        <p:nvGraphicFramePr>
          <p:cNvPr id="172" name="Google Shape;172;gef97c781e0_1_351"/>
          <p:cNvGraphicFramePr/>
          <p:nvPr/>
        </p:nvGraphicFramePr>
        <p:xfrm>
          <a:off x="181988" y="1393775"/>
          <a:ext cx="4178975" cy="4764964"/>
        </p:xfrm>
        <a:graphic>
          <a:graphicData uri="http://schemas.openxmlformats.org/drawingml/2006/table">
            <a:tbl>
              <a:tblPr>
                <a:noFill/>
                <a:tableStyleId>{ABA3C40F-65FB-4804-86B4-E16780AE925B}</a:tableStyleId>
              </a:tblPr>
              <a:tblGrid>
                <a:gridCol w="579850">
                  <a:extLst>
                    <a:ext uri="{9D8B030D-6E8A-4147-A177-3AD203B41FA5}">
                      <a16:colId xmlns:a16="http://schemas.microsoft.com/office/drawing/2014/main" val="20000"/>
                    </a:ext>
                  </a:extLst>
                </a:gridCol>
                <a:gridCol w="3599125">
                  <a:extLst>
                    <a:ext uri="{9D8B030D-6E8A-4147-A177-3AD203B41FA5}">
                      <a16:colId xmlns:a16="http://schemas.microsoft.com/office/drawing/2014/main" val="20001"/>
                    </a:ext>
                  </a:extLst>
                </a:gridCol>
              </a:tblGrid>
              <a:tr h="6619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情報を取得して一覧画面を表示します。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※一覧表示方法は</a:t>
                      </a:r>
                      <a:r>
                        <a:rPr lang="ja" sz="1200" u="sng" strike="noStrike" cap="none">
                          <a:solidFill>
                            <a:schemeClr val="accent5"/>
                          </a:solidFill>
                          <a:hlinkClick r:id="rId3" action="ppaction://hlinksldjump">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a:t>
                      </a:r>
                      <a:r>
                        <a:rPr lang="ja" sz="1200" u="sng" strike="noStrike" cap="none">
                          <a:solidFill>
                            <a:schemeClr val="accent5"/>
                          </a:solidFill>
                          <a:hlinkClick r:id="rId3" action="ppaction://hlinksldjump">
                            <a:extLst>
                              <a:ext uri="{A12FA001-AC4F-418D-AE19-62706E023703}">
                                <ahyp:hlinkClr xmlns:ahyp="http://schemas.microsoft.com/office/drawing/2018/hyperlinkcolor" val="tx"/>
                              </a:ext>
                            </a:extLst>
                          </a:hlinkClick>
                        </a:rPr>
                        <a:t>.12</a:t>
                      </a:r>
                      <a:r>
                        <a:rPr lang="ja" sz="1200" u="none" strike="noStrike" cap="none"/>
                        <a:t>をご参照ください。</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1625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右上の​</a:t>
                      </a:r>
                      <a:r>
                        <a:rPr lang="ja" sz="1400" b="1" u="none" strike="noStrike" cap="none"/>
                        <a:t>	</a:t>
                      </a:r>
                      <a:r>
                        <a:rPr lang="ja" sz="1400" u="none" strike="noStrike" cap="none"/>
                        <a:t>アイコンをクリック</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3106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400"/>
                        <a:buFont typeface="Arial"/>
                        <a:buNone/>
                      </a:pPr>
                      <a:r>
                        <a:rPr lang="ja" sz="1400" u="none" strike="noStrike" cap="none"/>
                        <a:t>「各項目のエクスポート」画面で​</a:t>
                      </a:r>
                      <a:r>
                        <a:rPr lang="ja" sz="1400" b="1" u="none" strike="noStrike" cap="none"/>
                        <a:t>［保存］</a:t>
                      </a:r>
                      <a:r>
                        <a:rPr lang="ja" sz="1400" u="none" strike="noStrike" cap="none"/>
                        <a:t>​をクリック</a:t>
                      </a:r>
                      <a:endParaRPr sz="1400" u="none" strike="noStrike" cap="none"/>
                    </a:p>
                    <a:p>
                      <a:pPr marL="0" marR="0" lvl="0" indent="0" algn="l" rtl="0">
                        <a:lnSpc>
                          <a:spcPct val="150000"/>
                        </a:lnSpc>
                        <a:spcBef>
                          <a:spcPts val="0"/>
                        </a:spcBef>
                        <a:spcAft>
                          <a:spcPts val="0"/>
                        </a:spcAft>
                        <a:buClr>
                          <a:srgbClr val="000000"/>
                        </a:buClr>
                        <a:buSzPts val="1300"/>
                        <a:buFont typeface="Arial"/>
                        <a:buNone/>
                      </a:pPr>
                      <a:r>
                        <a:rPr lang="ja" sz="1200" u="none" strike="noStrike" cap="none"/>
                        <a:t>⇒各項目がCSVファイルでダウンロードされます。</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9964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solidFill>
                            <a:srgbClr val="00B0F0"/>
                          </a:solidFill>
                        </a:rPr>
                        <a:t>※</a:t>
                      </a:r>
                      <a:endParaRPr sz="1400" u="none" strike="noStrike" cap="none">
                        <a:solidFill>
                          <a:srgbClr val="00B0F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200"/>
                        <a:buFont typeface="Arial"/>
                        <a:buNone/>
                      </a:pPr>
                      <a:r>
                        <a:rPr lang="ja" sz="1400" u="none" strike="noStrike" cap="none">
                          <a:solidFill>
                            <a:srgbClr val="1A1A1A"/>
                          </a:solidFill>
                        </a:rPr>
                        <a:t>ダウンロードしたCSVファイルのパスワード欄には、</a:t>
                      </a:r>
                      <a:r>
                        <a:rPr lang="ja" sz="1400" b="1" u="none" strike="noStrike" cap="none">
                          <a:solidFill>
                            <a:srgbClr val="FF0000"/>
                          </a:solidFill>
                        </a:rPr>
                        <a:t>現在のパスワードは表示されません。</a:t>
                      </a:r>
                      <a:endParaRPr sz="1400" u="none" strike="noStrike" cap="none">
                        <a:solidFill>
                          <a:srgbClr val="1A1A1A"/>
                        </a:solidFill>
                      </a:endParaRPr>
                    </a:p>
                    <a:p>
                      <a:pPr marL="0" marR="0" lvl="0" indent="0" algn="l" rtl="0">
                        <a:lnSpc>
                          <a:spcPct val="150000"/>
                        </a:lnSpc>
                        <a:spcBef>
                          <a:spcPts val="0"/>
                        </a:spcBef>
                        <a:spcAft>
                          <a:spcPts val="0"/>
                        </a:spcAft>
                        <a:buClr>
                          <a:srgbClr val="000000"/>
                        </a:buClr>
                        <a:buSzPts val="1200"/>
                        <a:buFont typeface="Arial"/>
                        <a:buNone/>
                      </a:pPr>
                      <a:r>
                        <a:rPr lang="ja" sz="1400" u="none" strike="noStrike" cap="none">
                          <a:solidFill>
                            <a:srgbClr val="1A1A1A"/>
                          </a:solidFill>
                        </a:rPr>
                        <a:t>なお、クラスの学習者をCSVファイルで保存する場合は、</a:t>
                      </a:r>
                      <a:r>
                        <a:rPr lang="ja" sz="1400" u="sng" strike="noStrike" cap="none">
                          <a:solidFill>
                            <a:schemeClr val="hlink"/>
                          </a:solidFill>
                          <a:hlinkClick r:id="rId4" action="ppaction://hlinksldjump"/>
                        </a:rPr>
                        <a:t>P.26</a:t>
                      </a:r>
                      <a:r>
                        <a:rPr lang="ja" sz="1400" u="none" strike="noStrike" cap="none">
                          <a:solidFill>
                            <a:srgbClr val="1A1A1A"/>
                          </a:solidFill>
                        </a:rPr>
                        <a:t>をご参照ください。</a:t>
                      </a:r>
                      <a:endParaRPr sz="1400" b="1" u="none" strike="noStrike" cap="none">
                        <a:solidFill>
                          <a:srgbClr val="1A1A1A"/>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73" name="Google Shape;173;gef97c781e0_1_351"/>
          <p:cNvPicPr preferRelativeResize="0"/>
          <p:nvPr/>
        </p:nvPicPr>
        <p:blipFill rotWithShape="1">
          <a:blip r:embed="rId5">
            <a:alphaModFix/>
          </a:blip>
          <a:srcRect/>
          <a:stretch/>
        </p:blipFill>
        <p:spPr>
          <a:xfrm>
            <a:off x="4872668" y="3373063"/>
            <a:ext cx="3961620" cy="1336450"/>
          </a:xfrm>
          <a:prstGeom prst="rect">
            <a:avLst/>
          </a:prstGeom>
          <a:noFill/>
          <a:ln w="9525" cap="flat" cmpd="sng">
            <a:solidFill>
              <a:srgbClr val="9E9E9E"/>
            </a:solidFill>
            <a:prstDash val="solid"/>
            <a:round/>
            <a:headEnd type="none" w="sm" len="sm"/>
            <a:tailEnd type="none" w="sm" len="sm"/>
          </a:ln>
        </p:spPr>
      </p:pic>
      <p:sp>
        <p:nvSpPr>
          <p:cNvPr id="174" name="Google Shape;174;gef97c781e0_1_35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情報をCSVファイルで保存する</a:t>
            </a:r>
            <a:endParaRPr sz="3000" u="sng">
              <a:latin typeface="Arial"/>
              <a:ea typeface="Arial"/>
              <a:cs typeface="Arial"/>
              <a:sym typeface="Arial"/>
            </a:endParaRPr>
          </a:p>
        </p:txBody>
      </p:sp>
      <p:sp>
        <p:nvSpPr>
          <p:cNvPr id="175" name="Google Shape;175;gef97c781e0_1_351"/>
          <p:cNvSpPr/>
          <p:nvPr/>
        </p:nvSpPr>
        <p:spPr>
          <a:xfrm>
            <a:off x="7615988" y="4261125"/>
            <a:ext cx="1107900" cy="448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gef97c781e0_1_351"/>
          <p:cNvPicPr preferRelativeResize="0"/>
          <p:nvPr/>
        </p:nvPicPr>
        <p:blipFill rotWithShape="1">
          <a:blip r:embed="rId6">
            <a:alphaModFix/>
          </a:blip>
          <a:srcRect/>
          <a:stretch/>
        </p:blipFill>
        <p:spPr>
          <a:xfrm>
            <a:off x="1472001" y="2189162"/>
            <a:ext cx="209150" cy="209150"/>
          </a:xfrm>
          <a:prstGeom prst="rect">
            <a:avLst/>
          </a:prstGeom>
          <a:noFill/>
          <a:ln>
            <a:noFill/>
          </a:ln>
        </p:spPr>
      </p:pic>
      <p:sp>
        <p:nvSpPr>
          <p:cNvPr id="177" name="Google Shape;177;gef97c781e0_1_351"/>
          <p:cNvSpPr txBox="1"/>
          <p:nvPr/>
        </p:nvSpPr>
        <p:spPr>
          <a:xfrm>
            <a:off x="235875" y="659025"/>
            <a:ext cx="86523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組織部門、ユーザー（教師・学習者）、グループ、</a:t>
            </a:r>
            <a:r>
              <a:rPr lang="ja" sz="1400" b="1" i="0" u="none" strike="noStrike" cap="none">
                <a:solidFill>
                  <a:srgbClr val="000000"/>
                </a:solidFill>
                <a:latin typeface="Arial"/>
                <a:ea typeface="Arial"/>
                <a:cs typeface="Arial"/>
                <a:sym typeface="Arial"/>
              </a:rPr>
              <a:t>Classroom作成</a:t>
            </a:r>
            <a:r>
              <a:rPr lang="ja" sz="1292" b="1" i="0" u="none" strike="noStrike" cap="none">
                <a:solidFill>
                  <a:srgbClr val="000000"/>
                </a:solidFill>
                <a:latin typeface="Arial"/>
                <a:ea typeface="Arial"/>
                <a:cs typeface="Arial"/>
                <a:sym typeface="Arial"/>
              </a:rPr>
              <a:t>に登録されている情報を、CSVファイルに保存することができます。</a:t>
            </a:r>
            <a:endParaRPr sz="1292" b="1" i="0" u="none" strike="noStrike" cap="none">
              <a:solidFill>
                <a:srgbClr val="000000"/>
              </a:solidFill>
              <a:latin typeface="Arial"/>
              <a:ea typeface="Arial"/>
              <a:cs typeface="Arial"/>
              <a:sym typeface="Arial"/>
            </a:endParaRPr>
          </a:p>
        </p:txBody>
      </p:sp>
      <p:sp>
        <p:nvSpPr>
          <p:cNvPr id="178" name="Google Shape;178;gef97c781e0_1_351"/>
          <p:cNvSpPr txBox="1"/>
          <p:nvPr/>
        </p:nvSpPr>
        <p:spPr>
          <a:xfrm>
            <a:off x="7404413" y="380376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pic>
        <p:nvPicPr>
          <p:cNvPr id="179" name="Google Shape;179;gef97c781e0_1_351"/>
          <p:cNvPicPr preferRelativeResize="0"/>
          <p:nvPr/>
        </p:nvPicPr>
        <p:blipFill rotWithShape="1">
          <a:blip r:embed="rId7">
            <a:alphaModFix/>
          </a:blip>
          <a:srcRect l="58453" t="21245" r="1299" b="44175"/>
          <a:stretch/>
        </p:blipFill>
        <p:spPr>
          <a:xfrm>
            <a:off x="5022763" y="1393775"/>
            <a:ext cx="3328450" cy="1722750"/>
          </a:xfrm>
          <a:prstGeom prst="rect">
            <a:avLst/>
          </a:prstGeom>
          <a:noFill/>
          <a:ln w="9525" cap="flat" cmpd="sng">
            <a:solidFill>
              <a:srgbClr val="9E9E9E"/>
            </a:solidFill>
            <a:prstDash val="solid"/>
            <a:round/>
            <a:headEnd type="none" w="sm" len="sm"/>
            <a:tailEnd type="none" w="sm" len="sm"/>
          </a:ln>
        </p:spPr>
      </p:pic>
      <p:sp>
        <p:nvSpPr>
          <p:cNvPr id="180" name="Google Shape;180;gef97c781e0_1_351"/>
          <p:cNvSpPr/>
          <p:nvPr/>
        </p:nvSpPr>
        <p:spPr>
          <a:xfrm>
            <a:off x="7943664" y="1435375"/>
            <a:ext cx="340800" cy="289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ef97c781e0_1_351"/>
          <p:cNvSpPr txBox="1"/>
          <p:nvPr/>
        </p:nvSpPr>
        <p:spPr>
          <a:xfrm>
            <a:off x="7404400" y="963950"/>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cxnSp>
        <p:nvCxnSpPr>
          <p:cNvPr id="182" name="Google Shape;182;gef97c781e0_1_351"/>
          <p:cNvCxnSpPr>
            <a:stCxn id="180" idx="3"/>
            <a:endCxn id="175" idx="0"/>
          </p:cNvCxnSpPr>
          <p:nvPr/>
        </p:nvCxnSpPr>
        <p:spPr>
          <a:xfrm flipH="1">
            <a:off x="8169864" y="1580125"/>
            <a:ext cx="114600" cy="2681100"/>
          </a:xfrm>
          <a:prstGeom prst="bentConnector4">
            <a:avLst>
              <a:gd name="adj1" fmla="val -207788"/>
              <a:gd name="adj2" fmla="val 52698"/>
            </a:avLst>
          </a:prstGeom>
          <a:noFill/>
          <a:ln w="19050" cap="flat" cmpd="sng">
            <a:solidFill>
              <a:srgbClr val="FF0000"/>
            </a:solidFill>
            <a:prstDash val="dot"/>
            <a:round/>
            <a:headEnd type="none" w="sm" len="sm"/>
            <a:tailEnd type="stealth" w="med" len="med"/>
          </a:ln>
        </p:spPr>
      </p:cxnSp>
      <p:sp>
        <p:nvSpPr>
          <p:cNvPr id="183" name="Google Shape;183;gef97c781e0_1_351"/>
          <p:cNvSpPr/>
          <p:nvPr/>
        </p:nvSpPr>
        <p:spPr>
          <a:xfrm>
            <a:off x="4945763" y="4854950"/>
            <a:ext cx="3961500" cy="1287300"/>
          </a:xfrm>
          <a:prstGeom prst="roundRect">
            <a:avLst>
              <a:gd name="adj" fmla="val 16667"/>
            </a:avLst>
          </a:prstGeom>
          <a:noFill/>
          <a:ln w="19050" cap="flat" cmpd="sng">
            <a:solidFill>
              <a:srgbClr val="0070F5"/>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ja" sz="1200" b="0" i="0" u="none" strike="noStrike" cap="none">
                <a:solidFill>
                  <a:srgbClr val="000000"/>
                </a:solidFill>
                <a:latin typeface="Arial"/>
                <a:ea typeface="Arial"/>
                <a:cs typeface="Arial"/>
                <a:sym typeface="Arial"/>
              </a:rPr>
              <a:t>ChromebookではCSVファイルを編集することができません。いちどスプレッドシートへファイルを変換・保存してから編集を行い、最後にCSVファイル形式でダウンロードを行いましょう。</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f2e5ec2f2f_0_1"/>
          <p:cNvSpPr txBox="1">
            <a:spLocks noGrp="1"/>
          </p:cNvSpPr>
          <p:nvPr>
            <p:ph type="sldNum" idx="12"/>
          </p:nvPr>
        </p:nvSpPr>
        <p:spPr>
          <a:xfrm>
            <a:off x="8536300" y="6292600"/>
            <a:ext cx="548700" cy="448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ltLang="ja"/>
              <a:t>9</a:t>
            </a:fld>
            <a:endParaRPr/>
          </a:p>
        </p:txBody>
      </p:sp>
      <p:sp>
        <p:nvSpPr>
          <p:cNvPr id="189" name="Google Shape;189;gf2e5ec2f2f_0_1"/>
          <p:cNvSpPr txBox="1">
            <a:spLocks noGrp="1"/>
          </p:cNvSpPr>
          <p:nvPr>
            <p:ph type="title"/>
          </p:nvPr>
        </p:nvSpPr>
        <p:spPr>
          <a:xfrm>
            <a:off x="356725" y="-14333"/>
            <a:ext cx="7449900" cy="60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ja" sz="3100" u="sng">
                <a:latin typeface="Arial"/>
                <a:ea typeface="Arial"/>
                <a:cs typeface="Arial"/>
                <a:sym typeface="Arial"/>
              </a:rPr>
              <a:t>一括選択について</a:t>
            </a:r>
            <a:endParaRPr sz="3200" u="sng">
              <a:latin typeface="Arial"/>
              <a:ea typeface="Arial"/>
              <a:cs typeface="Arial"/>
              <a:sym typeface="Arial"/>
            </a:endParaRPr>
          </a:p>
        </p:txBody>
      </p:sp>
      <p:pic>
        <p:nvPicPr>
          <p:cNvPr id="190" name="Google Shape;190;gf2e5ec2f2f_0_1"/>
          <p:cNvPicPr preferRelativeResize="0"/>
          <p:nvPr/>
        </p:nvPicPr>
        <p:blipFill rotWithShape="1">
          <a:blip r:embed="rId3">
            <a:alphaModFix/>
          </a:blip>
          <a:srcRect/>
          <a:stretch/>
        </p:blipFill>
        <p:spPr>
          <a:xfrm>
            <a:off x="5286575" y="3271775"/>
            <a:ext cx="1417780" cy="577800"/>
          </a:xfrm>
          <a:prstGeom prst="rect">
            <a:avLst/>
          </a:prstGeom>
          <a:noFill/>
          <a:ln w="9525" cap="flat" cmpd="sng">
            <a:solidFill>
              <a:srgbClr val="9E9E9E"/>
            </a:solidFill>
            <a:prstDash val="solid"/>
            <a:round/>
            <a:headEnd type="none" w="sm" len="sm"/>
            <a:tailEnd type="none" w="sm" len="sm"/>
          </a:ln>
        </p:spPr>
      </p:pic>
      <p:graphicFrame>
        <p:nvGraphicFramePr>
          <p:cNvPr id="191" name="Google Shape;191;gf2e5ec2f2f_0_1"/>
          <p:cNvGraphicFramePr/>
          <p:nvPr/>
        </p:nvGraphicFramePr>
        <p:xfrm>
          <a:off x="204188" y="1593025"/>
          <a:ext cx="4243075" cy="3228482"/>
        </p:xfrm>
        <a:graphic>
          <a:graphicData uri="http://schemas.openxmlformats.org/drawingml/2006/table">
            <a:tbl>
              <a:tblPr>
                <a:noFill/>
                <a:tableStyleId>{ABA3C40F-65FB-4804-86B4-E16780AE925B}</a:tableStyleId>
              </a:tblPr>
              <a:tblGrid>
                <a:gridCol w="588725">
                  <a:extLst>
                    <a:ext uri="{9D8B030D-6E8A-4147-A177-3AD203B41FA5}">
                      <a16:colId xmlns:a16="http://schemas.microsoft.com/office/drawing/2014/main" val="20000"/>
                    </a:ext>
                  </a:extLst>
                </a:gridCol>
                <a:gridCol w="3654350">
                  <a:extLst>
                    <a:ext uri="{9D8B030D-6E8A-4147-A177-3AD203B41FA5}">
                      <a16:colId xmlns:a16="http://schemas.microsoft.com/office/drawing/2014/main" val="20001"/>
                    </a:ext>
                  </a:extLst>
                </a:gridCol>
              </a:tblGrid>
              <a:tr h="7093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１</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情報を取得して一覧画面を表示します。</a:t>
                      </a:r>
                      <a:endParaRPr sz="1400" u="none" strike="noStrike" cap="none"/>
                    </a:p>
                    <a:p>
                      <a:pPr marL="0" marR="0" lvl="0" indent="0" algn="l" rtl="0">
                        <a:lnSpc>
                          <a:spcPct val="150000"/>
                        </a:lnSpc>
                        <a:spcBef>
                          <a:spcPts val="0"/>
                        </a:spcBef>
                        <a:spcAft>
                          <a:spcPts val="0"/>
                        </a:spcAft>
                        <a:buClr>
                          <a:srgbClr val="000000"/>
                        </a:buClr>
                        <a:buSzPts val="1400"/>
                        <a:buFont typeface="Arial"/>
                        <a:buNone/>
                      </a:pPr>
                      <a:r>
                        <a:rPr lang="ja" sz="1200" u="none" strike="noStrike" cap="none"/>
                        <a:t>※一覧表示方法は</a:t>
                      </a:r>
                      <a:r>
                        <a:rPr lang="ja" sz="1200" u="sng" strike="noStrike" cap="none">
                          <a:solidFill>
                            <a:schemeClr val="accent5"/>
                          </a:solidFill>
                          <a:hlinkClick r:id="rId4" action="ppaction://hlinksldjump">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a:t>
                      </a:r>
                      <a:r>
                        <a:rPr lang="ja" sz="1200" u="sng" strike="noStrike" cap="none">
                          <a:solidFill>
                            <a:schemeClr val="accent5"/>
                          </a:solidFill>
                          <a:hlinkClick r:id="rId4" action="ppaction://hlinksldjump">
                            <a:extLst>
                              <a:ext uri="{A12FA001-AC4F-418D-AE19-62706E023703}">
                                <ahyp:hlinkClr xmlns:ahyp="http://schemas.microsoft.com/office/drawing/2018/hyperlinkcolor" val="tx"/>
                              </a:ext>
                            </a:extLst>
                          </a:hlinkClick>
                        </a:rPr>
                        <a:t>.12</a:t>
                      </a:r>
                      <a:r>
                        <a:rPr lang="ja" sz="1200" u="none" strike="noStrike" cap="none"/>
                        <a:t>をご参照ください。</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68400">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２</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u="none" strike="noStrike" cap="none"/>
                        <a:t>操作画面左上に表示されている　　　　　</a:t>
                      </a:r>
                      <a:endParaRPr sz="1400" u="none" strike="noStrike" cap="none"/>
                    </a:p>
                    <a:p>
                      <a:pPr marL="0" marR="0" lvl="0" indent="0" algn="l" rtl="0">
                        <a:lnSpc>
                          <a:spcPct val="115000"/>
                        </a:lnSpc>
                        <a:spcBef>
                          <a:spcPts val="0"/>
                        </a:spcBef>
                        <a:spcAft>
                          <a:spcPts val="0"/>
                        </a:spcAft>
                        <a:buClr>
                          <a:srgbClr val="000000"/>
                        </a:buClr>
                        <a:buSzPts val="1400"/>
                        <a:buFont typeface="Arial"/>
                        <a:buNone/>
                      </a:pP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u="none" strike="noStrike" cap="none"/>
                        <a:t>　　　　</a:t>
                      </a:r>
                      <a:r>
                        <a:rPr lang="ja"/>
                        <a:t>　</a:t>
                      </a:r>
                      <a:r>
                        <a:rPr lang="ja" sz="1400" u="none" strike="noStrike" cap="none"/>
                        <a:t>アイコンから</a:t>
                      </a:r>
                      <a:endParaRPr sz="1400" u="none" strike="noStrike" cap="none"/>
                    </a:p>
                    <a:p>
                      <a:pPr marL="0" marR="0" lvl="0" indent="0" algn="l" rtl="0">
                        <a:lnSpc>
                          <a:spcPct val="115000"/>
                        </a:lnSpc>
                        <a:spcBef>
                          <a:spcPts val="0"/>
                        </a:spcBef>
                        <a:spcAft>
                          <a:spcPts val="0"/>
                        </a:spcAft>
                        <a:buClr>
                          <a:srgbClr val="000000"/>
                        </a:buClr>
                        <a:buSzPts val="1400"/>
                        <a:buFont typeface="Arial"/>
                        <a:buNone/>
                      </a:pP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［全て選択］</a:t>
                      </a:r>
                      <a:r>
                        <a:rPr lang="ja" sz="1400" u="none" strike="noStrike" cap="none"/>
                        <a:t>または</a:t>
                      </a:r>
                      <a:endParaRPr sz="1400" u="none" strike="noStrike" cap="none"/>
                    </a:p>
                    <a:p>
                      <a:pPr marL="0" marR="0" lvl="0" indent="0" algn="l" rtl="0">
                        <a:lnSpc>
                          <a:spcPct val="115000"/>
                        </a:lnSpc>
                        <a:spcBef>
                          <a:spcPts val="0"/>
                        </a:spcBef>
                        <a:spcAft>
                          <a:spcPts val="0"/>
                        </a:spcAft>
                        <a:buClr>
                          <a:srgbClr val="000000"/>
                        </a:buClr>
                        <a:buSzPts val="1400"/>
                        <a:buFont typeface="Arial"/>
                        <a:buNone/>
                      </a:pPr>
                      <a:r>
                        <a:rPr lang="ja" sz="1400" b="1" u="none" strike="noStrike" cap="none"/>
                        <a:t>［絞り込み結果のみ選択］</a:t>
                      </a:r>
                      <a:r>
                        <a:rPr lang="ja" sz="1400" u="none" strike="noStrike" cap="none"/>
                        <a:t>をクリック</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41575">
                <a:tc>
                  <a:txBody>
                    <a:bodyPr/>
                    <a:lstStyle/>
                    <a:p>
                      <a:pPr marL="0" marR="0" lvl="0" indent="0" algn="ctr" rtl="0">
                        <a:lnSpc>
                          <a:spcPct val="115000"/>
                        </a:lnSpc>
                        <a:spcBef>
                          <a:spcPts val="0"/>
                        </a:spcBef>
                        <a:spcAft>
                          <a:spcPts val="0"/>
                        </a:spcAft>
                        <a:buClr>
                          <a:srgbClr val="000000"/>
                        </a:buClr>
                        <a:buSzPts val="1400"/>
                        <a:buFont typeface="Arial"/>
                        <a:buNone/>
                      </a:pPr>
                      <a:r>
                        <a:rPr lang="ja" sz="1400" u="none" strike="noStrike" cap="none"/>
                        <a:t>３</a:t>
                      </a:r>
                      <a:endParaRPr sz="14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ja" sz="1400" b="1" u="none" strike="noStrike" cap="none"/>
                        <a:t>［選択項目への操作］</a:t>
                      </a:r>
                      <a:r>
                        <a:rPr lang="ja" sz="1400" u="none" strike="noStrike" cap="none"/>
                        <a:t>から、操作したい項目をクリック</a:t>
                      </a:r>
                      <a:endParaRPr sz="14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2" name="Google Shape;192;gf2e5ec2f2f_0_1"/>
          <p:cNvSpPr/>
          <p:nvPr/>
        </p:nvSpPr>
        <p:spPr>
          <a:xfrm>
            <a:off x="4740863" y="4253250"/>
            <a:ext cx="4179000" cy="1916700"/>
          </a:xfrm>
          <a:prstGeom prst="roundRect">
            <a:avLst>
              <a:gd name="adj" fmla="val 7306"/>
            </a:avLst>
          </a:prstGeom>
          <a:noFill/>
          <a:ln w="28575" cap="flat" cmpd="sng">
            <a:solidFill>
              <a:srgbClr val="0070F5"/>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ja" sz="1200" b="1" i="0" u="none" strike="noStrike" cap="none">
                <a:solidFill>
                  <a:srgbClr val="FF0000"/>
                </a:solidFill>
                <a:latin typeface="Arial"/>
                <a:ea typeface="Arial"/>
                <a:cs typeface="Arial"/>
                <a:sym typeface="Arial"/>
              </a:rPr>
              <a:t>［全て選択］</a:t>
            </a:r>
            <a:r>
              <a:rPr lang="ja" sz="1200" b="1" i="0" u="none" strike="noStrike" cap="none">
                <a:solidFill>
                  <a:srgbClr val="000000"/>
                </a:solidFill>
                <a:latin typeface="Arial"/>
                <a:ea typeface="Arial"/>
                <a:cs typeface="Arial"/>
                <a:sym typeface="Arial"/>
              </a:rPr>
              <a:t>：絞り込みの結果に関わらず、全ての行が一括選択されます。</a:t>
            </a:r>
            <a:r>
              <a:rPr lang="ja" sz="1200" b="1" i="0" u="sng" strike="noStrike" cap="none">
                <a:solidFill>
                  <a:srgbClr val="000000"/>
                </a:solidFill>
                <a:latin typeface="Arial"/>
                <a:ea typeface="Arial"/>
                <a:cs typeface="Arial"/>
                <a:sym typeface="Arial"/>
              </a:rPr>
              <a:t>一括削除を実行する前は必ず表示される削除対象をご確認ください。</a:t>
            </a: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ja" sz="1200" b="1" i="0" u="none" strike="noStrike" cap="none">
                <a:solidFill>
                  <a:srgbClr val="FF0000"/>
                </a:solidFill>
                <a:latin typeface="Arial"/>
                <a:ea typeface="Arial"/>
                <a:cs typeface="Arial"/>
                <a:sym typeface="Arial"/>
              </a:rPr>
              <a:t>［絞り込み結果のみ選択］</a:t>
            </a:r>
            <a:r>
              <a:rPr lang="ja" sz="1200" b="1" i="0" u="none" strike="noStrike" cap="none">
                <a:solidFill>
                  <a:srgbClr val="000000"/>
                </a:solidFill>
                <a:latin typeface="Arial"/>
                <a:ea typeface="Arial"/>
                <a:cs typeface="Arial"/>
                <a:sym typeface="Arial"/>
              </a:rPr>
              <a:t>：指定した条件で絞り込み表示された行が一括選択されます。</a:t>
            </a: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ja" sz="1200" b="1" i="0" u="none" strike="noStrike" cap="none">
                <a:solidFill>
                  <a:srgbClr val="000000"/>
                </a:solidFill>
                <a:latin typeface="Arial"/>
                <a:ea typeface="Arial"/>
                <a:cs typeface="Arial"/>
                <a:sym typeface="Arial"/>
              </a:rPr>
              <a:t>※既に選択されている他の行は選択されたままとなります。</a:t>
            </a:r>
            <a:endParaRPr sz="1300" b="1" i="0" u="none" strike="noStrike" cap="none">
              <a:solidFill>
                <a:srgbClr val="1A1A1A"/>
              </a:solidFill>
              <a:latin typeface="Arial"/>
              <a:ea typeface="Arial"/>
              <a:cs typeface="Arial"/>
              <a:sym typeface="Arial"/>
            </a:endParaRPr>
          </a:p>
        </p:txBody>
      </p:sp>
      <p:sp>
        <p:nvSpPr>
          <p:cNvPr id="193" name="Google Shape;193;gf2e5ec2f2f_0_1"/>
          <p:cNvSpPr txBox="1"/>
          <p:nvPr/>
        </p:nvSpPr>
        <p:spPr>
          <a:xfrm>
            <a:off x="4740842" y="3994036"/>
            <a:ext cx="1336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ja" sz="1600" b="1" i="0" u="none" strike="noStrike" cap="none">
                <a:solidFill>
                  <a:srgbClr val="003366"/>
                </a:solidFill>
                <a:latin typeface="Arial"/>
                <a:ea typeface="Arial"/>
                <a:cs typeface="Arial"/>
                <a:sym typeface="Arial"/>
              </a:rPr>
              <a:t>ポイント</a:t>
            </a:r>
            <a:endParaRPr sz="1200" b="0" i="0" u="none" strike="noStrike" cap="none">
              <a:solidFill>
                <a:srgbClr val="000000"/>
              </a:solidFill>
              <a:latin typeface="Arial"/>
              <a:ea typeface="Arial"/>
              <a:cs typeface="Arial"/>
              <a:sym typeface="Arial"/>
            </a:endParaRPr>
          </a:p>
        </p:txBody>
      </p:sp>
      <p:pic>
        <p:nvPicPr>
          <p:cNvPr id="194" name="Google Shape;194;gf2e5ec2f2f_0_1"/>
          <p:cNvPicPr preferRelativeResize="0"/>
          <p:nvPr/>
        </p:nvPicPr>
        <p:blipFill rotWithShape="1">
          <a:blip r:embed="rId5">
            <a:alphaModFix/>
          </a:blip>
          <a:srcRect/>
          <a:stretch/>
        </p:blipFill>
        <p:spPr>
          <a:xfrm>
            <a:off x="4812938" y="3994038"/>
            <a:ext cx="286450" cy="286450"/>
          </a:xfrm>
          <a:prstGeom prst="rect">
            <a:avLst/>
          </a:prstGeom>
          <a:noFill/>
          <a:ln>
            <a:noFill/>
          </a:ln>
        </p:spPr>
      </p:pic>
      <p:sp>
        <p:nvSpPr>
          <p:cNvPr id="195" name="Google Shape;195;gf2e5ec2f2f_0_1"/>
          <p:cNvSpPr txBox="1"/>
          <p:nvPr/>
        </p:nvSpPr>
        <p:spPr>
          <a:xfrm>
            <a:off x="185700" y="659025"/>
            <a:ext cx="8772600" cy="448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情報を一括選択できるボタンが設置されています。</a:t>
            </a:r>
            <a:endParaRPr sz="1292"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92"/>
              <a:buFont typeface="Arial"/>
              <a:buNone/>
            </a:pPr>
            <a:r>
              <a:rPr lang="ja" sz="1292" b="1" i="0" u="none" strike="noStrike" cap="none">
                <a:solidFill>
                  <a:srgbClr val="000000"/>
                </a:solidFill>
                <a:latin typeface="Arial"/>
                <a:ea typeface="Arial"/>
                <a:cs typeface="Arial"/>
                <a:sym typeface="Arial"/>
              </a:rPr>
              <a:t>組織部門、グループ、Classroom作成、</a:t>
            </a:r>
            <a:r>
              <a:rPr lang="ja" sz="1292" b="1"/>
              <a:t>デバイス管理、</a:t>
            </a:r>
            <a:r>
              <a:rPr lang="ja" sz="1292" b="1" i="0" u="none" strike="noStrike" cap="none">
                <a:solidFill>
                  <a:srgbClr val="000000"/>
                </a:solidFill>
                <a:latin typeface="Arial"/>
                <a:ea typeface="Arial"/>
                <a:cs typeface="Arial"/>
                <a:sym typeface="Arial"/>
              </a:rPr>
              <a:t>QRコードログインのログインカード作成画面にあります。</a:t>
            </a:r>
            <a:endParaRPr sz="1292" b="1" i="0" u="none" strike="noStrike" cap="none">
              <a:solidFill>
                <a:srgbClr val="000000"/>
              </a:solidFill>
              <a:latin typeface="Arial"/>
              <a:ea typeface="Arial"/>
              <a:cs typeface="Arial"/>
              <a:sym typeface="Arial"/>
            </a:endParaRPr>
          </a:p>
        </p:txBody>
      </p:sp>
      <p:cxnSp>
        <p:nvCxnSpPr>
          <p:cNvPr id="196" name="Google Shape;196;gf2e5ec2f2f_0_1"/>
          <p:cNvCxnSpPr>
            <a:stCxn id="197" idx="3"/>
          </p:cNvCxnSpPr>
          <p:nvPr/>
        </p:nvCxnSpPr>
        <p:spPr>
          <a:xfrm>
            <a:off x="7018175" y="1986188"/>
            <a:ext cx="869400" cy="1182000"/>
          </a:xfrm>
          <a:prstGeom prst="bentConnector2">
            <a:avLst/>
          </a:prstGeom>
          <a:noFill/>
          <a:ln w="19050" cap="flat" cmpd="sng">
            <a:solidFill>
              <a:srgbClr val="999999"/>
            </a:solidFill>
            <a:prstDash val="dot"/>
            <a:round/>
            <a:headEnd type="none" w="sm" len="sm"/>
            <a:tailEnd type="stealth" w="med" len="med"/>
          </a:ln>
        </p:spPr>
      </p:cxnSp>
      <p:pic>
        <p:nvPicPr>
          <p:cNvPr id="198" name="Google Shape;198;gf2e5ec2f2f_0_1"/>
          <p:cNvPicPr preferRelativeResize="0"/>
          <p:nvPr/>
        </p:nvPicPr>
        <p:blipFill rotWithShape="1">
          <a:blip r:embed="rId6">
            <a:alphaModFix/>
          </a:blip>
          <a:srcRect l="18982" t="28106" r="40690" b="45855"/>
          <a:stretch/>
        </p:blipFill>
        <p:spPr>
          <a:xfrm>
            <a:off x="4812925" y="1598788"/>
            <a:ext cx="3976676" cy="1528526"/>
          </a:xfrm>
          <a:prstGeom prst="rect">
            <a:avLst/>
          </a:prstGeom>
          <a:noFill/>
          <a:ln w="9525" cap="flat" cmpd="sng">
            <a:solidFill>
              <a:srgbClr val="9E9E9E"/>
            </a:solidFill>
            <a:prstDash val="solid"/>
            <a:round/>
            <a:headEnd type="none" w="sm" len="sm"/>
            <a:tailEnd type="none" w="sm" len="sm"/>
          </a:ln>
        </p:spPr>
      </p:pic>
      <p:sp>
        <p:nvSpPr>
          <p:cNvPr id="199" name="Google Shape;199;gf2e5ec2f2f_0_1"/>
          <p:cNvSpPr/>
          <p:nvPr/>
        </p:nvSpPr>
        <p:spPr>
          <a:xfrm>
            <a:off x="5087125" y="1816538"/>
            <a:ext cx="465900" cy="33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0" name="Google Shape;200;gf2e5ec2f2f_0_1"/>
          <p:cNvCxnSpPr>
            <a:stCxn id="199" idx="1"/>
            <a:endCxn id="190" idx="1"/>
          </p:cNvCxnSpPr>
          <p:nvPr/>
        </p:nvCxnSpPr>
        <p:spPr>
          <a:xfrm>
            <a:off x="5087125" y="1986188"/>
            <a:ext cx="199500" cy="1574400"/>
          </a:xfrm>
          <a:prstGeom prst="bentConnector3">
            <a:avLst>
              <a:gd name="adj1" fmla="val -119361"/>
            </a:avLst>
          </a:prstGeom>
          <a:noFill/>
          <a:ln w="19050" cap="flat" cmpd="sng">
            <a:solidFill>
              <a:srgbClr val="FF0000"/>
            </a:solidFill>
            <a:prstDash val="dot"/>
            <a:round/>
            <a:headEnd type="none" w="sm" len="sm"/>
            <a:tailEnd type="stealth" w="med" len="med"/>
          </a:ln>
        </p:spPr>
      </p:cxnSp>
      <p:sp>
        <p:nvSpPr>
          <p:cNvPr id="197" name="Google Shape;197;gf2e5ec2f2f_0_1"/>
          <p:cNvSpPr/>
          <p:nvPr/>
        </p:nvSpPr>
        <p:spPr>
          <a:xfrm>
            <a:off x="5600375" y="1816538"/>
            <a:ext cx="1417800" cy="339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f2e5ec2f2f_0_1"/>
          <p:cNvSpPr txBox="1"/>
          <p:nvPr/>
        </p:nvSpPr>
        <p:spPr>
          <a:xfrm>
            <a:off x="4812925" y="13302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❷</a:t>
            </a:r>
            <a:endParaRPr sz="3000" b="0" i="0" u="none" strike="noStrike" cap="none">
              <a:solidFill>
                <a:srgbClr val="FF0000"/>
              </a:solidFill>
              <a:latin typeface="Arial"/>
              <a:ea typeface="Arial"/>
              <a:cs typeface="Arial"/>
              <a:sym typeface="Arial"/>
            </a:endParaRPr>
          </a:p>
        </p:txBody>
      </p:sp>
      <p:sp>
        <p:nvSpPr>
          <p:cNvPr id="202" name="Google Shape;202;gf2e5ec2f2f_0_1"/>
          <p:cNvSpPr txBox="1"/>
          <p:nvPr/>
        </p:nvSpPr>
        <p:spPr>
          <a:xfrm>
            <a:off x="6850425" y="1330213"/>
            <a:ext cx="6060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 sz="3000" b="0" i="0" u="none" strike="noStrike" cap="none">
                <a:solidFill>
                  <a:srgbClr val="FF0000"/>
                </a:solidFill>
                <a:latin typeface="Arial"/>
                <a:ea typeface="Arial"/>
                <a:cs typeface="Arial"/>
                <a:sym typeface="Arial"/>
              </a:rPr>
              <a:t>❸</a:t>
            </a:r>
            <a:endParaRPr sz="3000" b="0" i="0" u="none" strike="noStrike" cap="none">
              <a:solidFill>
                <a:srgbClr val="FF0000"/>
              </a:solidFill>
              <a:latin typeface="Arial"/>
              <a:ea typeface="Arial"/>
              <a:cs typeface="Arial"/>
              <a:sym typeface="Arial"/>
            </a:endParaRPr>
          </a:p>
        </p:txBody>
      </p:sp>
      <p:pic>
        <p:nvPicPr>
          <p:cNvPr id="203" name="Google Shape;203;gf2e5ec2f2f_0_1"/>
          <p:cNvPicPr preferRelativeResize="0"/>
          <p:nvPr/>
        </p:nvPicPr>
        <p:blipFill rotWithShape="1">
          <a:blip r:embed="rId7">
            <a:alphaModFix/>
          </a:blip>
          <a:srcRect l="13613" t="26241" r="18621" b="19908"/>
          <a:stretch/>
        </p:blipFill>
        <p:spPr>
          <a:xfrm>
            <a:off x="817600" y="2758025"/>
            <a:ext cx="645475" cy="36930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434343"/>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5112</Words>
  <Application>Microsoft Office PowerPoint</Application>
  <PresentationFormat>画面に合わせる (4:3)</PresentationFormat>
  <Paragraphs>754</Paragraphs>
  <Slides>40</Slides>
  <Notes>40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Arial</vt:lpstr>
      <vt:lpstr>Meiryo</vt:lpstr>
      <vt:lpstr>Lato</vt:lpstr>
      <vt:lpstr>Helvetica Neue</vt:lpstr>
      <vt:lpstr>Merriweather Sans</vt:lpstr>
      <vt:lpstr>Raleway</vt:lpstr>
      <vt:lpstr>Streamline</vt:lpstr>
      <vt:lpstr>InterCLASS Console Support v2.4 簡易マニュアル（学校管理者向け）</vt:lpstr>
      <vt:lpstr>目次</vt:lpstr>
      <vt:lpstr>InterCLASS Console Supportへサインイン</vt:lpstr>
      <vt:lpstr>初回サインイン時の操作方法</vt:lpstr>
      <vt:lpstr>メニューの見方</vt:lpstr>
      <vt:lpstr>情報の絞り込み・ソート・表示件数を変える</vt:lpstr>
      <vt:lpstr>情報を編集・削除する</vt:lpstr>
      <vt:lpstr>情報をCSVファイルで保存する</vt:lpstr>
      <vt:lpstr>一括選択について</vt:lpstr>
      <vt:lpstr>ユーザー数を表示する</vt:lpstr>
      <vt:lpstr>ログアウトする</vt:lpstr>
      <vt:lpstr>ユーザー管理画面を開く</vt:lpstr>
      <vt:lpstr>ユーザーを追加する</vt:lpstr>
      <vt:lpstr>複数のユーザーを一括登録する</vt:lpstr>
      <vt:lpstr>PowerPoint プレゼンテーション</vt:lpstr>
      <vt:lpstr>一括編集について</vt:lpstr>
      <vt:lpstr>PowerPoint プレゼンテーション</vt:lpstr>
      <vt:lpstr>ユーザーの役割を変更する</vt:lpstr>
      <vt:lpstr>クラスを登録する</vt:lpstr>
      <vt:lpstr>学習者をクラスに登録・除外する</vt:lpstr>
      <vt:lpstr>PowerPoint プレゼンテーション</vt:lpstr>
      <vt:lpstr>複数のクラスを一括登録する</vt:lpstr>
      <vt:lpstr>PowerPoint プレゼンテーション</vt:lpstr>
      <vt:lpstr>複数の学習者をクラスに一括登録する</vt:lpstr>
      <vt:lpstr>PowerPoint プレゼンテーション</vt:lpstr>
      <vt:lpstr>クラスの学習者をCSVファイルで保存する</vt:lpstr>
      <vt:lpstr>デバイスを検索する</vt:lpstr>
      <vt:lpstr>デバイスの情報を個別編集する</vt:lpstr>
      <vt:lpstr>デバイス情報をCSVファイルで保存する</vt:lpstr>
      <vt:lpstr>デバイスの組織部門を一括移動する</vt:lpstr>
      <vt:lpstr>PowerPoint プレゼンテーション</vt:lpstr>
      <vt:lpstr>デバイス情報を一括編集する</vt:lpstr>
      <vt:lpstr>PowerPoint プレゼンテーション</vt:lpstr>
      <vt:lpstr>個別でログインカードを印刷する</vt:lpstr>
      <vt:lpstr>PowerPoint プレゼンテーション</vt:lpstr>
      <vt:lpstr>一括でログインカードを印刷する</vt:lpstr>
      <vt:lpstr>PowerPoint プレゼンテーション</vt:lpstr>
      <vt:lpstr>QRコードをリセットする</vt:lpstr>
      <vt:lpstr>QRコードを一括リセットする</vt:lpstr>
      <vt:lpstr>チエルお問合せ先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InterCLASS Console Support v2.4 簡易マニュアル（学校管理者向け）</dc:title>
  <cp:lastModifiedBy>髙杉聡美</cp:lastModifiedBy>
  <cp:revision>1</cp:revision>
  <dcterms:modified xsi:type="dcterms:W3CDTF">2022-02-07T02:08:43Z</dcterms:modified>
</cp:coreProperties>
</file>