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Helvetica Neue" panose="020B060007020508020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Merriweather Sans" pitchFamily="2" charset="0"/>
      <p:regular r:id="rId17"/>
      <p:bold r:id="rId18"/>
      <p:italic r:id="rId19"/>
      <p:boldItalic r:id="rId20"/>
    </p:embeddedFont>
    <p:embeddedFont>
      <p:font typeface="Raleway" pitchFamily="2" charset="0"/>
      <p:regular r:id="rId21"/>
      <p:bold r:id="rId22"/>
      <p:italic r:id="rId23"/>
      <p:boldItalic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494">
          <p15:clr>
            <a:srgbClr val="A4A3A4"/>
          </p15:clr>
        </p15:guide>
        <p15:guide id="3" pos="7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4WGAQMb7Xryepv3dsgl4jrSlM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5FC884-BCBC-440F-ABF9-FCAA83F186DF}">
  <a:tblStyle styleId="{305FC884-BCBC-440F-ABF9-FCAA83F186D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82E68BF-2179-4CA1-A034-35077CE1DB7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D0597B3-D775-4617-AADF-73D691D38037}" styleName="Table_2">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114"/>
      </p:cViewPr>
      <p:guideLst>
        <p:guide orient="horz" pos="2160"/>
        <p:guide pos="2494"/>
        <p:guide pos="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10" Type="http://schemas.openxmlformats.org/officeDocument/2006/relationships/font" Target="fonts/font2.fntdata"/><Relationship Id="rId19" Type="http://schemas.openxmlformats.org/officeDocument/2006/relationships/font" Target="fonts/font1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05dd47a72e_0_0: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 name="Google Shape;39;g105dd47a72e_0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5dd47a72e_1_3: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4" name="Google Shape;54;g105dd47a72e_1_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1fe0e2f22_0_16: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4" name="Google Shape;74;g101fe0e2f22_0_1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1cbf7605a_0_0: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0" name="Google Shape;90;g101cbf7605a_0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ctrTitle"/>
          </p:nvPr>
        </p:nvSpPr>
        <p:spPr>
          <a:xfrm>
            <a:off x="729450" y="1763267"/>
            <a:ext cx="7688100" cy="22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400"/>
              <a:buNone/>
              <a:defRPr sz="3400">
                <a:solidFill>
                  <a:schemeClr val="dk2"/>
                </a:solidFill>
              </a:defRPr>
            </a:lvl1pPr>
            <a:lvl2pPr lvl="1" algn="l">
              <a:lnSpc>
                <a:spcPct val="100000"/>
              </a:lnSpc>
              <a:spcBef>
                <a:spcPts val="0"/>
              </a:spcBef>
              <a:spcAft>
                <a:spcPts val="0"/>
              </a:spcAft>
              <a:buClr>
                <a:schemeClr val="dk2"/>
              </a:buClr>
              <a:buSzPts val="3400"/>
              <a:buNone/>
              <a:defRPr sz="3400">
                <a:solidFill>
                  <a:schemeClr val="dk2"/>
                </a:solidFill>
              </a:defRPr>
            </a:lvl2pPr>
            <a:lvl3pPr lvl="2" algn="l">
              <a:lnSpc>
                <a:spcPct val="100000"/>
              </a:lnSpc>
              <a:spcBef>
                <a:spcPts val="0"/>
              </a:spcBef>
              <a:spcAft>
                <a:spcPts val="0"/>
              </a:spcAft>
              <a:buClr>
                <a:schemeClr val="dk2"/>
              </a:buClr>
              <a:buSzPts val="3400"/>
              <a:buNone/>
              <a:defRPr sz="3400">
                <a:solidFill>
                  <a:schemeClr val="dk2"/>
                </a:solidFill>
              </a:defRPr>
            </a:lvl3pPr>
            <a:lvl4pPr lvl="3" algn="l">
              <a:lnSpc>
                <a:spcPct val="100000"/>
              </a:lnSpc>
              <a:spcBef>
                <a:spcPts val="0"/>
              </a:spcBef>
              <a:spcAft>
                <a:spcPts val="0"/>
              </a:spcAft>
              <a:buClr>
                <a:schemeClr val="dk2"/>
              </a:buClr>
              <a:buSzPts val="3400"/>
              <a:buNone/>
              <a:defRPr sz="3400">
                <a:solidFill>
                  <a:schemeClr val="dk2"/>
                </a:solidFill>
              </a:defRPr>
            </a:lvl4pPr>
            <a:lvl5pPr lvl="4" algn="l">
              <a:lnSpc>
                <a:spcPct val="100000"/>
              </a:lnSpc>
              <a:spcBef>
                <a:spcPts val="0"/>
              </a:spcBef>
              <a:spcAft>
                <a:spcPts val="0"/>
              </a:spcAft>
              <a:buClr>
                <a:schemeClr val="dk2"/>
              </a:buClr>
              <a:buSzPts val="3400"/>
              <a:buNone/>
              <a:defRPr sz="3400">
                <a:solidFill>
                  <a:schemeClr val="dk2"/>
                </a:solidFill>
              </a:defRPr>
            </a:lvl5pPr>
            <a:lvl6pPr lvl="5" algn="l">
              <a:lnSpc>
                <a:spcPct val="100000"/>
              </a:lnSpc>
              <a:spcBef>
                <a:spcPts val="0"/>
              </a:spcBef>
              <a:spcAft>
                <a:spcPts val="0"/>
              </a:spcAft>
              <a:buClr>
                <a:schemeClr val="dk2"/>
              </a:buClr>
              <a:buSzPts val="3400"/>
              <a:buNone/>
              <a:defRPr sz="3400">
                <a:solidFill>
                  <a:schemeClr val="dk2"/>
                </a:solidFill>
              </a:defRPr>
            </a:lvl6pPr>
            <a:lvl7pPr lvl="6" algn="l">
              <a:lnSpc>
                <a:spcPct val="100000"/>
              </a:lnSpc>
              <a:spcBef>
                <a:spcPts val="0"/>
              </a:spcBef>
              <a:spcAft>
                <a:spcPts val="0"/>
              </a:spcAft>
              <a:buClr>
                <a:schemeClr val="dk2"/>
              </a:buClr>
              <a:buSzPts val="3400"/>
              <a:buNone/>
              <a:defRPr sz="3400">
                <a:solidFill>
                  <a:schemeClr val="dk2"/>
                </a:solidFill>
              </a:defRPr>
            </a:lvl7pPr>
            <a:lvl8pPr lvl="7" algn="l">
              <a:lnSpc>
                <a:spcPct val="100000"/>
              </a:lnSpc>
              <a:spcBef>
                <a:spcPts val="0"/>
              </a:spcBef>
              <a:spcAft>
                <a:spcPts val="0"/>
              </a:spcAft>
              <a:buClr>
                <a:schemeClr val="dk2"/>
              </a:buClr>
              <a:buSzPts val="3400"/>
              <a:buNone/>
              <a:defRPr sz="3400">
                <a:solidFill>
                  <a:schemeClr val="dk2"/>
                </a:solidFill>
              </a:defRPr>
            </a:lvl8pPr>
            <a:lvl9pPr lvl="8" algn="l">
              <a:lnSpc>
                <a:spcPct val="100000"/>
              </a:lnSpc>
              <a:spcBef>
                <a:spcPts val="0"/>
              </a:spcBef>
              <a:spcAft>
                <a:spcPts val="0"/>
              </a:spcAft>
              <a:buClr>
                <a:schemeClr val="dk2"/>
              </a:buClr>
              <a:buSzPts val="3400"/>
              <a:buNone/>
              <a:defRPr sz="3400">
                <a:solidFill>
                  <a:schemeClr val="dk2"/>
                </a:solidFill>
              </a:defRPr>
            </a:lvl9pPr>
          </a:lstStyle>
          <a:p>
            <a:endParaRPr/>
          </a:p>
        </p:txBody>
      </p:sp>
      <p:sp>
        <p:nvSpPr>
          <p:cNvPr id="11" name="Google Shape;11;p7"/>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 name="Google Shape;12;p7"/>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pic>
        <p:nvPicPr>
          <p:cNvPr id="13" name="Google Shape;13;p7"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cxnSp>
        <p:nvCxnSpPr>
          <p:cNvPr id="14" name="Google Shape;14;p7"/>
          <p:cNvCxnSpPr/>
          <p:nvPr/>
        </p:nvCxnSpPr>
        <p:spPr>
          <a:xfrm>
            <a:off x="9675" y="1611367"/>
            <a:ext cx="9146100" cy="0"/>
          </a:xfrm>
          <a:prstGeom prst="straightConnector1">
            <a:avLst/>
          </a:prstGeom>
          <a:noFill/>
          <a:ln w="28575" cap="flat" cmpd="sng">
            <a:solidFill>
              <a:srgbClr val="FF9900"/>
            </a:solidFill>
            <a:prstDash val="solid"/>
            <a:round/>
            <a:headEnd type="none" w="sm" len="sm"/>
            <a:tailEnd type="none" w="sm" len="sm"/>
          </a:ln>
        </p:spPr>
      </p:cxnSp>
      <p:cxnSp>
        <p:nvCxnSpPr>
          <p:cNvPr id="15" name="Google Shape;15;p7"/>
          <p:cNvCxnSpPr/>
          <p:nvPr/>
        </p:nvCxnSpPr>
        <p:spPr>
          <a:xfrm>
            <a:off x="9675" y="2823133"/>
            <a:ext cx="9146100" cy="0"/>
          </a:xfrm>
          <a:prstGeom prst="straightConnector1">
            <a:avLst/>
          </a:prstGeom>
          <a:noFill/>
          <a:ln w="28575" cap="flat" cmpd="sng">
            <a:solidFill>
              <a:srgbClr val="FF990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8"/>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0" name="Google Shape;20;p8"/>
          <p:cNvSpPr txBox="1">
            <a:spLocks noGrp="1"/>
          </p:cNvSpPr>
          <p:nvPr>
            <p:ph type="body" idx="1"/>
          </p:nvPr>
        </p:nvSpPr>
        <p:spPr>
          <a:xfrm>
            <a:off x="356725" y="725000"/>
            <a:ext cx="8458500" cy="3014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1" name="Google Shape;21;p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22" name="Google Shape;22;p8"/>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8"/>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24" name="Google Shape;24;p8"/>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25" name="Google Shape;25;p8"/>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26" name="Google Shape;26;p8"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27" name="Google Shape;27;p8"/>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2021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6"/>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hyperlink" Target="https://support.chieru.net" TargetMode="Externa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hyperlink" Target="https://www.chieru.co.jp/mailform/inquiry/" TargetMode="External"/><Relationship Id="rId4" Type="http://schemas.openxmlformats.org/officeDocument/2006/relationships/hyperlink" Target="mailto:support@chieru.co.jp" TargetMode="External"/><Relationship Id="rId9" Type="http://schemas.openxmlformats.org/officeDocument/2006/relationships/hyperlink" Target="mailto:chieru-sales@chieru.c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729450" y="1605467"/>
            <a:ext cx="8025000" cy="120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ja" sz="2800">
                <a:solidFill>
                  <a:srgbClr val="000000"/>
                </a:solidFill>
                <a:latin typeface="Arial"/>
                <a:ea typeface="Arial"/>
                <a:cs typeface="Arial"/>
                <a:sym typeface="Arial"/>
              </a:rPr>
              <a:t>InterCLASS® Cloud v4.3</a:t>
            </a:r>
            <a:endParaRPr sz="2800">
              <a:solidFill>
                <a:srgbClr val="000000"/>
              </a:solidFill>
              <a:latin typeface="Arial"/>
              <a:ea typeface="Arial"/>
              <a:cs typeface="Arial"/>
              <a:sym typeface="Arial"/>
            </a:endParaRPr>
          </a:p>
          <a:p>
            <a:pPr marL="0" lvl="0" indent="0" algn="ctr" rtl="0">
              <a:lnSpc>
                <a:spcPct val="100000"/>
              </a:lnSpc>
              <a:spcBef>
                <a:spcPts val="0"/>
              </a:spcBef>
              <a:spcAft>
                <a:spcPts val="0"/>
              </a:spcAft>
              <a:buSzPts val="3400"/>
              <a:buNone/>
            </a:pPr>
            <a:r>
              <a:rPr lang="ja" sz="2800">
                <a:solidFill>
                  <a:srgbClr val="000000"/>
                </a:solidFill>
                <a:latin typeface="Arial"/>
                <a:ea typeface="Arial"/>
                <a:cs typeface="Arial"/>
                <a:sym typeface="Arial"/>
              </a:rPr>
              <a:t>簡易マニュアル</a:t>
            </a:r>
            <a:endParaRPr sz="2800">
              <a:solidFill>
                <a:srgbClr val="000000"/>
              </a:solidFill>
              <a:latin typeface="Arial"/>
              <a:ea typeface="Arial"/>
              <a:cs typeface="Arial"/>
              <a:sym typeface="Arial"/>
            </a:endParaRPr>
          </a:p>
        </p:txBody>
      </p:sp>
      <p:sp>
        <p:nvSpPr>
          <p:cNvPr id="33" name="Google Shape;33;p1"/>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ja" sz="1400" b="1">
                <a:latin typeface="Arial"/>
                <a:ea typeface="Arial"/>
                <a:cs typeface="Arial"/>
                <a:sym typeface="Arial"/>
              </a:rPr>
              <a:t>2021年12月版</a:t>
            </a:r>
            <a:endParaRPr sz="1400" b="1">
              <a:latin typeface="Arial"/>
              <a:ea typeface="Arial"/>
              <a:cs typeface="Arial"/>
              <a:sym typeface="Arial"/>
            </a:endParaRPr>
          </a:p>
        </p:txBody>
      </p:sp>
      <p:sp>
        <p:nvSpPr>
          <p:cNvPr id="34" name="Google Shape;34;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a:t>
            </a:fld>
            <a:endParaRPr/>
          </a:p>
        </p:txBody>
      </p:sp>
      <p:sp>
        <p:nvSpPr>
          <p:cNvPr id="35" name="Google Shape;35;p1"/>
          <p:cNvSpPr txBox="1"/>
          <p:nvPr/>
        </p:nvSpPr>
        <p:spPr>
          <a:xfrm>
            <a:off x="3241950" y="3121200"/>
            <a:ext cx="3000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 sz="2800" b="1" i="0" u="none" strike="noStrike" cap="none">
                <a:solidFill>
                  <a:srgbClr val="000000"/>
                </a:solidFill>
                <a:latin typeface="Arial"/>
                <a:ea typeface="Arial"/>
                <a:cs typeface="Arial"/>
                <a:sym typeface="Arial"/>
              </a:rPr>
              <a:t>機能抜粋版</a:t>
            </a:r>
            <a:endParaRPr sz="1400" b="0" i="0" u="none" strike="noStrike" cap="none">
              <a:solidFill>
                <a:srgbClr val="000000"/>
              </a:solidFill>
              <a:latin typeface="Arial"/>
              <a:ea typeface="Arial"/>
              <a:cs typeface="Arial"/>
              <a:sym typeface="Arial"/>
            </a:endParaRPr>
          </a:p>
        </p:txBody>
      </p:sp>
      <p:sp>
        <p:nvSpPr>
          <p:cNvPr id="36" name="Google Shape;36;p1"/>
          <p:cNvSpPr txBox="1"/>
          <p:nvPr/>
        </p:nvSpPr>
        <p:spPr>
          <a:xfrm>
            <a:off x="729450" y="5355425"/>
            <a:ext cx="6767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t>本マニュアルは『ICC_v4.0簡易マニュアル_202111版』をもとに変更点のみ抜粋してご案内しております。</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ja" sz="1000"/>
              <a:t>『ICC_v4.0簡易マニュアル_202111版』もあわせてご参照ください。</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105dd47a72e_0_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a:t>
            </a:fld>
            <a:endParaRPr/>
          </a:p>
        </p:txBody>
      </p:sp>
      <p:sp>
        <p:nvSpPr>
          <p:cNvPr id="42" name="Google Shape;42;g105dd47a72e_0_0"/>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Google Classroom と同期する</a:t>
            </a:r>
            <a:r>
              <a:rPr lang="ja" sz="1500">
                <a:solidFill>
                  <a:srgbClr val="000000"/>
                </a:solidFill>
                <a:latin typeface="Arial"/>
                <a:ea typeface="Arial"/>
                <a:cs typeface="Arial"/>
                <a:sym typeface="Arial"/>
              </a:rPr>
              <a:t>（v4.3変更点）</a:t>
            </a:r>
            <a:endParaRPr sz="1500">
              <a:solidFill>
                <a:srgbClr val="000000"/>
              </a:solidFill>
              <a:latin typeface="Arial"/>
              <a:ea typeface="Arial"/>
              <a:cs typeface="Arial"/>
              <a:sym typeface="Arial"/>
            </a:endParaRPr>
          </a:p>
        </p:txBody>
      </p:sp>
      <p:graphicFrame>
        <p:nvGraphicFramePr>
          <p:cNvPr id="43" name="Google Shape;43;g105dd47a72e_0_0"/>
          <p:cNvGraphicFramePr/>
          <p:nvPr/>
        </p:nvGraphicFramePr>
        <p:xfrm>
          <a:off x="363250" y="1175163"/>
          <a:ext cx="4178975" cy="3627950"/>
        </p:xfrm>
        <a:graphic>
          <a:graphicData uri="http://schemas.openxmlformats.org/drawingml/2006/table">
            <a:tbl>
              <a:tblPr>
                <a:noFill/>
                <a:tableStyleId>{305FC884-BCBC-440F-ABF9-FCAA83F186DF}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6001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ICC にログインし、トップ画面の</a:t>
                      </a:r>
                      <a:r>
                        <a:rPr lang="ja" sz="1400" b="1" u="none" strike="noStrike" cap="none"/>
                        <a:t>［ ＋ ］</a:t>
                      </a:r>
                      <a:br>
                        <a:rPr lang="ja" sz="1400" b="1" u="none" strike="noStrike" cap="none"/>
                      </a:br>
                      <a:r>
                        <a:rPr lang="ja" sz="1400" u="none" strike="noStrike" cap="none"/>
                        <a:t>から、</a:t>
                      </a:r>
                      <a:r>
                        <a:rPr lang="ja" sz="1400" b="1" u="none" strike="noStrike" cap="none"/>
                        <a:t>［ Google Classroom と同期］</a:t>
                      </a:r>
                      <a:r>
                        <a:rPr lang="ja" sz="1400" u="none" strike="noStrike" cap="none"/>
                        <a:t>をクリック</a:t>
                      </a:r>
                      <a:br>
                        <a:rPr lang="ja" sz="1400" u="none" strike="noStrike" cap="none"/>
                      </a:b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 Google Classroom との同期が始まります。</a:t>
                      </a:r>
                      <a:endParaRPr sz="1200" u="none" strike="noStrike" cap="none"/>
                    </a:p>
                    <a:p>
                      <a:pPr marL="0" marR="0" lvl="0" indent="0" algn="l" rtl="0">
                        <a:lnSpc>
                          <a:spcPct val="150000"/>
                        </a:lnSpc>
                        <a:spcBef>
                          <a:spcPts val="0"/>
                        </a:spcBef>
                        <a:spcAft>
                          <a:spcPts val="0"/>
                        </a:spcAft>
                        <a:buClr>
                          <a:srgbClr val="000000"/>
                        </a:buClr>
                        <a:buSzPts val="1400"/>
                        <a:buFont typeface="Arial"/>
                        <a:buNone/>
                      </a:pPr>
                      <a:r>
                        <a:rPr lang="ja" sz="1200"/>
                        <a:t>ここではGoogle Classroom内の全クラスの同期が行われます。</a:t>
                      </a:r>
                      <a:endParaRPr sz="1200"/>
                    </a:p>
                    <a:p>
                      <a:pPr marL="0" marR="0" lvl="0" indent="0" algn="l" rtl="0">
                        <a:lnSpc>
                          <a:spcPct val="150000"/>
                        </a:lnSpc>
                        <a:spcBef>
                          <a:spcPts val="0"/>
                        </a:spcBef>
                        <a:spcAft>
                          <a:spcPts val="0"/>
                        </a:spcAft>
                        <a:buClr>
                          <a:srgbClr val="000000"/>
                        </a:buClr>
                        <a:buSzPts val="1400"/>
                        <a:buFont typeface="Arial"/>
                        <a:buNone/>
                      </a:pPr>
                      <a:endParaRPr sz="12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36275">
                <a:tc>
                  <a:txBody>
                    <a:bodyPr/>
                    <a:lstStyle/>
                    <a:p>
                      <a:pPr marL="0" marR="0" lvl="0" indent="0" algn="ctr" rtl="0">
                        <a:lnSpc>
                          <a:spcPct val="10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クラスの</a:t>
                      </a:r>
                      <a:r>
                        <a:rPr lang="ja" sz="1400" u="none" strike="noStrike" cap="none"/>
                        <a:t>同期が完了</a:t>
                      </a:r>
                      <a:r>
                        <a:rPr lang="ja"/>
                        <a:t>すると、同期を行うクラスメンバーが所属するクラスの選択画面が表示されます。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4" name="Google Shape;44;g105dd47a72e_0_0"/>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5" name="Google Shape;45;g105dd47a72e_0_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b="1"/>
              <a:t>v.4.0簡易マニュアルP.4「Google Classroomと同期する」方法が以下の手順に変更となります。</a:t>
            </a:r>
            <a:endParaRPr sz="1400" b="1" i="0" u="none" strike="noStrike" cap="none">
              <a:solidFill>
                <a:srgbClr val="000000"/>
              </a:solidFill>
              <a:latin typeface="Arial"/>
              <a:ea typeface="Arial"/>
              <a:cs typeface="Arial"/>
              <a:sym typeface="Arial"/>
            </a:endParaRPr>
          </a:p>
        </p:txBody>
      </p:sp>
      <p:pic>
        <p:nvPicPr>
          <p:cNvPr id="46" name="Google Shape;46;g105dd47a72e_0_0"/>
          <p:cNvPicPr preferRelativeResize="0"/>
          <p:nvPr/>
        </p:nvPicPr>
        <p:blipFill rotWithShape="1">
          <a:blip r:embed="rId3">
            <a:alphaModFix/>
          </a:blip>
          <a:srcRect l="1035" t="10834" r="2187" b="16061"/>
          <a:stretch/>
        </p:blipFill>
        <p:spPr>
          <a:xfrm>
            <a:off x="4856475" y="1205327"/>
            <a:ext cx="3924250" cy="2347024"/>
          </a:xfrm>
          <a:prstGeom prst="rect">
            <a:avLst/>
          </a:prstGeom>
          <a:noFill/>
          <a:ln>
            <a:noFill/>
          </a:ln>
        </p:spPr>
      </p:pic>
      <p:sp>
        <p:nvSpPr>
          <p:cNvPr id="47" name="Google Shape;47;g105dd47a72e_0_0"/>
          <p:cNvSpPr/>
          <p:nvPr/>
        </p:nvSpPr>
        <p:spPr>
          <a:xfrm>
            <a:off x="8431354" y="1193062"/>
            <a:ext cx="215400" cy="2289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48" name="Google Shape;48;g105dd47a72e_0_0"/>
          <p:cNvSpPr/>
          <p:nvPr/>
        </p:nvSpPr>
        <p:spPr>
          <a:xfrm>
            <a:off x="7929070" y="1422123"/>
            <a:ext cx="717600" cy="1494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49" name="Google Shape;49;g105dd47a72e_0_0"/>
          <p:cNvPicPr preferRelativeResize="0"/>
          <p:nvPr/>
        </p:nvPicPr>
        <p:blipFill rotWithShape="1">
          <a:blip r:embed="rId4">
            <a:alphaModFix/>
          </a:blip>
          <a:srcRect t="10392" r="921" b="3005"/>
          <a:stretch/>
        </p:blipFill>
        <p:spPr>
          <a:xfrm>
            <a:off x="4856487" y="3628770"/>
            <a:ext cx="3924250" cy="2715984"/>
          </a:xfrm>
          <a:prstGeom prst="rect">
            <a:avLst/>
          </a:prstGeom>
          <a:noFill/>
          <a:ln>
            <a:noFill/>
          </a:ln>
        </p:spPr>
      </p:pic>
      <p:sp>
        <p:nvSpPr>
          <p:cNvPr id="50" name="Google Shape;50;g105dd47a72e_0_0"/>
          <p:cNvSpPr/>
          <p:nvPr/>
        </p:nvSpPr>
        <p:spPr>
          <a:xfrm>
            <a:off x="7549574" y="117517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51" name="Google Shape;51;g105dd47a72e_0_0"/>
          <p:cNvSpPr/>
          <p:nvPr/>
        </p:nvSpPr>
        <p:spPr>
          <a:xfrm>
            <a:off x="5445924" y="476927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a:solidFill>
                  <a:schemeClr val="lt1"/>
                </a:solidFill>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105dd47a72e_1_3"/>
          <p:cNvSpPr/>
          <p:nvPr/>
        </p:nvSpPr>
        <p:spPr>
          <a:xfrm>
            <a:off x="282150" y="4947300"/>
            <a:ext cx="4334400" cy="11712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300"/>
              <a:buFont typeface="Arial"/>
              <a:buNone/>
            </a:pPr>
            <a:r>
              <a:rPr lang="ja" sz="12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Google Classroom </a:t>
            </a:r>
            <a:r>
              <a:rPr lang="ja" sz="1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の変更や</a:t>
            </a: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転入・転出</a:t>
            </a:r>
            <a:r>
              <a:rPr lang="ja" sz="1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などで</a:t>
            </a:r>
            <a:endParaRPr sz="1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marR="0" lvl="0" indent="0" algn="l" rtl="0">
              <a:lnSpc>
                <a:spcPct val="120000"/>
              </a:lnSpc>
              <a:spcBef>
                <a:spcPts val="0"/>
              </a:spcBef>
              <a:spcAft>
                <a:spcPts val="0"/>
              </a:spcAft>
              <a:buClr>
                <a:srgbClr val="000000"/>
              </a:buClr>
              <a:buSzPts val="1300"/>
              <a:buFont typeface="Arial"/>
              <a:buNone/>
            </a:pPr>
            <a:r>
              <a:rPr lang="ja" sz="12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児童生徒情報を変更した場合は、</a:t>
            </a: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改めて</a:t>
            </a:r>
            <a:endParaRPr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0" marR="0" lvl="0" indent="0" algn="l" rtl="0">
              <a:lnSpc>
                <a:spcPct val="120000"/>
              </a:lnSpc>
              <a:spcBef>
                <a:spcPts val="0"/>
              </a:spcBef>
              <a:spcAft>
                <a:spcPts val="0"/>
              </a:spcAft>
              <a:buClr>
                <a:srgbClr val="000000"/>
              </a:buClr>
              <a:buSzPts val="1300"/>
              <a:buFont typeface="Arial"/>
              <a:buNone/>
            </a:pPr>
            <a:r>
              <a:rPr lang="ja" sz="12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「Google Classroom と同期」</a:t>
            </a: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を行う</a:t>
            </a:r>
            <a:r>
              <a:rPr lang="ja" sz="12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必要がありま</a:t>
            </a: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す</a:t>
            </a:r>
            <a:r>
              <a:rPr lang="ja" sz="1200" b="1" i="0" u="none"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t>
            </a:r>
            <a:endParaRPr sz="1200" b="1" i="0" u="none" strike="noStrike" cap="none">
              <a:solidFill>
                <a:srgbClr val="003366"/>
              </a:solidFill>
              <a:latin typeface="Arial"/>
              <a:ea typeface="Arial"/>
              <a:cs typeface="Arial"/>
              <a:sym typeface="Arial"/>
            </a:endParaRPr>
          </a:p>
        </p:txBody>
      </p:sp>
      <p:sp>
        <p:nvSpPr>
          <p:cNvPr id="57" name="Google Shape;57;g105dd47a72e_1_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3</a:t>
            </a:fld>
            <a:endParaRPr/>
          </a:p>
        </p:txBody>
      </p:sp>
      <p:sp>
        <p:nvSpPr>
          <p:cNvPr id="58" name="Google Shape;58;g105dd47a72e_1_3"/>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Google Classroom と同期する</a:t>
            </a:r>
            <a:r>
              <a:rPr lang="ja" sz="1500">
                <a:solidFill>
                  <a:srgbClr val="000000"/>
                </a:solidFill>
                <a:latin typeface="Arial"/>
                <a:ea typeface="Arial"/>
                <a:cs typeface="Arial"/>
                <a:sym typeface="Arial"/>
              </a:rPr>
              <a:t>（v4.3変更点）</a:t>
            </a:r>
            <a:endParaRPr sz="1500">
              <a:solidFill>
                <a:srgbClr val="000000"/>
              </a:solidFill>
              <a:latin typeface="Arial"/>
              <a:ea typeface="Arial"/>
              <a:cs typeface="Arial"/>
              <a:sym typeface="Arial"/>
            </a:endParaRPr>
          </a:p>
        </p:txBody>
      </p:sp>
      <p:graphicFrame>
        <p:nvGraphicFramePr>
          <p:cNvPr id="59" name="Google Shape;59;g105dd47a72e_1_3"/>
          <p:cNvGraphicFramePr/>
          <p:nvPr/>
        </p:nvGraphicFramePr>
        <p:xfrm>
          <a:off x="353575" y="768663"/>
          <a:ext cx="4178975" cy="4028463"/>
        </p:xfrm>
        <a:graphic>
          <a:graphicData uri="http://schemas.openxmlformats.org/drawingml/2006/table">
            <a:tbl>
              <a:tblPr>
                <a:noFill/>
                <a:tableStyleId>{305FC884-BCBC-440F-ABF9-FCAA83F186DF}</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600175">
                <a:tc>
                  <a:txBody>
                    <a:bodyPr/>
                    <a:lstStyle/>
                    <a:p>
                      <a:pPr marL="0" marR="0" lvl="0" indent="0" algn="ctr" rtl="0">
                        <a:lnSpc>
                          <a:spcPct val="100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同期を行いたいクラスメンバーが所属するクラスのチェックボックスをクリックします。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 </a:t>
                      </a:r>
                      <a:r>
                        <a:rPr lang="ja" sz="1200"/>
                        <a:t>すべてのクラスのメンバーの同期を行いたい場合は</a:t>
                      </a:r>
                      <a:r>
                        <a:rPr lang="ja" sz="1200" b="1">
                          <a:solidFill>
                            <a:srgbClr val="0070F5"/>
                          </a:solidFill>
                        </a:rPr>
                        <a:t>【すべて選択】</a:t>
                      </a:r>
                      <a:r>
                        <a:rPr lang="ja" sz="1200"/>
                        <a:t>をクリックします。</a:t>
                      </a:r>
                      <a:endParaRPr sz="12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36275">
                <a:tc>
                  <a:txBody>
                    <a:bodyPr/>
                    <a:lstStyle/>
                    <a:p>
                      <a:pPr marL="0" marR="0" lvl="0" indent="0" algn="ctr" rtl="0">
                        <a:lnSpc>
                          <a:spcPct val="100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b="1"/>
                        <a:t>【同期】</a:t>
                      </a:r>
                      <a:r>
                        <a:rPr lang="ja"/>
                        <a:t>をクリックするとクラスメンバーの同期が開始されます。</a:t>
                      </a:r>
                      <a:endParaRPr/>
                    </a:p>
                    <a:p>
                      <a:pPr marL="0" lvl="0" indent="0" algn="l" rtl="0">
                        <a:lnSpc>
                          <a:spcPct val="150000"/>
                        </a:lnSpc>
                        <a:spcBef>
                          <a:spcPts val="0"/>
                        </a:spcBef>
                        <a:spcAft>
                          <a:spcPts val="0"/>
                        </a:spcAft>
                        <a:buClr>
                          <a:srgbClr val="000000"/>
                        </a:buClr>
                        <a:buSzPts val="1400"/>
                        <a:buFont typeface="Arial"/>
                        <a:buNone/>
                      </a:pPr>
                      <a:r>
                        <a:rPr lang="ja" sz="1200"/>
                        <a:t>⇒ 同期の進行状況は画面上で確認することができます。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36275">
                <a:tc>
                  <a:txBody>
                    <a:bodyPr/>
                    <a:lstStyle/>
                    <a:p>
                      <a:pPr marL="0" marR="0" lvl="0" indent="0" algn="ctr" rtl="0">
                        <a:lnSpc>
                          <a:spcPct val="100000"/>
                        </a:lnSpc>
                        <a:spcBef>
                          <a:spcPts val="0"/>
                        </a:spcBef>
                        <a:spcAft>
                          <a:spcPts val="0"/>
                        </a:spcAft>
                        <a:buNone/>
                      </a:pPr>
                      <a:r>
                        <a:rPr lang="ja"/>
                        <a:t>５</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ja"/>
                        <a:t>クラスとメンバーの同期が完了します。</a:t>
                      </a:r>
                      <a:endParaRPr/>
                    </a:p>
                    <a:p>
                      <a:pPr marL="0" lvl="0" indent="0" algn="l" rtl="0">
                        <a:lnSpc>
                          <a:spcPct val="150000"/>
                        </a:lnSpc>
                        <a:spcBef>
                          <a:spcPts val="0"/>
                        </a:spcBef>
                        <a:spcAft>
                          <a:spcPts val="0"/>
                        </a:spcAft>
                        <a:buClr>
                          <a:srgbClr val="000000"/>
                        </a:buClr>
                        <a:buSzPts val="1400"/>
                        <a:buFont typeface="Arial"/>
                        <a:buNone/>
                      </a:pPr>
                      <a:r>
                        <a:rPr lang="ja" sz="1200"/>
                        <a:t>⇒ メンバーの同期を行わなかったクラスは0人と表示されます。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0" name="Google Shape;60;g105dd47a72e_1_3"/>
          <p:cNvSpPr txBox="1"/>
          <p:nvPr/>
        </p:nvSpPr>
        <p:spPr>
          <a:xfrm>
            <a:off x="473688" y="4728175"/>
            <a:ext cx="12186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61" name="Google Shape;61;g105dd47a72e_1_3"/>
          <p:cNvPicPr preferRelativeResize="0"/>
          <p:nvPr/>
        </p:nvPicPr>
        <p:blipFill rotWithShape="1">
          <a:blip r:embed="rId3">
            <a:alphaModFix/>
          </a:blip>
          <a:srcRect/>
          <a:stretch/>
        </p:blipFill>
        <p:spPr>
          <a:xfrm>
            <a:off x="473685" y="4728163"/>
            <a:ext cx="286450" cy="286450"/>
          </a:xfrm>
          <a:prstGeom prst="rect">
            <a:avLst/>
          </a:prstGeom>
          <a:noFill/>
          <a:ln>
            <a:noFill/>
          </a:ln>
        </p:spPr>
      </p:pic>
      <p:pic>
        <p:nvPicPr>
          <p:cNvPr id="62" name="Google Shape;62;g105dd47a72e_1_3"/>
          <p:cNvPicPr preferRelativeResize="0"/>
          <p:nvPr/>
        </p:nvPicPr>
        <p:blipFill rotWithShape="1">
          <a:blip r:embed="rId4">
            <a:alphaModFix/>
          </a:blip>
          <a:srcRect l="25123" t="30589" r="25557" b="19273"/>
          <a:stretch/>
        </p:blipFill>
        <p:spPr>
          <a:xfrm>
            <a:off x="5030723" y="768673"/>
            <a:ext cx="3530952" cy="2842101"/>
          </a:xfrm>
          <a:prstGeom prst="rect">
            <a:avLst/>
          </a:prstGeom>
          <a:noFill/>
          <a:ln w="9525" cap="flat" cmpd="sng">
            <a:solidFill>
              <a:srgbClr val="D9D9D9"/>
            </a:solidFill>
            <a:prstDash val="solid"/>
            <a:round/>
            <a:headEnd type="none" w="sm" len="sm"/>
            <a:tailEnd type="none" w="sm" len="sm"/>
          </a:ln>
        </p:spPr>
      </p:pic>
      <p:sp>
        <p:nvSpPr>
          <p:cNvPr id="63" name="Google Shape;63;g105dd47a72e_1_3"/>
          <p:cNvSpPr/>
          <p:nvPr/>
        </p:nvSpPr>
        <p:spPr>
          <a:xfrm>
            <a:off x="4883674" y="131562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a:solidFill>
                  <a:schemeClr val="lt1"/>
                </a:solidFill>
              </a:rPr>
              <a:t>3</a:t>
            </a:r>
            <a:endParaRPr sz="1400" b="0" i="0" u="none" strike="noStrike" cap="none">
              <a:solidFill>
                <a:srgbClr val="000000"/>
              </a:solidFill>
              <a:latin typeface="Arial"/>
              <a:ea typeface="Arial"/>
              <a:cs typeface="Arial"/>
              <a:sym typeface="Arial"/>
            </a:endParaRPr>
          </a:p>
        </p:txBody>
      </p:sp>
      <p:sp>
        <p:nvSpPr>
          <p:cNvPr id="64" name="Google Shape;64;g105dd47a72e_1_3"/>
          <p:cNvSpPr/>
          <p:nvPr/>
        </p:nvSpPr>
        <p:spPr>
          <a:xfrm>
            <a:off x="7814549" y="2701537"/>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a:solidFill>
                  <a:schemeClr val="lt1"/>
                </a:solidFill>
              </a:rPr>
              <a:t>4</a:t>
            </a:r>
            <a:endParaRPr sz="1400" b="0" i="0" u="none" strike="noStrike" cap="none">
              <a:solidFill>
                <a:srgbClr val="000000"/>
              </a:solidFill>
              <a:latin typeface="Arial"/>
              <a:ea typeface="Arial"/>
              <a:cs typeface="Arial"/>
              <a:sym typeface="Arial"/>
            </a:endParaRPr>
          </a:p>
        </p:txBody>
      </p:sp>
      <p:sp>
        <p:nvSpPr>
          <p:cNvPr id="65" name="Google Shape;65;g105dd47a72e_1_3"/>
          <p:cNvSpPr/>
          <p:nvPr/>
        </p:nvSpPr>
        <p:spPr>
          <a:xfrm>
            <a:off x="5263169" y="1315621"/>
            <a:ext cx="255900" cy="11712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6" name="Google Shape;66;g105dd47a72e_1_3"/>
          <p:cNvSpPr/>
          <p:nvPr/>
        </p:nvSpPr>
        <p:spPr>
          <a:xfrm>
            <a:off x="8007904" y="3135643"/>
            <a:ext cx="415500" cy="250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7" name="Google Shape;67;g105dd47a72e_1_3"/>
          <p:cNvSpPr/>
          <p:nvPr/>
        </p:nvSpPr>
        <p:spPr>
          <a:xfrm>
            <a:off x="5186050" y="3136525"/>
            <a:ext cx="669600" cy="286500"/>
          </a:xfrm>
          <a:prstGeom prst="roundRect">
            <a:avLst>
              <a:gd name="adj" fmla="val 9907"/>
            </a:avLst>
          </a:prstGeom>
          <a:noFill/>
          <a:ln w="28575" cap="flat" cmpd="sng">
            <a:solidFill>
              <a:srgbClr val="007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68" name="Google Shape;68;g105dd47a72e_1_3"/>
          <p:cNvPicPr preferRelativeResize="0"/>
          <p:nvPr/>
        </p:nvPicPr>
        <p:blipFill>
          <a:blip r:embed="rId5">
            <a:alphaModFix/>
          </a:blip>
          <a:stretch>
            <a:fillRect/>
          </a:stretch>
        </p:blipFill>
        <p:spPr>
          <a:xfrm>
            <a:off x="4730550" y="3695149"/>
            <a:ext cx="4131301" cy="2712325"/>
          </a:xfrm>
          <a:prstGeom prst="rect">
            <a:avLst/>
          </a:prstGeom>
          <a:noFill/>
          <a:ln>
            <a:noFill/>
          </a:ln>
        </p:spPr>
      </p:pic>
      <p:sp>
        <p:nvSpPr>
          <p:cNvPr id="69" name="Google Shape;69;g105dd47a72e_1_3"/>
          <p:cNvSpPr/>
          <p:nvPr/>
        </p:nvSpPr>
        <p:spPr>
          <a:xfrm>
            <a:off x="4730550" y="4021350"/>
            <a:ext cx="3880200" cy="9783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70" name="Google Shape;70;g105dd47a72e_1_3"/>
          <p:cNvSpPr/>
          <p:nvPr/>
        </p:nvSpPr>
        <p:spPr>
          <a:xfrm>
            <a:off x="4815328" y="5337575"/>
            <a:ext cx="286500" cy="2289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cxnSp>
        <p:nvCxnSpPr>
          <p:cNvPr id="71" name="Google Shape;71;g105dd47a72e_1_3"/>
          <p:cNvCxnSpPr>
            <a:endCxn id="70" idx="1"/>
          </p:cNvCxnSpPr>
          <p:nvPr/>
        </p:nvCxnSpPr>
        <p:spPr>
          <a:xfrm rot="-5400000" flipH="1">
            <a:off x="3851878" y="4488575"/>
            <a:ext cx="1190400" cy="736500"/>
          </a:xfrm>
          <a:prstGeom prst="bentConnector2">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1fe0e2f22_0_16"/>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77" name="Google Shape;77;g101fe0e2f22_0_1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4</a:t>
            </a:fld>
            <a:endParaRPr/>
          </a:p>
        </p:txBody>
      </p:sp>
      <p:sp>
        <p:nvSpPr>
          <p:cNvPr id="78" name="Google Shape;78;g101fe0e2f22_0_16"/>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基本操作画面の変更点</a:t>
            </a:r>
            <a:r>
              <a:rPr lang="ja" sz="1500">
                <a:solidFill>
                  <a:srgbClr val="000000"/>
                </a:solidFill>
                <a:latin typeface="Arial"/>
                <a:ea typeface="Arial"/>
                <a:cs typeface="Arial"/>
                <a:sym typeface="Arial"/>
              </a:rPr>
              <a:t>（v4.1変更点）</a:t>
            </a:r>
            <a:endParaRPr>
              <a:solidFill>
                <a:srgbClr val="000000"/>
              </a:solidFill>
            </a:endParaRPr>
          </a:p>
        </p:txBody>
      </p:sp>
      <p:pic>
        <p:nvPicPr>
          <p:cNvPr id="79" name="Google Shape;79;g101fe0e2f22_0_16"/>
          <p:cNvPicPr preferRelativeResize="0"/>
          <p:nvPr/>
        </p:nvPicPr>
        <p:blipFill rotWithShape="1">
          <a:blip r:embed="rId3">
            <a:alphaModFix/>
          </a:blip>
          <a:srcRect/>
          <a:stretch/>
        </p:blipFill>
        <p:spPr>
          <a:xfrm>
            <a:off x="311075" y="1349305"/>
            <a:ext cx="5560823" cy="3199675"/>
          </a:xfrm>
          <a:prstGeom prst="rect">
            <a:avLst/>
          </a:prstGeom>
          <a:noFill/>
          <a:ln w="9525" cap="flat" cmpd="sng">
            <a:solidFill>
              <a:srgbClr val="D9D9D9"/>
            </a:solidFill>
            <a:prstDash val="solid"/>
            <a:round/>
            <a:headEnd type="none" w="sm" len="sm"/>
            <a:tailEnd type="none" w="sm" len="sm"/>
          </a:ln>
        </p:spPr>
      </p:pic>
      <p:sp>
        <p:nvSpPr>
          <p:cNvPr id="80" name="Google Shape;80;g101fe0e2f22_0_1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b="1">
                <a:solidFill>
                  <a:schemeClr val="dk2"/>
                </a:solidFill>
              </a:rPr>
              <a:t>ICC</a:t>
            </a:r>
            <a:r>
              <a:rPr lang="ja" sz="1400" b="1" i="0" u="none" strike="noStrike" cap="none">
                <a:solidFill>
                  <a:srgbClr val="000000"/>
                </a:solidFill>
                <a:latin typeface="Arial"/>
                <a:ea typeface="Arial"/>
                <a:cs typeface="Arial"/>
                <a:sym typeface="Arial"/>
              </a:rPr>
              <a:t>のクラスを開始した画面に、　　　アイコンが追加され</a:t>
            </a:r>
            <a:r>
              <a:rPr lang="ja"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ました。</a:t>
            </a:r>
            <a:endParaRPr sz="1400" b="1" i="0" u="none" strike="noStrike" cap="none">
              <a:solidFill>
                <a:srgbClr val="000000"/>
              </a:solidFill>
              <a:latin typeface="Arial"/>
              <a:ea typeface="Arial"/>
              <a:cs typeface="Arial"/>
              <a:sym typeface="Arial"/>
            </a:endParaRPr>
          </a:p>
        </p:txBody>
      </p:sp>
      <p:sp>
        <p:nvSpPr>
          <p:cNvPr id="81" name="Google Shape;81;g101fe0e2f22_0_16"/>
          <p:cNvSpPr/>
          <p:nvPr/>
        </p:nvSpPr>
        <p:spPr>
          <a:xfrm>
            <a:off x="5659666" y="1642919"/>
            <a:ext cx="177000" cy="187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82" name="Google Shape;82;g101fe0e2f22_0_16"/>
          <p:cNvPicPr preferRelativeResize="0"/>
          <p:nvPr/>
        </p:nvPicPr>
        <p:blipFill rotWithShape="1">
          <a:blip r:embed="rId4">
            <a:alphaModFix/>
          </a:blip>
          <a:srcRect/>
          <a:stretch/>
        </p:blipFill>
        <p:spPr>
          <a:xfrm rot="-2822127">
            <a:off x="5451552" y="1460965"/>
            <a:ext cx="377665" cy="197940"/>
          </a:xfrm>
          <a:prstGeom prst="rect">
            <a:avLst/>
          </a:prstGeom>
          <a:noFill/>
          <a:ln>
            <a:noFill/>
          </a:ln>
        </p:spPr>
      </p:pic>
      <p:sp>
        <p:nvSpPr>
          <p:cNvPr id="83" name="Google Shape;83;g101fe0e2f22_0_16"/>
          <p:cNvSpPr/>
          <p:nvPr/>
        </p:nvSpPr>
        <p:spPr>
          <a:xfrm>
            <a:off x="4744575" y="2774413"/>
            <a:ext cx="4178400" cy="3503700"/>
          </a:xfrm>
          <a:prstGeom prst="wedgeRoundRectCallout">
            <a:avLst>
              <a:gd name="adj1" fmla="val -26017"/>
              <a:gd name="adj2" fmla="val -74951"/>
              <a:gd name="adj3" fmla="val 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g101fe0e2f22_0_16"/>
          <p:cNvPicPr preferRelativeResize="0"/>
          <p:nvPr/>
        </p:nvPicPr>
        <p:blipFill rotWithShape="1">
          <a:blip r:embed="rId3">
            <a:alphaModFix/>
          </a:blip>
          <a:srcRect l="79572" b="72949"/>
          <a:stretch/>
        </p:blipFill>
        <p:spPr>
          <a:xfrm>
            <a:off x="5053850" y="3263175"/>
            <a:ext cx="3559849" cy="2526175"/>
          </a:xfrm>
          <a:prstGeom prst="rect">
            <a:avLst/>
          </a:prstGeom>
          <a:noFill/>
          <a:ln w="9525" cap="flat" cmpd="sng">
            <a:solidFill>
              <a:srgbClr val="D9D9D9"/>
            </a:solidFill>
            <a:prstDash val="solid"/>
            <a:round/>
            <a:headEnd type="none" w="sm" len="sm"/>
            <a:tailEnd type="none" w="sm" len="sm"/>
          </a:ln>
        </p:spPr>
      </p:pic>
      <p:sp>
        <p:nvSpPr>
          <p:cNvPr id="85" name="Google Shape;85;g101fe0e2f22_0_16"/>
          <p:cNvSpPr/>
          <p:nvPr/>
        </p:nvSpPr>
        <p:spPr>
          <a:xfrm>
            <a:off x="7900925" y="4054797"/>
            <a:ext cx="608400" cy="620700"/>
          </a:xfrm>
          <a:prstGeom prst="roundRect">
            <a:avLst>
              <a:gd name="adj" fmla="val 9907"/>
            </a:avLst>
          </a:prstGeom>
          <a:noFill/>
          <a:ln w="762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86" name="Google Shape;86;g101fe0e2f22_0_16"/>
          <p:cNvPicPr preferRelativeResize="0"/>
          <p:nvPr/>
        </p:nvPicPr>
        <p:blipFill rotWithShape="1">
          <a:blip r:embed="rId4">
            <a:alphaModFix/>
          </a:blip>
          <a:srcRect/>
          <a:stretch/>
        </p:blipFill>
        <p:spPr>
          <a:xfrm rot="-2699828">
            <a:off x="7503277" y="3755219"/>
            <a:ext cx="613546" cy="321567"/>
          </a:xfrm>
          <a:prstGeom prst="rect">
            <a:avLst/>
          </a:prstGeom>
          <a:noFill/>
          <a:ln>
            <a:noFill/>
          </a:ln>
        </p:spPr>
      </p:pic>
      <p:pic>
        <p:nvPicPr>
          <p:cNvPr id="87" name="Google Shape;87;g101fe0e2f22_0_16"/>
          <p:cNvPicPr preferRelativeResize="0"/>
          <p:nvPr/>
        </p:nvPicPr>
        <p:blipFill rotWithShape="1">
          <a:blip r:embed="rId3">
            <a:alphaModFix/>
          </a:blip>
          <a:srcRect l="95821" t="8874" r="524" b="85882"/>
          <a:stretch/>
        </p:blipFill>
        <p:spPr>
          <a:xfrm>
            <a:off x="3009999" y="752949"/>
            <a:ext cx="260652" cy="260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1cbf7605a_0_0"/>
          <p:cNvPicPr preferRelativeResize="0"/>
          <p:nvPr/>
        </p:nvPicPr>
        <p:blipFill rotWithShape="1">
          <a:blip r:embed="rId3">
            <a:alphaModFix/>
          </a:blip>
          <a:srcRect l="921" t="442" b="7236"/>
          <a:stretch/>
        </p:blipFill>
        <p:spPr>
          <a:xfrm>
            <a:off x="3358650" y="1216725"/>
            <a:ext cx="5408351" cy="2950450"/>
          </a:xfrm>
          <a:prstGeom prst="rect">
            <a:avLst/>
          </a:prstGeom>
          <a:noFill/>
          <a:ln w="9525" cap="flat" cmpd="sng">
            <a:solidFill>
              <a:srgbClr val="D9D9D9"/>
            </a:solidFill>
            <a:prstDash val="solid"/>
            <a:round/>
            <a:headEnd type="none" w="sm" len="sm"/>
            <a:tailEnd type="none" w="sm" len="sm"/>
          </a:ln>
        </p:spPr>
      </p:pic>
      <p:sp>
        <p:nvSpPr>
          <p:cNvPr id="93" name="Google Shape;93;g101cbf7605a_0_0"/>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94" name="Google Shape;94;g101cbf7605a_0_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5</a:t>
            </a:fld>
            <a:endParaRPr/>
          </a:p>
        </p:txBody>
      </p:sp>
      <p:sp>
        <p:nvSpPr>
          <p:cNvPr id="95" name="Google Shape;95;g101cbf7605a_0_0"/>
          <p:cNvSpPr txBox="1">
            <a:spLocks noGrp="1"/>
          </p:cNvSpPr>
          <p:nvPr>
            <p:ph type="title"/>
          </p:nvPr>
        </p:nvSpPr>
        <p:spPr>
          <a:xfrm>
            <a:off x="204324" y="-14325"/>
            <a:ext cx="8263475"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dirty="0">
                <a:solidFill>
                  <a:srgbClr val="000000"/>
                </a:solidFill>
                <a:latin typeface="Arial"/>
                <a:ea typeface="Arial"/>
                <a:cs typeface="Arial"/>
                <a:sym typeface="Arial"/>
              </a:rPr>
              <a:t>学習者端末の接続状況を可視化する</a:t>
            </a:r>
            <a:r>
              <a:rPr lang="ja" sz="1500" dirty="0">
                <a:solidFill>
                  <a:srgbClr val="000000"/>
                </a:solidFill>
                <a:latin typeface="Arial"/>
                <a:ea typeface="Arial"/>
                <a:cs typeface="Arial"/>
                <a:sym typeface="Arial"/>
              </a:rPr>
              <a:t>（v4.1変更点）</a:t>
            </a:r>
            <a:endParaRPr dirty="0">
              <a:solidFill>
                <a:srgbClr val="000000"/>
              </a:solidFill>
            </a:endParaRPr>
          </a:p>
        </p:txBody>
      </p:sp>
      <p:graphicFrame>
        <p:nvGraphicFramePr>
          <p:cNvPr id="96" name="Google Shape;96;g101cbf7605a_0_0"/>
          <p:cNvGraphicFramePr/>
          <p:nvPr/>
        </p:nvGraphicFramePr>
        <p:xfrm>
          <a:off x="204338" y="1216725"/>
          <a:ext cx="2859950" cy="5196810"/>
        </p:xfrm>
        <a:graphic>
          <a:graphicData uri="http://schemas.openxmlformats.org/drawingml/2006/table">
            <a:tbl>
              <a:tblPr>
                <a:noFill/>
                <a:tableStyleId>{305FC884-BCBC-440F-ABF9-FCAA83F186DF}</a:tableStyleId>
              </a:tblPr>
              <a:tblGrid>
                <a:gridCol w="402000">
                  <a:extLst>
                    <a:ext uri="{9D8B030D-6E8A-4147-A177-3AD203B41FA5}">
                      <a16:colId xmlns:a16="http://schemas.microsoft.com/office/drawing/2014/main" val="20000"/>
                    </a:ext>
                  </a:extLst>
                </a:gridCol>
                <a:gridCol w="2457950">
                  <a:extLst>
                    <a:ext uri="{9D8B030D-6E8A-4147-A177-3AD203B41FA5}">
                      <a16:colId xmlns:a16="http://schemas.microsoft.com/office/drawing/2014/main" val="20001"/>
                    </a:ext>
                  </a:extLst>
                </a:gridCol>
              </a:tblGrid>
              <a:tr h="619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ICCにサインインします。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620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サインイン後、右上にある</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　　　</a:t>
                      </a:r>
                      <a:r>
                        <a:rPr lang="ja" sz="1400" b="1" u="none" strike="noStrike" cap="none"/>
                        <a:t>アイコン</a:t>
                      </a:r>
                      <a:r>
                        <a:rPr lang="ja" sz="1400" u="none" strike="noStrike" cap="none"/>
                        <a:t>をクリックします。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2149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各生徒カード</a:t>
                      </a:r>
                      <a:r>
                        <a:rPr lang="ja" sz="1400" u="none" strike="noStrike" cap="none"/>
                        <a:t>に接続状況が表示されます。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620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　　　アイコンが</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　　　</a:t>
                      </a:r>
                      <a:r>
                        <a:rPr lang="ja" sz="1400" b="1" u="none" strike="noStrike" cap="none"/>
                        <a:t>アイコン</a:t>
                      </a:r>
                      <a:r>
                        <a:rPr lang="ja" sz="1400" u="none" strike="noStrike" cap="none"/>
                        <a:t>になっています。押すと、接続状況の表示を閉じます。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7" name="Google Shape;97;g101cbf7605a_0_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先生機と生徒機のICCへの</a:t>
            </a:r>
            <a:r>
              <a:rPr lang="ja"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接続状況を可視化することができます。</a:t>
            </a:r>
            <a:endParaRPr sz="1400" b="1" i="0" u="none" strike="noStrike" cap="none">
              <a:solidFill>
                <a:srgbClr val="000000"/>
              </a:solidFill>
              <a:latin typeface="Arial"/>
              <a:ea typeface="Arial"/>
              <a:cs typeface="Arial"/>
              <a:sym typeface="Arial"/>
            </a:endParaRPr>
          </a:p>
        </p:txBody>
      </p:sp>
      <p:sp>
        <p:nvSpPr>
          <p:cNvPr id="98" name="Google Shape;98;g101cbf7605a_0_0"/>
          <p:cNvSpPr/>
          <p:nvPr/>
        </p:nvSpPr>
        <p:spPr>
          <a:xfrm>
            <a:off x="4558824" y="365344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99" name="Google Shape;99;g101cbf7605a_0_0"/>
          <p:cNvSpPr/>
          <p:nvPr/>
        </p:nvSpPr>
        <p:spPr>
          <a:xfrm>
            <a:off x="8215249" y="182932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aphicFrame>
        <p:nvGraphicFramePr>
          <p:cNvPr id="100" name="Google Shape;100;g101cbf7605a_0_0"/>
          <p:cNvGraphicFramePr/>
          <p:nvPr/>
        </p:nvGraphicFramePr>
        <p:xfrm>
          <a:off x="3353338" y="4671950"/>
          <a:ext cx="5408400" cy="1620625"/>
        </p:xfrm>
        <a:graphic>
          <a:graphicData uri="http://schemas.openxmlformats.org/drawingml/2006/table">
            <a:tbl>
              <a:tblPr>
                <a:noFill/>
                <a:tableStyleId>{782E68BF-2179-4CA1-A034-35077CE1DB76}</a:tableStyleId>
              </a:tblPr>
              <a:tblGrid>
                <a:gridCol w="1723250">
                  <a:extLst>
                    <a:ext uri="{9D8B030D-6E8A-4147-A177-3AD203B41FA5}">
                      <a16:colId xmlns:a16="http://schemas.microsoft.com/office/drawing/2014/main" val="20000"/>
                    </a:ext>
                  </a:extLst>
                </a:gridCol>
                <a:gridCol w="3685150">
                  <a:extLst>
                    <a:ext uri="{9D8B030D-6E8A-4147-A177-3AD203B41FA5}">
                      <a16:colId xmlns:a16="http://schemas.microsoft.com/office/drawing/2014/main" val="20001"/>
                    </a:ext>
                  </a:extLst>
                </a:gridCol>
              </a:tblGrid>
              <a:tr h="455800">
                <a:tc>
                  <a:txBody>
                    <a:bodyPr/>
                    <a:lstStyle/>
                    <a:p>
                      <a:pPr marL="0" marR="0" lvl="0" indent="0" algn="ctr" rtl="0">
                        <a:lnSpc>
                          <a:spcPct val="115000"/>
                        </a:lnSpc>
                        <a:spcBef>
                          <a:spcPts val="0"/>
                        </a:spcBef>
                        <a:spcAft>
                          <a:spcPts val="0"/>
                        </a:spcAft>
                        <a:buClr>
                          <a:srgbClr val="000000"/>
                        </a:buClr>
                        <a:buSzPts val="1100"/>
                        <a:buFont typeface="Arial"/>
                        <a:buNone/>
                      </a:pPr>
                      <a:r>
                        <a:rPr lang="ja" sz="1100" u="none" strike="noStrike" cap="none"/>
                        <a:t>ログイン</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ON：学習者がログイン状態である</a:t>
                      </a:r>
                      <a:endParaRPr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NG：学習者がログアウト状態である</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55800">
                <a:tc>
                  <a:txBody>
                    <a:bodyPr/>
                    <a:lstStyle/>
                    <a:p>
                      <a:pPr marL="0" marR="0" lvl="0" indent="0" algn="ctr"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rPr>
                        <a:t>サムネイル受信</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ON：学習者画面のサムネイルを受信することに成功している</a:t>
                      </a:r>
                      <a:endParaRPr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NG：学習者画面のサムネイルを受信することに失敗している</a:t>
                      </a:r>
                      <a:endParaRPr sz="1100" b="1"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53225">
                <a:tc>
                  <a:txBody>
                    <a:bodyPr/>
                    <a:lstStyle/>
                    <a:p>
                      <a:pPr marL="0" marR="0" lvl="0" indent="0" algn="ctr"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rPr>
                        <a:t>サムネイル最終更新</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サムネイルを最後に受信した時刻を表示</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55800">
                <a:tc>
                  <a:txBody>
                    <a:bodyPr/>
                    <a:lstStyle/>
                    <a:p>
                      <a:pPr marL="0" marR="0" lvl="0" indent="0" algn="ctr"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rPr>
                        <a:t>モニタリング受信</a:t>
                      </a:r>
                      <a:endParaRPr sz="1000" u="none" strike="noStrike" cap="none">
                        <a:latin typeface="Tahoma"/>
                        <a:ea typeface="Tahoma"/>
                        <a:cs typeface="Tahoma"/>
                        <a:sym typeface="Tahoma"/>
                      </a:endParaRP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ON：学習者画面のモニタリングに成功している</a:t>
                      </a:r>
                      <a:endParaRPr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NG：学習者画面のモニタリングに失敗している</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1" name="Google Shape;101;g101cbf7605a_0_0"/>
          <p:cNvSpPr/>
          <p:nvPr/>
        </p:nvSpPr>
        <p:spPr>
          <a:xfrm>
            <a:off x="3353350" y="4313825"/>
            <a:ext cx="5408400" cy="288000"/>
          </a:xfrm>
          <a:prstGeom prst="rect">
            <a:avLst/>
          </a:prstGeom>
          <a:solidFill>
            <a:srgbClr val="E9ED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sz="1200" b="1" i="0" u="none" strike="noStrike" cap="none">
                <a:solidFill>
                  <a:srgbClr val="000000"/>
                </a:solidFill>
                <a:latin typeface="Arial"/>
                <a:ea typeface="Arial"/>
                <a:cs typeface="Arial"/>
                <a:sym typeface="Arial"/>
              </a:rPr>
              <a:t>表示項目　詳細</a:t>
            </a:r>
            <a:endParaRPr sz="1200" b="1" i="0" u="none" strike="noStrike" cap="none">
              <a:solidFill>
                <a:srgbClr val="000000"/>
              </a:solidFill>
              <a:latin typeface="Arial"/>
              <a:ea typeface="Arial"/>
              <a:cs typeface="Arial"/>
              <a:sym typeface="Arial"/>
            </a:endParaRPr>
          </a:p>
        </p:txBody>
      </p:sp>
      <p:sp>
        <p:nvSpPr>
          <p:cNvPr id="102" name="Google Shape;102;g101cbf7605a_0_0"/>
          <p:cNvSpPr/>
          <p:nvPr/>
        </p:nvSpPr>
        <p:spPr>
          <a:xfrm>
            <a:off x="3453025" y="3594950"/>
            <a:ext cx="1105800" cy="535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03" name="Google Shape;103;g101cbf7605a_0_0"/>
          <p:cNvSpPr/>
          <p:nvPr/>
        </p:nvSpPr>
        <p:spPr>
          <a:xfrm>
            <a:off x="6084350" y="3594950"/>
            <a:ext cx="1105800" cy="535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104" name="Google Shape;104;g101cbf7605a_0_0"/>
          <p:cNvSpPr/>
          <p:nvPr/>
        </p:nvSpPr>
        <p:spPr>
          <a:xfrm>
            <a:off x="7835750" y="182932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105" name="Google Shape;105;g101cbf7605a_0_0"/>
          <p:cNvPicPr preferRelativeResize="0"/>
          <p:nvPr/>
        </p:nvPicPr>
        <p:blipFill rotWithShape="1">
          <a:blip r:embed="rId4">
            <a:alphaModFix/>
          </a:blip>
          <a:srcRect/>
          <a:stretch/>
        </p:blipFill>
        <p:spPr>
          <a:xfrm>
            <a:off x="829238" y="5418054"/>
            <a:ext cx="260650" cy="260650"/>
          </a:xfrm>
          <a:prstGeom prst="rect">
            <a:avLst/>
          </a:prstGeom>
          <a:noFill/>
          <a:ln>
            <a:noFill/>
          </a:ln>
        </p:spPr>
      </p:pic>
      <p:sp>
        <p:nvSpPr>
          <p:cNvPr id="106" name="Google Shape;106;g101cbf7605a_0_0"/>
          <p:cNvSpPr/>
          <p:nvPr/>
        </p:nvSpPr>
        <p:spPr>
          <a:xfrm>
            <a:off x="7190149" y="362179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pic>
        <p:nvPicPr>
          <p:cNvPr id="107" name="Google Shape;107;g101cbf7605a_0_0"/>
          <p:cNvPicPr preferRelativeResize="0"/>
          <p:nvPr/>
        </p:nvPicPr>
        <p:blipFill rotWithShape="1">
          <a:blip r:embed="rId5">
            <a:alphaModFix/>
          </a:blip>
          <a:srcRect l="95821" t="8874" r="524" b="85882"/>
          <a:stretch/>
        </p:blipFill>
        <p:spPr>
          <a:xfrm>
            <a:off x="8467800" y="1555750"/>
            <a:ext cx="260652" cy="260651"/>
          </a:xfrm>
          <a:prstGeom prst="rect">
            <a:avLst/>
          </a:prstGeom>
          <a:noFill/>
          <a:ln>
            <a:noFill/>
          </a:ln>
        </p:spPr>
      </p:pic>
      <p:sp>
        <p:nvSpPr>
          <p:cNvPr id="108" name="Google Shape;108;g101cbf7605a_0_0"/>
          <p:cNvSpPr/>
          <p:nvPr/>
        </p:nvSpPr>
        <p:spPr>
          <a:xfrm>
            <a:off x="8469725" y="1542825"/>
            <a:ext cx="256800" cy="286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109" name="Google Shape;109;g101cbf7605a_0_0"/>
          <p:cNvPicPr preferRelativeResize="0"/>
          <p:nvPr/>
        </p:nvPicPr>
        <p:blipFill rotWithShape="1">
          <a:blip r:embed="rId5">
            <a:alphaModFix/>
          </a:blip>
          <a:srcRect l="95821" t="8874" r="524" b="85882"/>
          <a:stretch/>
        </p:blipFill>
        <p:spPr>
          <a:xfrm>
            <a:off x="829237" y="2264324"/>
            <a:ext cx="260652" cy="260651"/>
          </a:xfrm>
          <a:prstGeom prst="rect">
            <a:avLst/>
          </a:prstGeom>
          <a:noFill/>
          <a:ln>
            <a:noFill/>
          </a:ln>
        </p:spPr>
      </p:pic>
      <p:pic>
        <p:nvPicPr>
          <p:cNvPr id="110" name="Google Shape;110;g101cbf7605a_0_0"/>
          <p:cNvPicPr preferRelativeResize="0"/>
          <p:nvPr/>
        </p:nvPicPr>
        <p:blipFill rotWithShape="1">
          <a:blip r:embed="rId5">
            <a:alphaModFix/>
          </a:blip>
          <a:srcRect l="95821" t="8874" r="524" b="85882"/>
          <a:stretch/>
        </p:blipFill>
        <p:spPr>
          <a:xfrm>
            <a:off x="829236" y="5121112"/>
            <a:ext cx="260652" cy="260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sldNum" idx="12"/>
          </p:nvPr>
        </p:nvSpPr>
        <p:spPr>
          <a:xfrm>
            <a:off x="8536300" y="8390133"/>
            <a:ext cx="548700" cy="597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6</a:t>
            </a:fld>
            <a:endParaRPr/>
          </a:p>
        </p:txBody>
      </p:sp>
      <p:sp>
        <p:nvSpPr>
          <p:cNvPr id="116" name="Google Shape;116;p5"/>
          <p:cNvSpPr/>
          <p:nvPr/>
        </p:nvSpPr>
        <p:spPr>
          <a:xfrm>
            <a:off x="503050" y="4008125"/>
            <a:ext cx="8090400" cy="22425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graphicFrame>
        <p:nvGraphicFramePr>
          <p:cNvPr id="117" name="Google Shape;117;p5"/>
          <p:cNvGraphicFramePr/>
          <p:nvPr/>
        </p:nvGraphicFramePr>
        <p:xfrm>
          <a:off x="641484" y="4223647"/>
          <a:ext cx="3888875" cy="1748690"/>
        </p:xfrm>
        <a:graphic>
          <a:graphicData uri="http://schemas.openxmlformats.org/drawingml/2006/table">
            <a:tbl>
              <a:tblPr firstRow="1" bandRow="1">
                <a:noFill/>
                <a:tableStyleId>{ED0597B3-D775-4617-AADF-73D691D38037}</a:tableStyleId>
              </a:tblPr>
              <a:tblGrid>
                <a:gridCol w="899100">
                  <a:extLst>
                    <a:ext uri="{9D8B030D-6E8A-4147-A177-3AD203B41FA5}">
                      <a16:colId xmlns:a16="http://schemas.microsoft.com/office/drawing/2014/main" val="20000"/>
                    </a:ext>
                  </a:extLst>
                </a:gridCol>
                <a:gridCol w="2989775">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本社</a:t>
                      </a:r>
                      <a:endParaRPr sz="1300" u="none" strike="noStrike" cap="none"/>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TEL:03-6712-9721 FAX:03-6712-9461</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首都圏営業所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TEL:03-6712-9471 FAX:03-6712-9461</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札幌営業所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〒060-0062 北海道札幌市中央区南2条西9丁目1-2 サンケン札幌ビル6F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TEL:011-804-7170 FAX:011-804-7171</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仙台営業所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〒980- 0013 </a:t>
                      </a:r>
                      <a:r>
                        <a:rPr lang="ja" sz="700" u="none" strike="noStrike" cap="none">
                          <a:latin typeface="Arial"/>
                          <a:ea typeface="Arial"/>
                          <a:cs typeface="Arial"/>
                          <a:sym typeface="Arial"/>
                        </a:rPr>
                        <a:t>宮城県仙台市青葉区大町1-4-1 明治安田生命仙台ビル 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TEL:022-217-2888 FAX:022-206-5222</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名古屋営業所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〒460-0003 愛知県名古屋市中区錦1丁目18番11号 CK21広小路伏見ビル 3F</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TEL:052-857-0082 FAX:052-857-0083</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18" name="Google Shape;118;p5"/>
          <p:cNvGraphicFramePr/>
          <p:nvPr/>
        </p:nvGraphicFramePr>
        <p:xfrm>
          <a:off x="4681015" y="4222800"/>
          <a:ext cx="3888875" cy="1682125"/>
        </p:xfrm>
        <a:graphic>
          <a:graphicData uri="http://schemas.openxmlformats.org/drawingml/2006/table">
            <a:tbl>
              <a:tblPr firstRow="1" bandRow="1">
                <a:noFill/>
                <a:tableStyleId>{ED0597B3-D775-4617-AADF-73D691D38037}</a:tableStyleId>
              </a:tblPr>
              <a:tblGrid>
                <a:gridCol w="899125">
                  <a:extLst>
                    <a:ext uri="{9D8B030D-6E8A-4147-A177-3AD203B41FA5}">
                      <a16:colId xmlns:a16="http://schemas.microsoft.com/office/drawing/2014/main" val="20000"/>
                    </a:ext>
                  </a:extLst>
                </a:gridCol>
                <a:gridCol w="2989750">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大阪営業所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〒532-0011 大阪府大阪市淀川区西中島7-1-29 新大阪SONEビル5F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TEL:06-6838-3077 FAX:06-4806-7056</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広島営業所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〒732-0828 広島県広島市南区京橋町1-7 アスティ広島京橋ビルディング2F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TEL:082-236-6077 FAX:082-236-6078</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福岡営業所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〒812-0013 福岡県福岡市博多区博多駅東2-4-17　第6岡部ビル5F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TEL:092-483-1603 FAX:092-483-1604</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沖縄営業所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a:t>
                      </a:r>
                      <a:r>
                        <a:rPr lang="ja" sz="700" u="none" strike="noStrike" cap="none">
                          <a:latin typeface="Arial"/>
                          <a:ea typeface="Arial"/>
                          <a:cs typeface="Arial"/>
                          <a:sym typeface="Arial"/>
                        </a:rPr>
                        <a:t>901-2127 沖縄県浦添市屋富祖1-6-3 森ビル</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TEL:098-943-0511 FAX:098-943-0669</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チエルホームページ</a:t>
                      </a:r>
                      <a:endParaRPr sz="1300" u="none" strike="noStrike" cap="none"/>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70F5"/>
                        </a:buClr>
                        <a:buSzPts val="1300"/>
                        <a:buFont typeface="Arial"/>
                        <a:buNone/>
                      </a:pPr>
                      <a:r>
                        <a:rPr lang="ja" sz="1300" u="none" strike="noStrike" cap="none">
                          <a:solidFill>
                            <a:srgbClr val="0070F5"/>
                          </a:solidFill>
                          <a:latin typeface="Arial"/>
                          <a:ea typeface="Arial"/>
                          <a:cs typeface="Arial"/>
                          <a:sym typeface="Arial"/>
                        </a:rPr>
                        <a:t>    www.chieru.co.jp</a:t>
                      </a:r>
                      <a:endParaRPr sz="1300" b="1" u="none" strike="noStrike" cap="none">
                        <a:latin typeface="Arial"/>
                        <a:ea typeface="Arial"/>
                        <a:cs typeface="Arial"/>
                        <a:sym typeface="Arial"/>
                      </a:endParaRPr>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9" name="Google Shape;119;p5"/>
          <p:cNvSpPr/>
          <p:nvPr/>
        </p:nvSpPr>
        <p:spPr>
          <a:xfrm>
            <a:off x="4633575" y="1069199"/>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120" name="Google Shape;120;p5"/>
          <p:cNvSpPr/>
          <p:nvPr/>
        </p:nvSpPr>
        <p:spPr>
          <a:xfrm>
            <a:off x="512675" y="1069200"/>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121" name="Google Shape;121;p5"/>
          <p:cNvSpPr/>
          <p:nvPr/>
        </p:nvSpPr>
        <p:spPr>
          <a:xfrm>
            <a:off x="502950" y="3696775"/>
            <a:ext cx="8090400" cy="391500"/>
          </a:xfrm>
          <a:prstGeom prst="rect">
            <a:avLst/>
          </a:prstGeom>
          <a:solidFill>
            <a:srgbClr val="F29206"/>
          </a:solidFill>
          <a:ln>
            <a:noFill/>
          </a:ln>
        </p:spPr>
        <p:txBody>
          <a:bodyPr spcFirstLastPara="1" wrap="square" lIns="157050" tIns="39875" rIns="79775" bIns="398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 sz="1200" b="0" i="0" u="none" strike="noStrike" cap="none">
                <a:solidFill>
                  <a:schemeClr val="lt1"/>
                </a:solidFill>
                <a:latin typeface="Arial"/>
                <a:ea typeface="Arial"/>
                <a:cs typeface="Arial"/>
                <a:sym typeface="Arial"/>
              </a:rPr>
              <a:t>本社・営業所・チエルホームページ</a:t>
            </a:r>
            <a:endParaRPr sz="1200" b="0" i="0" u="none" strike="noStrike" cap="none">
              <a:solidFill>
                <a:schemeClr val="lt1"/>
              </a:solidFill>
              <a:latin typeface="Arial"/>
              <a:ea typeface="Arial"/>
              <a:cs typeface="Arial"/>
              <a:sym typeface="Arial"/>
            </a:endParaRPr>
          </a:p>
        </p:txBody>
      </p:sp>
      <p:sp>
        <p:nvSpPr>
          <p:cNvPr id="122" name="Google Shape;122;p5"/>
          <p:cNvSpPr/>
          <p:nvPr/>
        </p:nvSpPr>
        <p:spPr>
          <a:xfrm>
            <a:off x="723447" y="6328443"/>
            <a:ext cx="6081300" cy="19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 sz="600" b="0" i="0" u="none" strike="noStrike" cap="none">
                <a:solidFill>
                  <a:schemeClr val="dk1"/>
                </a:solidFill>
                <a:latin typeface="Arial"/>
                <a:ea typeface="Arial"/>
                <a:cs typeface="Arial"/>
                <a:sym typeface="Arial"/>
              </a:rPr>
              <a:t>※記載されている会社名および商品名は各社の商標もしくは登録商標です。※記載の仕様などは予告なく変更になる場合があります。予めご了承ください。</a:t>
            </a:r>
            <a:endParaRPr sz="1200" b="0" i="0" u="none" strike="noStrike" cap="none">
              <a:solidFill>
                <a:srgbClr val="000000"/>
              </a:solidFill>
              <a:latin typeface="Arial"/>
              <a:ea typeface="Arial"/>
              <a:cs typeface="Arial"/>
              <a:sym typeface="Arial"/>
            </a:endParaRPr>
          </a:p>
        </p:txBody>
      </p:sp>
      <p:sp>
        <p:nvSpPr>
          <p:cNvPr id="123" name="Google Shape;123;p5"/>
          <p:cNvSpPr/>
          <p:nvPr/>
        </p:nvSpPr>
        <p:spPr>
          <a:xfrm>
            <a:off x="503050" y="106510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資料請求・お問い合わせ　</a:t>
            </a:r>
            <a:r>
              <a:rPr lang="ja" sz="900" b="0" i="0" u="none" strike="noStrike" cap="none">
                <a:solidFill>
                  <a:schemeClr val="lt1"/>
                </a:solidFill>
                <a:latin typeface="Arial"/>
                <a:ea typeface="Arial"/>
                <a:cs typeface="Arial"/>
                <a:sym typeface="Arial"/>
              </a:rPr>
              <a:t>導入をご検討中のお客様</a:t>
            </a:r>
            <a:endParaRPr sz="1200" b="1" i="0" u="none" strike="noStrike" cap="none">
              <a:solidFill>
                <a:schemeClr val="lt1"/>
              </a:solidFill>
              <a:latin typeface="Arial"/>
              <a:ea typeface="Arial"/>
              <a:cs typeface="Arial"/>
              <a:sym typeface="Arial"/>
            </a:endParaRPr>
          </a:p>
        </p:txBody>
      </p:sp>
      <p:sp>
        <p:nvSpPr>
          <p:cNvPr id="124" name="Google Shape;124;p5"/>
          <p:cNvSpPr/>
          <p:nvPr/>
        </p:nvSpPr>
        <p:spPr>
          <a:xfrm>
            <a:off x="571044" y="1628567"/>
            <a:ext cx="3783300" cy="3333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1"/>
                </a:solidFill>
                <a:latin typeface="Arial"/>
                <a:ea typeface="Arial"/>
                <a:cs typeface="Arial"/>
                <a:sym typeface="Arial"/>
              </a:rPr>
              <a:t>どんなご要望でもお気軽にお問い合わせください。</a:t>
            </a:r>
            <a:endParaRPr sz="1000" b="0" i="0" u="none" strike="noStrike" cap="none">
              <a:solidFill>
                <a:schemeClr val="dk2"/>
              </a:solidFill>
              <a:latin typeface="Arial"/>
              <a:ea typeface="Arial"/>
              <a:cs typeface="Arial"/>
              <a:sym typeface="Arial"/>
            </a:endParaRPr>
          </a:p>
        </p:txBody>
      </p:sp>
      <p:sp>
        <p:nvSpPr>
          <p:cNvPr id="125" name="Google Shape;125;p5"/>
          <p:cNvSpPr/>
          <p:nvPr/>
        </p:nvSpPr>
        <p:spPr>
          <a:xfrm>
            <a:off x="4637175" y="106305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お客様サポート　</a:t>
            </a:r>
            <a:r>
              <a:rPr lang="ja" sz="900" b="0" i="0" u="none" strike="noStrike" cap="none">
                <a:solidFill>
                  <a:schemeClr val="lt1"/>
                </a:solidFill>
                <a:latin typeface="Arial"/>
                <a:ea typeface="Arial"/>
                <a:cs typeface="Arial"/>
                <a:sym typeface="Arial"/>
              </a:rPr>
              <a:t>製品をご利用いただいているお客様</a:t>
            </a:r>
            <a:endParaRPr sz="900" b="0" i="0" u="none" strike="noStrike" cap="none">
              <a:solidFill>
                <a:schemeClr val="lt1"/>
              </a:solidFill>
              <a:latin typeface="Arial"/>
              <a:ea typeface="Arial"/>
              <a:cs typeface="Arial"/>
              <a:sym typeface="Arial"/>
            </a:endParaRPr>
          </a:p>
        </p:txBody>
      </p:sp>
      <p:sp>
        <p:nvSpPr>
          <p:cNvPr id="126" name="Google Shape;126;p5"/>
          <p:cNvSpPr/>
          <p:nvPr/>
        </p:nvSpPr>
        <p:spPr>
          <a:xfrm>
            <a:off x="4622197" y="1627584"/>
            <a:ext cx="3789300" cy="3627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製品についてご不明な点がございましたら、</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最初に「CHIeru 製品サポート」をご参照ください。</a:t>
            </a:r>
            <a:endParaRPr sz="1200" b="0" i="0" u="none" strike="noStrike" cap="none">
              <a:solidFill>
                <a:srgbClr val="000000"/>
              </a:solidFill>
              <a:latin typeface="Arial"/>
              <a:ea typeface="Arial"/>
              <a:cs typeface="Arial"/>
              <a:sym typeface="Arial"/>
            </a:endParaRPr>
          </a:p>
        </p:txBody>
      </p:sp>
      <p:sp>
        <p:nvSpPr>
          <p:cNvPr id="127" name="Google Shape;127;p5"/>
          <p:cNvSpPr/>
          <p:nvPr/>
        </p:nvSpPr>
        <p:spPr>
          <a:xfrm>
            <a:off x="4530340" y="725436"/>
            <a:ext cx="4236000" cy="2097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800" b="0" i="0" u="none" strike="noStrike" cap="none">
                <a:solidFill>
                  <a:srgbClr val="000000"/>
                </a:solidFill>
                <a:latin typeface="Helvetica Neue"/>
                <a:ea typeface="Helvetica Neue"/>
                <a:cs typeface="Helvetica Neue"/>
                <a:sym typeface="Helvetica Neue"/>
              </a:rPr>
              <a:t>お電話は、土日祝・弊社指定休日を除く午前10:00～午後5:00まで受け付けております</a:t>
            </a:r>
            <a:endParaRPr sz="1200" b="0" i="0" u="none" strike="noStrike" cap="none">
              <a:solidFill>
                <a:srgbClr val="000000"/>
              </a:solidFill>
              <a:latin typeface="Arial"/>
              <a:ea typeface="Arial"/>
              <a:cs typeface="Arial"/>
              <a:sym typeface="Arial"/>
            </a:endParaRPr>
          </a:p>
        </p:txBody>
      </p:sp>
      <p:sp>
        <p:nvSpPr>
          <p:cNvPr id="128" name="Google Shape;128;p5"/>
          <p:cNvSpPr/>
          <p:nvPr/>
        </p:nvSpPr>
        <p:spPr>
          <a:xfrm>
            <a:off x="4625210" y="2359868"/>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問題が解決できない場合、下記の方法でお問い合わせください。</a:t>
            </a:r>
            <a:endParaRPr sz="1200" b="0" i="0" u="none" strike="noStrike" cap="none">
              <a:solidFill>
                <a:srgbClr val="000000"/>
              </a:solidFill>
              <a:latin typeface="Arial"/>
              <a:ea typeface="Arial"/>
              <a:cs typeface="Arial"/>
              <a:sym typeface="Arial"/>
            </a:endParaRPr>
          </a:p>
        </p:txBody>
      </p:sp>
      <p:sp>
        <p:nvSpPr>
          <p:cNvPr id="129" name="Google Shape;129;p5"/>
          <p:cNvSpPr/>
          <p:nvPr/>
        </p:nvSpPr>
        <p:spPr>
          <a:xfrm>
            <a:off x="5077024" y="2050500"/>
            <a:ext cx="1754400" cy="2793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rgbClr val="0070F5"/>
                </a:solidFill>
                <a:latin typeface="Merriweather Sans"/>
                <a:ea typeface="Merriweather Sans"/>
                <a:cs typeface="Merriweather Sans"/>
                <a:sym typeface="Merriweather Sans"/>
              </a:rPr>
              <a:t>support.chieru.net</a:t>
            </a:r>
            <a:endParaRPr sz="1200" b="0" i="0" u="none" strike="noStrike" cap="none">
              <a:solidFill>
                <a:srgbClr val="0070F5"/>
              </a:solidFill>
              <a:latin typeface="Merriweather Sans"/>
              <a:ea typeface="Merriweather Sans"/>
              <a:cs typeface="Merriweather Sans"/>
              <a:sym typeface="Merriweather Sans"/>
            </a:endParaRPr>
          </a:p>
        </p:txBody>
      </p:sp>
      <p:sp>
        <p:nvSpPr>
          <p:cNvPr id="130" name="Google Shape;130;p5">
            <a:hlinkClick r:id="rId3"/>
          </p:cNvPr>
          <p:cNvSpPr/>
          <p:nvPr/>
        </p:nvSpPr>
        <p:spPr>
          <a:xfrm>
            <a:off x="5113550" y="2122833"/>
            <a:ext cx="14457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131" name="Google Shape;131;p5"/>
          <p:cNvGrpSpPr/>
          <p:nvPr/>
        </p:nvGrpSpPr>
        <p:grpSpPr>
          <a:xfrm>
            <a:off x="4867601" y="2649138"/>
            <a:ext cx="1691724" cy="820186"/>
            <a:chOff x="5298846" y="2717656"/>
            <a:chExt cx="1978162" cy="904085"/>
          </a:xfrm>
        </p:grpSpPr>
        <p:sp>
          <p:nvSpPr>
            <p:cNvPr id="132" name="Google Shape;132;p5"/>
            <p:cNvSpPr/>
            <p:nvPr/>
          </p:nvSpPr>
          <p:spPr>
            <a:xfrm>
              <a:off x="5546908" y="3344841"/>
              <a:ext cx="17301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support@chieru.co.jp </a:t>
              </a:r>
              <a:endParaRPr sz="1000" b="0" i="0" u="none" strike="noStrike" cap="none">
                <a:solidFill>
                  <a:srgbClr val="0070F5"/>
                </a:solidFill>
                <a:latin typeface="Arial"/>
                <a:ea typeface="Arial"/>
                <a:cs typeface="Arial"/>
                <a:sym typeface="Arial"/>
              </a:endParaRPr>
            </a:p>
          </p:txBody>
        </p:sp>
        <p:sp>
          <p:nvSpPr>
            <p:cNvPr id="133" name="Google Shape;133;p5"/>
            <p:cNvSpPr/>
            <p:nvPr/>
          </p:nvSpPr>
          <p:spPr>
            <a:xfrm>
              <a:off x="5546908"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03-5781-8110</a:t>
              </a:r>
              <a:endParaRPr sz="1200" b="0" i="0" u="none" strike="noStrike" cap="none">
                <a:solidFill>
                  <a:srgbClr val="000000"/>
                </a:solidFill>
                <a:latin typeface="Arial"/>
                <a:ea typeface="Arial"/>
                <a:cs typeface="Arial"/>
                <a:sym typeface="Arial"/>
              </a:endParaRPr>
            </a:p>
          </p:txBody>
        </p:sp>
        <p:sp>
          <p:nvSpPr>
            <p:cNvPr id="134" name="Google Shape;134;p5"/>
            <p:cNvSpPr/>
            <p:nvPr/>
          </p:nvSpPr>
          <p:spPr>
            <a:xfrm>
              <a:off x="5546908"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135" name="Google Shape;135;p5">
              <a:hlinkClick r:id="rId4"/>
            </p:cNvPr>
            <p:cNvSpPr/>
            <p:nvPr/>
          </p:nvSpPr>
          <p:spPr>
            <a:xfrm>
              <a:off x="5590121" y="3351488"/>
              <a:ext cx="1643400" cy="2637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36" name="Google Shape;136;p5"/>
            <p:cNvPicPr preferRelativeResize="0"/>
            <p:nvPr/>
          </p:nvPicPr>
          <p:blipFill rotWithShape="1">
            <a:blip r:embed="rId5">
              <a:alphaModFix/>
            </a:blip>
            <a:srcRect/>
            <a:stretch/>
          </p:blipFill>
          <p:spPr>
            <a:xfrm>
              <a:off x="5306129" y="3100510"/>
              <a:ext cx="180000" cy="168750"/>
            </a:xfrm>
            <a:prstGeom prst="rect">
              <a:avLst/>
            </a:prstGeom>
            <a:noFill/>
            <a:ln>
              <a:noFill/>
            </a:ln>
          </p:spPr>
        </p:pic>
        <p:pic>
          <p:nvPicPr>
            <p:cNvPr id="137" name="Google Shape;137;p5"/>
            <p:cNvPicPr preferRelativeResize="0"/>
            <p:nvPr/>
          </p:nvPicPr>
          <p:blipFill rotWithShape="1">
            <a:blip r:embed="rId6">
              <a:alphaModFix/>
            </a:blip>
            <a:srcRect/>
            <a:stretch/>
          </p:blipFill>
          <p:spPr>
            <a:xfrm>
              <a:off x="5298846" y="3411340"/>
              <a:ext cx="180000" cy="144000"/>
            </a:xfrm>
            <a:prstGeom prst="rect">
              <a:avLst/>
            </a:prstGeom>
            <a:noFill/>
            <a:ln>
              <a:noFill/>
            </a:ln>
          </p:spPr>
        </p:pic>
        <p:pic>
          <p:nvPicPr>
            <p:cNvPr id="138" name="Google Shape;138;p5"/>
            <p:cNvPicPr preferRelativeResize="0"/>
            <p:nvPr/>
          </p:nvPicPr>
          <p:blipFill rotWithShape="1">
            <a:blip r:embed="rId7">
              <a:alphaModFix/>
            </a:blip>
            <a:srcRect/>
            <a:stretch/>
          </p:blipFill>
          <p:spPr>
            <a:xfrm>
              <a:off x="5306129" y="2797454"/>
              <a:ext cx="180000" cy="148180"/>
            </a:xfrm>
            <a:prstGeom prst="rect">
              <a:avLst/>
            </a:prstGeom>
            <a:noFill/>
            <a:ln>
              <a:noFill/>
            </a:ln>
          </p:spPr>
        </p:pic>
      </p:grpSp>
      <p:pic>
        <p:nvPicPr>
          <p:cNvPr id="139" name="Google Shape;139;p5"/>
          <p:cNvPicPr preferRelativeResize="0"/>
          <p:nvPr/>
        </p:nvPicPr>
        <p:blipFill rotWithShape="1">
          <a:blip r:embed="rId8">
            <a:alphaModFix/>
          </a:blip>
          <a:srcRect/>
          <a:stretch/>
        </p:blipFill>
        <p:spPr>
          <a:xfrm>
            <a:off x="4867590" y="2163288"/>
            <a:ext cx="138548" cy="138548"/>
          </a:xfrm>
          <a:prstGeom prst="rect">
            <a:avLst/>
          </a:prstGeom>
          <a:noFill/>
          <a:ln>
            <a:noFill/>
          </a:ln>
        </p:spPr>
      </p:pic>
      <p:grpSp>
        <p:nvGrpSpPr>
          <p:cNvPr id="140" name="Google Shape;140;p5"/>
          <p:cNvGrpSpPr/>
          <p:nvPr/>
        </p:nvGrpSpPr>
        <p:grpSpPr>
          <a:xfrm>
            <a:off x="818646" y="1894717"/>
            <a:ext cx="1978045" cy="820186"/>
            <a:chOff x="742538" y="2717656"/>
            <a:chExt cx="2312962" cy="904085"/>
          </a:xfrm>
        </p:grpSpPr>
        <p:sp>
          <p:nvSpPr>
            <p:cNvPr id="141" name="Google Shape;141;p5"/>
            <p:cNvSpPr/>
            <p:nvPr/>
          </p:nvSpPr>
          <p:spPr>
            <a:xfrm>
              <a:off x="990600" y="3344841"/>
              <a:ext cx="20649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chieru-sales@chieru.co.jp </a:t>
              </a:r>
              <a:endParaRPr sz="1000" b="0" i="0" u="none" strike="noStrike" cap="none">
                <a:solidFill>
                  <a:srgbClr val="0070F5"/>
                </a:solidFill>
                <a:latin typeface="Arial"/>
                <a:ea typeface="Arial"/>
                <a:cs typeface="Arial"/>
                <a:sym typeface="Arial"/>
              </a:endParaRPr>
            </a:p>
          </p:txBody>
        </p:sp>
        <p:sp>
          <p:nvSpPr>
            <p:cNvPr id="142" name="Google Shape;142;p5"/>
            <p:cNvSpPr/>
            <p:nvPr/>
          </p:nvSpPr>
          <p:spPr>
            <a:xfrm>
              <a:off x="990600"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03-6712-9721</a:t>
              </a:r>
              <a:endParaRPr sz="1200" b="1" i="0" u="none" strike="noStrike" cap="none">
                <a:solidFill>
                  <a:srgbClr val="000000"/>
                </a:solidFill>
                <a:latin typeface="Arial"/>
                <a:ea typeface="Arial"/>
                <a:cs typeface="Arial"/>
                <a:sym typeface="Arial"/>
              </a:endParaRPr>
            </a:p>
          </p:txBody>
        </p:sp>
        <p:sp>
          <p:nvSpPr>
            <p:cNvPr id="143" name="Google Shape;143;p5"/>
            <p:cNvSpPr/>
            <p:nvPr/>
          </p:nvSpPr>
          <p:spPr>
            <a:xfrm>
              <a:off x="990600"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144" name="Google Shape;144;p5">
              <a:hlinkClick r:id="rId9"/>
            </p:cNvPr>
            <p:cNvSpPr/>
            <p:nvPr/>
          </p:nvSpPr>
          <p:spPr>
            <a:xfrm>
              <a:off x="1033837" y="3344338"/>
              <a:ext cx="1975800" cy="2769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45" name="Google Shape;145;p5"/>
            <p:cNvPicPr preferRelativeResize="0"/>
            <p:nvPr/>
          </p:nvPicPr>
          <p:blipFill rotWithShape="1">
            <a:blip r:embed="rId5">
              <a:alphaModFix/>
            </a:blip>
            <a:srcRect/>
            <a:stretch/>
          </p:blipFill>
          <p:spPr>
            <a:xfrm>
              <a:off x="749821" y="3100510"/>
              <a:ext cx="180000" cy="168750"/>
            </a:xfrm>
            <a:prstGeom prst="rect">
              <a:avLst/>
            </a:prstGeom>
            <a:noFill/>
            <a:ln>
              <a:noFill/>
            </a:ln>
          </p:spPr>
        </p:pic>
        <p:pic>
          <p:nvPicPr>
            <p:cNvPr id="146" name="Google Shape;146;p5"/>
            <p:cNvPicPr preferRelativeResize="0"/>
            <p:nvPr/>
          </p:nvPicPr>
          <p:blipFill rotWithShape="1">
            <a:blip r:embed="rId6">
              <a:alphaModFix/>
            </a:blip>
            <a:srcRect/>
            <a:stretch/>
          </p:blipFill>
          <p:spPr>
            <a:xfrm>
              <a:off x="742538" y="3411340"/>
              <a:ext cx="180000" cy="144000"/>
            </a:xfrm>
            <a:prstGeom prst="rect">
              <a:avLst/>
            </a:prstGeom>
            <a:noFill/>
            <a:ln>
              <a:noFill/>
            </a:ln>
          </p:spPr>
        </p:pic>
        <p:pic>
          <p:nvPicPr>
            <p:cNvPr id="147" name="Google Shape;147;p5"/>
            <p:cNvPicPr preferRelativeResize="0"/>
            <p:nvPr/>
          </p:nvPicPr>
          <p:blipFill rotWithShape="1">
            <a:blip r:embed="rId7">
              <a:alphaModFix/>
            </a:blip>
            <a:srcRect/>
            <a:stretch/>
          </p:blipFill>
          <p:spPr>
            <a:xfrm>
              <a:off x="749821" y="2797454"/>
              <a:ext cx="180000" cy="148180"/>
            </a:xfrm>
            <a:prstGeom prst="rect">
              <a:avLst/>
            </a:prstGeom>
            <a:noFill/>
            <a:ln>
              <a:noFill/>
            </a:ln>
          </p:spPr>
        </p:pic>
      </p:grpSp>
      <p:sp>
        <p:nvSpPr>
          <p:cNvPr id="148" name="Google Shape;148;p5"/>
          <p:cNvSpPr/>
          <p:nvPr/>
        </p:nvSpPr>
        <p:spPr>
          <a:xfrm>
            <a:off x="1192224" y="3160184"/>
            <a:ext cx="2481900" cy="2511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Merriweather Sans"/>
                <a:ea typeface="Merriweather Sans"/>
                <a:cs typeface="Merriweather Sans"/>
                <a:sym typeface="Merriweather Sans"/>
              </a:rPr>
              <a:t>www.chieru.co.jp/mailform/inquiry/</a:t>
            </a:r>
            <a:endParaRPr sz="1000" b="0" i="0" u="none" strike="noStrike" cap="none">
              <a:solidFill>
                <a:srgbClr val="0070F5"/>
              </a:solidFill>
              <a:latin typeface="Merriweather Sans"/>
              <a:ea typeface="Merriweather Sans"/>
              <a:cs typeface="Merriweather Sans"/>
              <a:sym typeface="Merriweather Sans"/>
            </a:endParaRPr>
          </a:p>
        </p:txBody>
      </p:sp>
      <p:sp>
        <p:nvSpPr>
          <p:cNvPr id="149" name="Google Shape;149;p5">
            <a:hlinkClick r:id="rId10"/>
          </p:cNvPr>
          <p:cNvSpPr/>
          <p:nvPr/>
        </p:nvSpPr>
        <p:spPr>
          <a:xfrm>
            <a:off x="1048144" y="3191653"/>
            <a:ext cx="23883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50" name="Google Shape;150;p5"/>
          <p:cNvPicPr preferRelativeResize="0"/>
          <p:nvPr/>
        </p:nvPicPr>
        <p:blipFill rotWithShape="1">
          <a:blip r:embed="rId8">
            <a:alphaModFix/>
          </a:blip>
          <a:srcRect/>
          <a:stretch/>
        </p:blipFill>
        <p:spPr>
          <a:xfrm>
            <a:off x="969497" y="3188326"/>
            <a:ext cx="138548" cy="138548"/>
          </a:xfrm>
          <a:prstGeom prst="rect">
            <a:avLst/>
          </a:prstGeom>
          <a:noFill/>
          <a:ln>
            <a:noFill/>
          </a:ln>
        </p:spPr>
      </p:pic>
      <p:sp>
        <p:nvSpPr>
          <p:cNvPr id="151" name="Google Shape;151;p5"/>
          <p:cNvSpPr/>
          <p:nvPr/>
        </p:nvSpPr>
        <p:spPr>
          <a:xfrm>
            <a:off x="594658" y="2811444"/>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お問い合わせフォームもご用意しています。</a:t>
            </a:r>
            <a:endParaRPr sz="1200" b="0" i="0" u="none" strike="noStrike" cap="none">
              <a:solidFill>
                <a:srgbClr val="000000"/>
              </a:solidFill>
              <a:latin typeface="Arial"/>
              <a:ea typeface="Arial"/>
              <a:cs typeface="Arial"/>
              <a:sym typeface="Arial"/>
            </a:endParaRPr>
          </a:p>
        </p:txBody>
      </p:sp>
      <p:sp>
        <p:nvSpPr>
          <p:cNvPr id="152" name="Google Shape;152;p5"/>
          <p:cNvSpPr/>
          <p:nvPr/>
        </p:nvSpPr>
        <p:spPr>
          <a:xfrm>
            <a:off x="3491273" y="2682895"/>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問い合わせフォーム</a:t>
            </a:r>
            <a:endParaRPr sz="500" b="0" i="0" u="none" strike="noStrike" cap="none">
              <a:solidFill>
                <a:schemeClr val="dk1"/>
              </a:solidFill>
              <a:latin typeface="Arial"/>
              <a:ea typeface="Arial"/>
              <a:cs typeface="Arial"/>
              <a:sym typeface="Arial"/>
            </a:endParaRPr>
          </a:p>
        </p:txBody>
      </p:sp>
      <p:sp>
        <p:nvSpPr>
          <p:cNvPr id="153" name="Google Shape;153;p5"/>
          <p:cNvSpPr/>
          <p:nvPr/>
        </p:nvSpPr>
        <p:spPr>
          <a:xfrm>
            <a:off x="7358951" y="2682900"/>
            <a:ext cx="10155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CHIeru 製品サポートサイト</a:t>
            </a:r>
            <a:endParaRPr sz="500" b="0" i="0" u="none" strike="noStrike" cap="none">
              <a:solidFill>
                <a:schemeClr val="dk1"/>
              </a:solidFill>
              <a:latin typeface="Arial"/>
              <a:ea typeface="Arial"/>
              <a:cs typeface="Arial"/>
              <a:sym typeface="Arial"/>
            </a:endParaRPr>
          </a:p>
        </p:txBody>
      </p:sp>
      <p:sp>
        <p:nvSpPr>
          <p:cNvPr id="154" name="Google Shape;154;p5"/>
          <p:cNvSpPr/>
          <p:nvPr/>
        </p:nvSpPr>
        <p:spPr>
          <a:xfrm>
            <a:off x="7466592" y="5520289"/>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チエルホームページ</a:t>
            </a:r>
            <a:endParaRPr sz="500" b="0" i="0" u="none" strike="noStrike" cap="none">
              <a:solidFill>
                <a:schemeClr val="dk1"/>
              </a:solidFill>
              <a:latin typeface="Arial"/>
              <a:ea typeface="Arial"/>
              <a:cs typeface="Arial"/>
              <a:sym typeface="Arial"/>
            </a:endParaRPr>
          </a:p>
        </p:txBody>
      </p:sp>
      <p:pic>
        <p:nvPicPr>
          <p:cNvPr id="155" name="Google Shape;155;p5"/>
          <p:cNvPicPr preferRelativeResize="0"/>
          <p:nvPr/>
        </p:nvPicPr>
        <p:blipFill rotWithShape="1">
          <a:blip r:embed="rId11">
            <a:alphaModFix/>
          </a:blip>
          <a:srcRect/>
          <a:stretch/>
        </p:blipFill>
        <p:spPr>
          <a:xfrm>
            <a:off x="7645288" y="5688000"/>
            <a:ext cx="442800" cy="442800"/>
          </a:xfrm>
          <a:prstGeom prst="rect">
            <a:avLst/>
          </a:prstGeom>
          <a:noFill/>
          <a:ln>
            <a:noFill/>
          </a:ln>
        </p:spPr>
      </p:pic>
      <p:pic>
        <p:nvPicPr>
          <p:cNvPr id="156" name="Google Shape;156;p5"/>
          <p:cNvPicPr preferRelativeResize="0"/>
          <p:nvPr/>
        </p:nvPicPr>
        <p:blipFill rotWithShape="1">
          <a:blip r:embed="rId12">
            <a:alphaModFix/>
          </a:blip>
          <a:srcRect/>
          <a:stretch/>
        </p:blipFill>
        <p:spPr>
          <a:xfrm>
            <a:off x="7645300" y="2880928"/>
            <a:ext cx="442800" cy="442800"/>
          </a:xfrm>
          <a:prstGeom prst="rect">
            <a:avLst/>
          </a:prstGeom>
          <a:noFill/>
          <a:ln>
            <a:noFill/>
          </a:ln>
        </p:spPr>
      </p:pic>
      <p:pic>
        <p:nvPicPr>
          <p:cNvPr id="157" name="Google Shape;157;p5"/>
          <p:cNvPicPr preferRelativeResize="0"/>
          <p:nvPr/>
        </p:nvPicPr>
        <p:blipFill rotWithShape="1">
          <a:blip r:embed="rId13">
            <a:alphaModFix/>
          </a:blip>
          <a:srcRect/>
          <a:stretch/>
        </p:blipFill>
        <p:spPr>
          <a:xfrm>
            <a:off x="3645851" y="2881356"/>
            <a:ext cx="441136" cy="442170"/>
          </a:xfrm>
          <a:prstGeom prst="rect">
            <a:avLst/>
          </a:prstGeom>
          <a:noFill/>
          <a:ln>
            <a:noFill/>
          </a:ln>
        </p:spPr>
      </p:pic>
      <p:sp>
        <p:nvSpPr>
          <p:cNvPr id="158" name="Google Shape;158;p5"/>
          <p:cNvSpPr txBox="1">
            <a:spLocks noGrp="1"/>
          </p:cNvSpPr>
          <p:nvPr>
            <p:ph type="title"/>
          </p:nvPr>
        </p:nvSpPr>
        <p:spPr>
          <a:xfrm>
            <a:off x="204325" y="-14325"/>
            <a:ext cx="80904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2800" u="sng">
                <a:latin typeface="Arial"/>
                <a:ea typeface="Arial"/>
                <a:cs typeface="Arial"/>
                <a:sym typeface="Arial"/>
              </a:rPr>
              <a:t>InterCLASS® Cloud に関するお問合せ</a:t>
            </a:r>
            <a:endParaRPr sz="2800" u="sng">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treamline">
  <a:themeElements>
    <a:clrScheme name="Streamline">
      <a:dk1>
        <a:srgbClr val="434343"/>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画面に合わせる (4:3)</PresentationFormat>
  <Paragraphs>121</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Raleway</vt:lpstr>
      <vt:lpstr>Tahoma</vt:lpstr>
      <vt:lpstr>Arial</vt:lpstr>
      <vt:lpstr>Lato</vt:lpstr>
      <vt:lpstr>Helvetica Neue</vt:lpstr>
      <vt:lpstr>Merriweather Sans</vt:lpstr>
      <vt:lpstr>Streamline</vt:lpstr>
      <vt:lpstr>InterCLASS® Cloud v4.3 簡易マニュアル</vt:lpstr>
      <vt:lpstr>Google Classroom と同期する（v4.3変更点）</vt:lpstr>
      <vt:lpstr>Google Classroom と同期する（v4.3変更点）</vt:lpstr>
      <vt:lpstr>基本操作画面の変更点（v4.1変更点）</vt:lpstr>
      <vt:lpstr>学習者端末の接続状況を可視化する（v4.1変更点）</vt:lpstr>
      <vt:lpstr>InterCLASS® Cloud に関するお問合せ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InterCLASS® Cloud v4.3 簡易マニュアル</dc:title>
  <cp:lastModifiedBy>髙杉聡美</cp:lastModifiedBy>
  <cp:revision>1</cp:revision>
  <dcterms:modified xsi:type="dcterms:W3CDTF">2021-12-04T04:52:53Z</dcterms:modified>
</cp:coreProperties>
</file>