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embeddedFontLst>
    <p:embeddedFont>
      <p:font typeface="Helvetica Neue" panose="020B0600070205080204" charset="0"/>
      <p:regular r:id="rId7"/>
      <p:bold r:id="rId8"/>
      <p:italic r:id="rId9"/>
      <p:boldItalic r:id="rId10"/>
    </p:embeddedFont>
    <p:embeddedFont>
      <p:font typeface="Lato" panose="020F0502020204030203" pitchFamily="34" charset="0"/>
      <p:regular r:id="rId11"/>
      <p:bold r:id="rId12"/>
      <p:italic r:id="rId13"/>
      <p:boldItalic r:id="rId14"/>
    </p:embeddedFont>
    <p:embeddedFont>
      <p:font typeface="Merriweather Sans" pitchFamily="2" charset="0"/>
      <p:regular r:id="rId15"/>
      <p:bold r:id="rId16"/>
      <p:italic r:id="rId17"/>
      <p:boldItalic r:id="rId18"/>
    </p:embeddedFont>
    <p:embeddedFont>
      <p:font typeface="Raleway" pitchFamily="2" charset="0"/>
      <p:regular r:id="rId19"/>
      <p:bold r:id="rId20"/>
      <p:italic r:id="rId21"/>
      <p:boldItalic r:id="rId22"/>
    </p:embeddedFont>
    <p:embeddedFont>
      <p:font typeface="Tahoma" panose="020B060403050404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494">
          <p15:clr>
            <a:srgbClr val="A4A3A4"/>
          </p15:clr>
        </p15:guide>
        <p15:guide id="3" pos="737">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8z1og2FsqzLqHSSx/9ZJdgbpq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477ADB-DC59-40D9-A752-3EF559E710C0}">
  <a:tblStyle styleId="{D3477ADB-DC59-40D9-A752-3EF559E710C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38631BA-D517-4622-87AD-99768EFD934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7CFBEBB-E779-44F5-89A7-AB32BA841EC7}" styleName="Table_2">
    <a:wholeTbl>
      <a:tcTxStyle b="off" i="off">
        <a:font>
          <a:latin typeface="游ゴシック"/>
          <a:ea typeface="游ゴシック"/>
          <a:cs typeface="游ゴシック"/>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205" y="62"/>
      </p:cViewPr>
      <p:guideLst>
        <p:guide orient="horz" pos="2160"/>
        <p:guide pos="2494"/>
        <p:guide pos="7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10" Type="http://schemas.openxmlformats.org/officeDocument/2006/relationships/font" Target="fonts/font4.fntdata"/><Relationship Id="rId19" Type="http://schemas.openxmlformats.org/officeDocument/2006/relationships/font" Target="fonts/font1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101fe0e2f22_0_16: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8" name="Google Shape;38;g101fe0e2f22_0_16: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1cbf7605a_0_0: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4" name="Google Shape;54;g101cbf7605a_0_0: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ctrTitle"/>
          </p:nvPr>
        </p:nvSpPr>
        <p:spPr>
          <a:xfrm>
            <a:off x="729450" y="1763267"/>
            <a:ext cx="7688100" cy="2219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400"/>
              <a:buNone/>
              <a:defRPr sz="3400">
                <a:solidFill>
                  <a:schemeClr val="dk2"/>
                </a:solidFill>
              </a:defRPr>
            </a:lvl1pPr>
            <a:lvl2pPr lvl="1" algn="l">
              <a:lnSpc>
                <a:spcPct val="100000"/>
              </a:lnSpc>
              <a:spcBef>
                <a:spcPts val="0"/>
              </a:spcBef>
              <a:spcAft>
                <a:spcPts val="0"/>
              </a:spcAft>
              <a:buClr>
                <a:schemeClr val="dk2"/>
              </a:buClr>
              <a:buSzPts val="3400"/>
              <a:buNone/>
              <a:defRPr sz="3400">
                <a:solidFill>
                  <a:schemeClr val="dk2"/>
                </a:solidFill>
              </a:defRPr>
            </a:lvl2pPr>
            <a:lvl3pPr lvl="2" algn="l">
              <a:lnSpc>
                <a:spcPct val="100000"/>
              </a:lnSpc>
              <a:spcBef>
                <a:spcPts val="0"/>
              </a:spcBef>
              <a:spcAft>
                <a:spcPts val="0"/>
              </a:spcAft>
              <a:buClr>
                <a:schemeClr val="dk2"/>
              </a:buClr>
              <a:buSzPts val="3400"/>
              <a:buNone/>
              <a:defRPr sz="3400">
                <a:solidFill>
                  <a:schemeClr val="dk2"/>
                </a:solidFill>
              </a:defRPr>
            </a:lvl3pPr>
            <a:lvl4pPr lvl="3" algn="l">
              <a:lnSpc>
                <a:spcPct val="100000"/>
              </a:lnSpc>
              <a:spcBef>
                <a:spcPts val="0"/>
              </a:spcBef>
              <a:spcAft>
                <a:spcPts val="0"/>
              </a:spcAft>
              <a:buClr>
                <a:schemeClr val="dk2"/>
              </a:buClr>
              <a:buSzPts val="3400"/>
              <a:buNone/>
              <a:defRPr sz="3400">
                <a:solidFill>
                  <a:schemeClr val="dk2"/>
                </a:solidFill>
              </a:defRPr>
            </a:lvl4pPr>
            <a:lvl5pPr lvl="4" algn="l">
              <a:lnSpc>
                <a:spcPct val="100000"/>
              </a:lnSpc>
              <a:spcBef>
                <a:spcPts val="0"/>
              </a:spcBef>
              <a:spcAft>
                <a:spcPts val="0"/>
              </a:spcAft>
              <a:buClr>
                <a:schemeClr val="dk2"/>
              </a:buClr>
              <a:buSzPts val="3400"/>
              <a:buNone/>
              <a:defRPr sz="3400">
                <a:solidFill>
                  <a:schemeClr val="dk2"/>
                </a:solidFill>
              </a:defRPr>
            </a:lvl5pPr>
            <a:lvl6pPr lvl="5" algn="l">
              <a:lnSpc>
                <a:spcPct val="100000"/>
              </a:lnSpc>
              <a:spcBef>
                <a:spcPts val="0"/>
              </a:spcBef>
              <a:spcAft>
                <a:spcPts val="0"/>
              </a:spcAft>
              <a:buClr>
                <a:schemeClr val="dk2"/>
              </a:buClr>
              <a:buSzPts val="3400"/>
              <a:buNone/>
              <a:defRPr sz="3400">
                <a:solidFill>
                  <a:schemeClr val="dk2"/>
                </a:solidFill>
              </a:defRPr>
            </a:lvl6pPr>
            <a:lvl7pPr lvl="6" algn="l">
              <a:lnSpc>
                <a:spcPct val="100000"/>
              </a:lnSpc>
              <a:spcBef>
                <a:spcPts val="0"/>
              </a:spcBef>
              <a:spcAft>
                <a:spcPts val="0"/>
              </a:spcAft>
              <a:buClr>
                <a:schemeClr val="dk2"/>
              </a:buClr>
              <a:buSzPts val="3400"/>
              <a:buNone/>
              <a:defRPr sz="3400">
                <a:solidFill>
                  <a:schemeClr val="dk2"/>
                </a:solidFill>
              </a:defRPr>
            </a:lvl7pPr>
            <a:lvl8pPr lvl="7" algn="l">
              <a:lnSpc>
                <a:spcPct val="100000"/>
              </a:lnSpc>
              <a:spcBef>
                <a:spcPts val="0"/>
              </a:spcBef>
              <a:spcAft>
                <a:spcPts val="0"/>
              </a:spcAft>
              <a:buClr>
                <a:schemeClr val="dk2"/>
              </a:buClr>
              <a:buSzPts val="3400"/>
              <a:buNone/>
              <a:defRPr sz="3400">
                <a:solidFill>
                  <a:schemeClr val="dk2"/>
                </a:solidFill>
              </a:defRPr>
            </a:lvl8pPr>
            <a:lvl9pPr lvl="8" algn="l">
              <a:lnSpc>
                <a:spcPct val="100000"/>
              </a:lnSpc>
              <a:spcBef>
                <a:spcPts val="0"/>
              </a:spcBef>
              <a:spcAft>
                <a:spcPts val="0"/>
              </a:spcAft>
              <a:buClr>
                <a:schemeClr val="dk2"/>
              </a:buClr>
              <a:buSzPts val="3400"/>
              <a:buNone/>
              <a:defRPr sz="3400">
                <a:solidFill>
                  <a:schemeClr val="dk2"/>
                </a:solidFill>
              </a:defRPr>
            </a:lvl9pPr>
          </a:lstStyle>
          <a:p>
            <a:endParaRPr/>
          </a:p>
        </p:txBody>
      </p:sp>
      <p:sp>
        <p:nvSpPr>
          <p:cNvPr id="11" name="Google Shape;11;p7"/>
          <p:cNvSpPr txBox="1">
            <a:spLocks noGrp="1"/>
          </p:cNvSpPr>
          <p:nvPr>
            <p:ph type="subTitle" idx="1"/>
          </p:nvPr>
        </p:nvSpPr>
        <p:spPr>
          <a:xfrm>
            <a:off x="729627" y="4230533"/>
            <a:ext cx="7688100" cy="72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2" name="Google Shape;12;p7"/>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pic>
        <p:nvPicPr>
          <p:cNvPr id="13" name="Google Shape;13;p7" descr="チエル（CHIeru）はICTで教育現場をサポートします。"/>
          <p:cNvPicPr preferRelativeResize="0"/>
          <p:nvPr/>
        </p:nvPicPr>
        <p:blipFill rotWithShape="1">
          <a:blip r:embed="rId2">
            <a:alphaModFix/>
          </a:blip>
          <a:srcRect/>
          <a:stretch/>
        </p:blipFill>
        <p:spPr>
          <a:xfrm>
            <a:off x="76200" y="6434733"/>
            <a:ext cx="856850" cy="229700"/>
          </a:xfrm>
          <a:prstGeom prst="rect">
            <a:avLst/>
          </a:prstGeom>
          <a:noFill/>
          <a:ln>
            <a:noFill/>
          </a:ln>
        </p:spPr>
      </p:pic>
      <p:cxnSp>
        <p:nvCxnSpPr>
          <p:cNvPr id="14" name="Google Shape;14;p7"/>
          <p:cNvCxnSpPr/>
          <p:nvPr/>
        </p:nvCxnSpPr>
        <p:spPr>
          <a:xfrm>
            <a:off x="9675" y="1611367"/>
            <a:ext cx="9146100" cy="0"/>
          </a:xfrm>
          <a:prstGeom prst="straightConnector1">
            <a:avLst/>
          </a:prstGeom>
          <a:noFill/>
          <a:ln w="28575" cap="flat" cmpd="sng">
            <a:solidFill>
              <a:srgbClr val="FF9900"/>
            </a:solidFill>
            <a:prstDash val="solid"/>
            <a:round/>
            <a:headEnd type="none" w="sm" len="sm"/>
            <a:tailEnd type="none" w="sm" len="sm"/>
          </a:ln>
        </p:spPr>
      </p:cxnSp>
      <p:cxnSp>
        <p:nvCxnSpPr>
          <p:cNvPr id="15" name="Google Shape;15;p7"/>
          <p:cNvCxnSpPr/>
          <p:nvPr/>
        </p:nvCxnSpPr>
        <p:spPr>
          <a:xfrm>
            <a:off x="9675" y="2823133"/>
            <a:ext cx="9146100" cy="0"/>
          </a:xfrm>
          <a:prstGeom prst="straightConnector1">
            <a:avLst/>
          </a:prstGeom>
          <a:noFill/>
          <a:ln w="28575" cap="flat" cmpd="sng">
            <a:solidFill>
              <a:srgbClr val="FF9900"/>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8"/>
          <p:cNvSpPr/>
          <p:nvPr/>
        </p:nvSpPr>
        <p:spPr>
          <a:xfrm>
            <a:off x="0" y="0"/>
            <a:ext cx="9144000" cy="605700"/>
          </a:xfrm>
          <a:prstGeom prst="rect">
            <a:avLst/>
          </a:prstGeom>
          <a:solidFill>
            <a:srgbClr val="FCE5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8"/>
          <p:cNvSpPr/>
          <p:nvPr/>
        </p:nvSpPr>
        <p:spPr>
          <a:xfrm rot="-5400000">
            <a:off x="-69751" y="210144"/>
            <a:ext cx="448500" cy="156600"/>
          </a:xfrm>
          <a:prstGeom prst="rect">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8"/>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00000"/>
              </a:lnSpc>
              <a:spcBef>
                <a:spcPts val="0"/>
              </a:spcBef>
              <a:spcAft>
                <a:spcPts val="0"/>
              </a:spcAft>
              <a:buClr>
                <a:schemeClr val="dk2"/>
              </a:buClr>
              <a:buSzPts val="2000"/>
              <a:buNone/>
              <a:defRPr sz="2000">
                <a:solidFill>
                  <a:schemeClr val="dk2"/>
                </a:solidFill>
              </a:defRPr>
            </a:lvl2pPr>
            <a:lvl3pPr lvl="2" algn="l">
              <a:lnSpc>
                <a:spcPct val="100000"/>
              </a:lnSpc>
              <a:spcBef>
                <a:spcPts val="0"/>
              </a:spcBef>
              <a:spcAft>
                <a:spcPts val="0"/>
              </a:spcAft>
              <a:buClr>
                <a:schemeClr val="dk2"/>
              </a:buClr>
              <a:buSzPts val="2000"/>
              <a:buNone/>
              <a:defRPr sz="2000">
                <a:solidFill>
                  <a:schemeClr val="dk2"/>
                </a:solidFill>
              </a:defRPr>
            </a:lvl3pPr>
            <a:lvl4pPr lvl="3" algn="l">
              <a:lnSpc>
                <a:spcPct val="100000"/>
              </a:lnSpc>
              <a:spcBef>
                <a:spcPts val="0"/>
              </a:spcBef>
              <a:spcAft>
                <a:spcPts val="0"/>
              </a:spcAft>
              <a:buClr>
                <a:schemeClr val="dk2"/>
              </a:buClr>
              <a:buSzPts val="2000"/>
              <a:buNone/>
              <a:defRPr sz="2000">
                <a:solidFill>
                  <a:schemeClr val="dk2"/>
                </a:solidFill>
              </a:defRPr>
            </a:lvl4pPr>
            <a:lvl5pPr lvl="4" algn="l">
              <a:lnSpc>
                <a:spcPct val="100000"/>
              </a:lnSpc>
              <a:spcBef>
                <a:spcPts val="0"/>
              </a:spcBef>
              <a:spcAft>
                <a:spcPts val="0"/>
              </a:spcAft>
              <a:buClr>
                <a:schemeClr val="dk2"/>
              </a:buClr>
              <a:buSzPts val="2000"/>
              <a:buNone/>
              <a:defRPr sz="2000">
                <a:solidFill>
                  <a:schemeClr val="dk2"/>
                </a:solidFill>
              </a:defRPr>
            </a:lvl5pPr>
            <a:lvl6pPr lvl="5" algn="l">
              <a:lnSpc>
                <a:spcPct val="100000"/>
              </a:lnSpc>
              <a:spcBef>
                <a:spcPts val="0"/>
              </a:spcBef>
              <a:spcAft>
                <a:spcPts val="0"/>
              </a:spcAft>
              <a:buClr>
                <a:schemeClr val="dk2"/>
              </a:buClr>
              <a:buSzPts val="2000"/>
              <a:buNone/>
              <a:defRPr sz="2000">
                <a:solidFill>
                  <a:schemeClr val="dk2"/>
                </a:solidFill>
              </a:defRPr>
            </a:lvl6pPr>
            <a:lvl7pPr lvl="6" algn="l">
              <a:lnSpc>
                <a:spcPct val="100000"/>
              </a:lnSpc>
              <a:spcBef>
                <a:spcPts val="0"/>
              </a:spcBef>
              <a:spcAft>
                <a:spcPts val="0"/>
              </a:spcAft>
              <a:buClr>
                <a:schemeClr val="dk2"/>
              </a:buClr>
              <a:buSzPts val="2000"/>
              <a:buNone/>
              <a:defRPr sz="2000">
                <a:solidFill>
                  <a:schemeClr val="dk2"/>
                </a:solidFill>
              </a:defRPr>
            </a:lvl7pPr>
            <a:lvl8pPr lvl="7" algn="l">
              <a:lnSpc>
                <a:spcPct val="100000"/>
              </a:lnSpc>
              <a:spcBef>
                <a:spcPts val="0"/>
              </a:spcBef>
              <a:spcAft>
                <a:spcPts val="0"/>
              </a:spcAft>
              <a:buClr>
                <a:schemeClr val="dk2"/>
              </a:buClr>
              <a:buSzPts val="2000"/>
              <a:buNone/>
              <a:defRPr sz="2000">
                <a:solidFill>
                  <a:schemeClr val="dk2"/>
                </a:solidFill>
              </a:defRPr>
            </a:lvl8pPr>
            <a:lvl9pPr lvl="8" algn="l">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20" name="Google Shape;20;p8"/>
          <p:cNvSpPr txBox="1">
            <a:spLocks noGrp="1"/>
          </p:cNvSpPr>
          <p:nvPr>
            <p:ph type="body" idx="1"/>
          </p:nvPr>
        </p:nvSpPr>
        <p:spPr>
          <a:xfrm>
            <a:off x="356725" y="725000"/>
            <a:ext cx="8458500" cy="30147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1" name="Google Shape;21;p8"/>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
        <p:nvSpPr>
          <p:cNvPr id="22" name="Google Shape;22;p8"/>
          <p:cNvSpPr/>
          <p:nvPr/>
        </p:nvSpPr>
        <p:spPr>
          <a:xfrm>
            <a:off x="8280450" y="0"/>
            <a:ext cx="863400" cy="60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 name="Google Shape;23;p8"/>
          <p:cNvCxnSpPr/>
          <p:nvPr/>
        </p:nvCxnSpPr>
        <p:spPr>
          <a:xfrm>
            <a:off x="8598817" y="288467"/>
            <a:ext cx="216300" cy="0"/>
          </a:xfrm>
          <a:prstGeom prst="straightConnector1">
            <a:avLst/>
          </a:prstGeom>
          <a:noFill/>
          <a:ln w="9525" cap="flat" cmpd="sng">
            <a:solidFill>
              <a:srgbClr val="B7B7B7"/>
            </a:solidFill>
            <a:prstDash val="solid"/>
            <a:round/>
            <a:headEnd type="none" w="sm" len="sm"/>
            <a:tailEnd type="none" w="sm" len="sm"/>
          </a:ln>
        </p:spPr>
      </p:cxnSp>
      <p:cxnSp>
        <p:nvCxnSpPr>
          <p:cNvPr id="24" name="Google Shape;24;p8"/>
          <p:cNvCxnSpPr/>
          <p:nvPr/>
        </p:nvCxnSpPr>
        <p:spPr>
          <a:xfrm>
            <a:off x="8598817" y="333517"/>
            <a:ext cx="216300" cy="0"/>
          </a:xfrm>
          <a:prstGeom prst="straightConnector1">
            <a:avLst/>
          </a:prstGeom>
          <a:noFill/>
          <a:ln w="9525" cap="flat" cmpd="sng">
            <a:solidFill>
              <a:srgbClr val="B7B7B7"/>
            </a:solidFill>
            <a:prstDash val="solid"/>
            <a:round/>
            <a:headEnd type="none" w="sm" len="sm"/>
            <a:tailEnd type="none" w="sm" len="sm"/>
          </a:ln>
        </p:spPr>
      </p:cxnSp>
      <p:cxnSp>
        <p:nvCxnSpPr>
          <p:cNvPr id="25" name="Google Shape;25;p8"/>
          <p:cNvCxnSpPr/>
          <p:nvPr/>
        </p:nvCxnSpPr>
        <p:spPr>
          <a:xfrm>
            <a:off x="8598817" y="378567"/>
            <a:ext cx="216300" cy="0"/>
          </a:xfrm>
          <a:prstGeom prst="straightConnector1">
            <a:avLst/>
          </a:prstGeom>
          <a:noFill/>
          <a:ln w="9525" cap="flat" cmpd="sng">
            <a:solidFill>
              <a:srgbClr val="B7B7B7"/>
            </a:solidFill>
            <a:prstDash val="solid"/>
            <a:round/>
            <a:headEnd type="none" w="sm" len="sm"/>
            <a:tailEnd type="none" w="sm" len="sm"/>
          </a:ln>
        </p:spPr>
      </p:cxnSp>
      <p:pic>
        <p:nvPicPr>
          <p:cNvPr id="26" name="Google Shape;26;p8" descr="チエル（CHIeru）はICTで教育現場をサポートします。"/>
          <p:cNvPicPr preferRelativeResize="0"/>
          <p:nvPr/>
        </p:nvPicPr>
        <p:blipFill rotWithShape="1">
          <a:blip r:embed="rId2">
            <a:alphaModFix/>
          </a:blip>
          <a:srcRect/>
          <a:stretch/>
        </p:blipFill>
        <p:spPr>
          <a:xfrm>
            <a:off x="76200" y="6434733"/>
            <a:ext cx="856850" cy="229700"/>
          </a:xfrm>
          <a:prstGeom prst="rect">
            <a:avLst/>
          </a:prstGeom>
          <a:noFill/>
          <a:ln>
            <a:noFill/>
          </a:ln>
        </p:spPr>
      </p:pic>
      <p:sp>
        <p:nvSpPr>
          <p:cNvPr id="27" name="Google Shape;27;p8"/>
          <p:cNvSpPr txBox="1"/>
          <p:nvPr/>
        </p:nvSpPr>
        <p:spPr>
          <a:xfrm>
            <a:off x="995825" y="6394467"/>
            <a:ext cx="30000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700"/>
              <a:buFont typeface="Arial"/>
              <a:buNone/>
            </a:pPr>
            <a:r>
              <a:rPr lang="ja" sz="700" b="0" i="0" u="none" strike="noStrike" cap="none">
                <a:solidFill>
                  <a:srgbClr val="7F7F7F"/>
                </a:solidFill>
                <a:latin typeface="Arial"/>
                <a:ea typeface="Arial"/>
                <a:cs typeface="Arial"/>
                <a:sym typeface="Arial"/>
              </a:rPr>
              <a:t>Copyright© 2021 CHIeru Co.,Ltd All rights reserved.</a:t>
            </a:r>
            <a:endParaRPr sz="700" b="0" i="0" u="none" strike="noStrike" cap="none">
              <a:solidFill>
                <a:srgbClr val="7F7F7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6"/>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hyperlink" Target="https://support.chieru.net" TargetMode="External"/><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hyperlink" Target="https://www.chieru.co.jp/mailform/inquiry/" TargetMode="External"/><Relationship Id="rId4" Type="http://schemas.openxmlformats.org/officeDocument/2006/relationships/hyperlink" Target="mailto:support@chieru.co.jp" TargetMode="External"/><Relationship Id="rId9" Type="http://schemas.openxmlformats.org/officeDocument/2006/relationships/hyperlink" Target="mailto:chieru-sales@chieru.co.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
        <p:cNvGrpSpPr/>
        <p:nvPr/>
      </p:nvGrpSpPr>
      <p:grpSpPr>
        <a:xfrm>
          <a:off x="0" y="0"/>
          <a:ext cx="0" cy="0"/>
          <a:chOff x="0" y="0"/>
          <a:chExt cx="0" cy="0"/>
        </a:xfrm>
      </p:grpSpPr>
      <p:sp>
        <p:nvSpPr>
          <p:cNvPr id="32" name="Google Shape;32;p1"/>
          <p:cNvSpPr txBox="1">
            <a:spLocks noGrp="1"/>
          </p:cNvSpPr>
          <p:nvPr>
            <p:ph type="ctrTitle"/>
          </p:nvPr>
        </p:nvSpPr>
        <p:spPr>
          <a:xfrm>
            <a:off x="729450" y="1605467"/>
            <a:ext cx="8025000" cy="120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400"/>
              <a:buNone/>
            </a:pPr>
            <a:r>
              <a:rPr lang="ja" sz="2800">
                <a:solidFill>
                  <a:srgbClr val="000000"/>
                </a:solidFill>
                <a:latin typeface="Arial"/>
                <a:ea typeface="Arial"/>
                <a:cs typeface="Arial"/>
                <a:sym typeface="Arial"/>
              </a:rPr>
              <a:t>InterCLASS® Cloud v4.1</a:t>
            </a:r>
            <a:endParaRPr sz="2800">
              <a:solidFill>
                <a:srgbClr val="000000"/>
              </a:solidFill>
              <a:latin typeface="Arial"/>
              <a:ea typeface="Arial"/>
              <a:cs typeface="Arial"/>
              <a:sym typeface="Arial"/>
            </a:endParaRPr>
          </a:p>
          <a:p>
            <a:pPr marL="0" lvl="0" indent="0" algn="ctr" rtl="0">
              <a:lnSpc>
                <a:spcPct val="100000"/>
              </a:lnSpc>
              <a:spcBef>
                <a:spcPts val="0"/>
              </a:spcBef>
              <a:spcAft>
                <a:spcPts val="0"/>
              </a:spcAft>
              <a:buSzPts val="3400"/>
              <a:buNone/>
            </a:pPr>
            <a:r>
              <a:rPr lang="ja" sz="2800">
                <a:solidFill>
                  <a:srgbClr val="000000"/>
                </a:solidFill>
                <a:latin typeface="Arial"/>
                <a:ea typeface="Arial"/>
                <a:cs typeface="Arial"/>
                <a:sym typeface="Arial"/>
              </a:rPr>
              <a:t>簡易マニュアル</a:t>
            </a:r>
            <a:endParaRPr sz="2800">
              <a:solidFill>
                <a:srgbClr val="000000"/>
              </a:solidFill>
              <a:latin typeface="Arial"/>
              <a:ea typeface="Arial"/>
              <a:cs typeface="Arial"/>
              <a:sym typeface="Arial"/>
            </a:endParaRPr>
          </a:p>
        </p:txBody>
      </p:sp>
      <p:sp>
        <p:nvSpPr>
          <p:cNvPr id="33" name="Google Shape;33;p1"/>
          <p:cNvSpPr txBox="1">
            <a:spLocks noGrp="1"/>
          </p:cNvSpPr>
          <p:nvPr>
            <p:ph type="subTitle" idx="1"/>
          </p:nvPr>
        </p:nvSpPr>
        <p:spPr>
          <a:xfrm>
            <a:off x="729627" y="4230533"/>
            <a:ext cx="7688100" cy="72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ja" sz="1400" b="1">
                <a:latin typeface="Arial"/>
                <a:ea typeface="Arial"/>
                <a:cs typeface="Arial"/>
                <a:sym typeface="Arial"/>
              </a:rPr>
              <a:t>2021年11月版</a:t>
            </a:r>
            <a:endParaRPr sz="1400" b="1">
              <a:latin typeface="Arial"/>
              <a:ea typeface="Arial"/>
              <a:cs typeface="Arial"/>
              <a:sym typeface="Arial"/>
            </a:endParaRPr>
          </a:p>
        </p:txBody>
      </p:sp>
      <p:sp>
        <p:nvSpPr>
          <p:cNvPr id="34" name="Google Shape;34;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a:t>
            </a:fld>
            <a:endParaRPr/>
          </a:p>
        </p:txBody>
      </p:sp>
      <p:sp>
        <p:nvSpPr>
          <p:cNvPr id="35" name="Google Shape;35;p1"/>
          <p:cNvSpPr txBox="1"/>
          <p:nvPr/>
        </p:nvSpPr>
        <p:spPr>
          <a:xfrm>
            <a:off x="3241950" y="3121200"/>
            <a:ext cx="3000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28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追加</a:t>
            </a:r>
            <a:r>
              <a:rPr lang="ja" sz="2800" b="1"/>
              <a:t>機能抜粋版</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g101fe0e2f22_0_16"/>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41" name="Google Shape;41;g101fe0e2f22_0_16"/>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2</a:t>
            </a:fld>
            <a:endParaRPr/>
          </a:p>
        </p:txBody>
      </p:sp>
      <p:sp>
        <p:nvSpPr>
          <p:cNvPr id="42" name="Google Shape;42;g101fe0e2f22_0_16"/>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基本操作画面の変更点</a:t>
            </a:r>
            <a:endParaRPr>
              <a:solidFill>
                <a:srgbClr val="000000"/>
              </a:solidFill>
            </a:endParaRPr>
          </a:p>
        </p:txBody>
      </p:sp>
      <p:pic>
        <p:nvPicPr>
          <p:cNvPr id="43" name="Google Shape;43;g101fe0e2f22_0_16"/>
          <p:cNvPicPr preferRelativeResize="0"/>
          <p:nvPr/>
        </p:nvPicPr>
        <p:blipFill rotWithShape="1">
          <a:blip r:embed="rId3">
            <a:alphaModFix/>
          </a:blip>
          <a:srcRect/>
          <a:stretch/>
        </p:blipFill>
        <p:spPr>
          <a:xfrm>
            <a:off x="311075" y="1349305"/>
            <a:ext cx="5560823" cy="3199675"/>
          </a:xfrm>
          <a:prstGeom prst="rect">
            <a:avLst/>
          </a:prstGeom>
          <a:noFill/>
          <a:ln w="9525" cap="flat" cmpd="sng">
            <a:solidFill>
              <a:srgbClr val="D9D9D9"/>
            </a:solidFill>
            <a:prstDash val="solid"/>
            <a:round/>
            <a:headEnd type="none" w="sm" len="sm"/>
            <a:tailEnd type="none" w="sm" len="sm"/>
          </a:ln>
        </p:spPr>
      </p:pic>
      <p:sp>
        <p:nvSpPr>
          <p:cNvPr id="44" name="Google Shape;44;g101fe0e2f22_0_16"/>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sz="1400" b="1" i="0" u="none" strike="noStrike" cap="none" dirty="0">
                <a:solidFill>
                  <a:schemeClr val="dk2"/>
                </a:solidFill>
                <a:latin typeface="Arial"/>
                <a:ea typeface="Arial"/>
                <a:cs typeface="Arial"/>
                <a:sym typeface="Arial"/>
              </a:rPr>
              <a:t>InterCLASS</a:t>
            </a:r>
            <a:r>
              <a:rPr lang="ja" b="1" dirty="0">
                <a:solidFill>
                  <a:schemeClr val="dk2"/>
                </a:solidFill>
              </a:rPr>
              <a:t>®</a:t>
            </a:r>
            <a:r>
              <a:rPr lang="ja" sz="1400" b="1" i="0" u="none" strike="noStrike" cap="none" dirty="0">
                <a:solidFill>
                  <a:schemeClr val="dk2"/>
                </a:solidFill>
                <a:latin typeface="Arial"/>
                <a:ea typeface="Arial"/>
                <a:cs typeface="Arial"/>
                <a:sym typeface="Arial"/>
              </a:rPr>
              <a:t> Cloud </a:t>
            </a:r>
            <a:r>
              <a:rPr lang="ja" sz="1400" b="1" i="0" u="none" strike="noStrike" cap="none" dirty="0">
                <a:solidFill>
                  <a:srgbClr val="FF0000"/>
                </a:solidFill>
                <a:latin typeface="Arial"/>
                <a:ea typeface="Arial"/>
                <a:cs typeface="Arial"/>
                <a:sym typeface="Arial"/>
              </a:rPr>
              <a:t>（以下「 ICC 」）</a:t>
            </a:r>
            <a:r>
              <a:rPr lang="ja" sz="1400" b="1" i="0" u="none" strike="noStrike" cap="none" dirty="0">
                <a:solidFill>
                  <a:srgbClr val="000000"/>
                </a:solidFill>
                <a:latin typeface="Arial"/>
                <a:ea typeface="Arial"/>
                <a:cs typeface="Arial"/>
                <a:sym typeface="Arial"/>
              </a:rPr>
              <a:t>のクラスを開始した画面に</a:t>
            </a:r>
            <a:r>
              <a:rPr lang="ja" b="1" dirty="0"/>
              <a:t>、</a:t>
            </a:r>
            <a:r>
              <a:rPr lang="ja-JP" altLang="en-US" b="1" dirty="0"/>
              <a:t>　</a:t>
            </a:r>
            <a:r>
              <a:rPr lang="ja" b="1" dirty="0"/>
              <a:t>　　アイコンが追加され</a:t>
            </a:r>
            <a:r>
              <a:rPr lang="ja" sz="1400" b="1"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ま</a:t>
            </a:r>
            <a:r>
              <a:rPr lang="ja"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した</a:t>
            </a:r>
            <a:r>
              <a:rPr lang="ja" sz="1400" b="1"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t>
            </a:r>
            <a:endParaRPr sz="1400" b="1" i="0" u="none" strike="noStrike" cap="none" dirty="0">
              <a:solidFill>
                <a:srgbClr val="000000"/>
              </a:solidFill>
              <a:latin typeface="Arial"/>
              <a:ea typeface="Arial"/>
              <a:cs typeface="Arial"/>
              <a:sym typeface="Arial"/>
            </a:endParaRPr>
          </a:p>
        </p:txBody>
      </p:sp>
      <p:sp>
        <p:nvSpPr>
          <p:cNvPr id="45" name="Google Shape;45;g101fe0e2f22_0_16"/>
          <p:cNvSpPr/>
          <p:nvPr/>
        </p:nvSpPr>
        <p:spPr>
          <a:xfrm>
            <a:off x="5659666" y="1642919"/>
            <a:ext cx="177000" cy="1878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46" name="Google Shape;46;g101fe0e2f22_0_16"/>
          <p:cNvPicPr preferRelativeResize="0"/>
          <p:nvPr/>
        </p:nvPicPr>
        <p:blipFill>
          <a:blip r:embed="rId4">
            <a:alphaModFix/>
          </a:blip>
          <a:stretch>
            <a:fillRect/>
          </a:stretch>
        </p:blipFill>
        <p:spPr>
          <a:xfrm rot="-2822127">
            <a:off x="5451552" y="1460965"/>
            <a:ext cx="377665" cy="197940"/>
          </a:xfrm>
          <a:prstGeom prst="rect">
            <a:avLst/>
          </a:prstGeom>
          <a:noFill/>
          <a:ln>
            <a:noFill/>
          </a:ln>
        </p:spPr>
      </p:pic>
      <p:sp>
        <p:nvSpPr>
          <p:cNvPr id="47" name="Google Shape;47;g101fe0e2f22_0_16"/>
          <p:cNvSpPr/>
          <p:nvPr/>
        </p:nvSpPr>
        <p:spPr>
          <a:xfrm>
            <a:off x="4744575" y="2774413"/>
            <a:ext cx="4178400" cy="3503700"/>
          </a:xfrm>
          <a:prstGeom prst="wedgeRoundRectCallout">
            <a:avLst>
              <a:gd name="adj1" fmla="val -26017"/>
              <a:gd name="adj2" fmla="val -74951"/>
              <a:gd name="adj3" fmla="val 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Google Shape;48;g101fe0e2f22_0_16"/>
          <p:cNvPicPr preferRelativeResize="0"/>
          <p:nvPr/>
        </p:nvPicPr>
        <p:blipFill rotWithShape="1">
          <a:blip r:embed="rId3">
            <a:alphaModFix/>
          </a:blip>
          <a:srcRect l="79572" b="72949"/>
          <a:stretch/>
        </p:blipFill>
        <p:spPr>
          <a:xfrm>
            <a:off x="5053850" y="3263175"/>
            <a:ext cx="3559849" cy="2526175"/>
          </a:xfrm>
          <a:prstGeom prst="rect">
            <a:avLst/>
          </a:prstGeom>
          <a:noFill/>
          <a:ln w="9525" cap="flat" cmpd="sng">
            <a:solidFill>
              <a:srgbClr val="D9D9D9"/>
            </a:solidFill>
            <a:prstDash val="solid"/>
            <a:round/>
            <a:headEnd type="none" w="sm" len="sm"/>
            <a:tailEnd type="none" w="sm" len="sm"/>
          </a:ln>
        </p:spPr>
      </p:pic>
      <p:sp>
        <p:nvSpPr>
          <p:cNvPr id="49" name="Google Shape;49;g101fe0e2f22_0_16"/>
          <p:cNvSpPr/>
          <p:nvPr/>
        </p:nvSpPr>
        <p:spPr>
          <a:xfrm>
            <a:off x="7900925" y="4054797"/>
            <a:ext cx="608400" cy="620700"/>
          </a:xfrm>
          <a:prstGeom prst="roundRect">
            <a:avLst>
              <a:gd name="adj" fmla="val 9907"/>
            </a:avLst>
          </a:prstGeom>
          <a:noFill/>
          <a:ln w="762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50" name="Google Shape;50;g101fe0e2f22_0_16"/>
          <p:cNvPicPr preferRelativeResize="0"/>
          <p:nvPr/>
        </p:nvPicPr>
        <p:blipFill>
          <a:blip r:embed="rId4">
            <a:alphaModFix/>
          </a:blip>
          <a:stretch>
            <a:fillRect/>
          </a:stretch>
        </p:blipFill>
        <p:spPr>
          <a:xfrm rot="-2699828">
            <a:off x="7503277" y="3755219"/>
            <a:ext cx="613546" cy="321567"/>
          </a:xfrm>
          <a:prstGeom prst="rect">
            <a:avLst/>
          </a:prstGeom>
          <a:noFill/>
          <a:ln>
            <a:noFill/>
          </a:ln>
        </p:spPr>
      </p:pic>
      <p:pic>
        <p:nvPicPr>
          <p:cNvPr id="51" name="Google Shape;51;g101fe0e2f22_0_16"/>
          <p:cNvPicPr preferRelativeResize="0"/>
          <p:nvPr/>
        </p:nvPicPr>
        <p:blipFill rotWithShape="1">
          <a:blip r:embed="rId3">
            <a:alphaModFix/>
          </a:blip>
          <a:srcRect l="95821" t="8874" r="524" b="85882"/>
          <a:stretch/>
        </p:blipFill>
        <p:spPr>
          <a:xfrm>
            <a:off x="6006124" y="752949"/>
            <a:ext cx="260652" cy="2606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g101cbf7605a_0_0"/>
          <p:cNvPicPr preferRelativeResize="0"/>
          <p:nvPr/>
        </p:nvPicPr>
        <p:blipFill rotWithShape="1">
          <a:blip r:embed="rId3">
            <a:alphaModFix/>
          </a:blip>
          <a:srcRect l="921" t="443" b="7237"/>
          <a:stretch/>
        </p:blipFill>
        <p:spPr>
          <a:xfrm>
            <a:off x="3358650" y="1216725"/>
            <a:ext cx="5408351" cy="2950450"/>
          </a:xfrm>
          <a:prstGeom prst="rect">
            <a:avLst/>
          </a:prstGeom>
          <a:noFill/>
          <a:ln w="9525" cap="flat" cmpd="sng">
            <a:solidFill>
              <a:srgbClr val="D9D9D9"/>
            </a:solidFill>
            <a:prstDash val="solid"/>
            <a:round/>
            <a:headEnd type="none" w="sm" len="sm"/>
            <a:tailEnd type="none" w="sm" len="sm"/>
          </a:ln>
        </p:spPr>
      </p:pic>
      <p:sp>
        <p:nvSpPr>
          <p:cNvPr id="57" name="Google Shape;57;g101cbf7605a_0_0"/>
          <p:cNvSpPr txBox="1"/>
          <p:nvPr/>
        </p:nvSpPr>
        <p:spPr>
          <a:xfrm>
            <a:off x="0" y="591375"/>
            <a:ext cx="9144000" cy="535500"/>
          </a:xfrm>
          <a:prstGeom prst="rect">
            <a:avLst/>
          </a:prstGeom>
          <a:solidFill>
            <a:srgbClr val="FCE5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58" name="Google Shape;58;g101cbf7605a_0_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3</a:t>
            </a:fld>
            <a:endParaRPr/>
          </a:p>
        </p:txBody>
      </p:sp>
      <p:sp>
        <p:nvSpPr>
          <p:cNvPr id="59" name="Google Shape;59;g101cbf7605a_0_0"/>
          <p:cNvSpPr txBox="1">
            <a:spLocks noGrp="1"/>
          </p:cNvSpPr>
          <p:nvPr>
            <p:ph type="title"/>
          </p:nvPr>
        </p:nvSpPr>
        <p:spPr>
          <a:xfrm>
            <a:off x="2043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200" u="sng">
                <a:solidFill>
                  <a:srgbClr val="000000"/>
                </a:solidFill>
                <a:latin typeface="Arial"/>
                <a:ea typeface="Arial"/>
                <a:cs typeface="Arial"/>
                <a:sym typeface="Arial"/>
              </a:rPr>
              <a:t>学習者端末の接続状況を可視化する</a:t>
            </a:r>
            <a:endParaRPr>
              <a:solidFill>
                <a:srgbClr val="000000"/>
              </a:solidFill>
            </a:endParaRPr>
          </a:p>
        </p:txBody>
      </p:sp>
      <p:graphicFrame>
        <p:nvGraphicFramePr>
          <p:cNvPr id="60" name="Google Shape;60;g101cbf7605a_0_0"/>
          <p:cNvGraphicFramePr/>
          <p:nvPr>
            <p:extLst>
              <p:ext uri="{D42A27DB-BD31-4B8C-83A1-F6EECF244321}">
                <p14:modId xmlns:p14="http://schemas.microsoft.com/office/powerpoint/2010/main" val="3030379827"/>
              </p:ext>
            </p:extLst>
          </p:nvPr>
        </p:nvGraphicFramePr>
        <p:xfrm>
          <a:off x="204338" y="1216725"/>
          <a:ext cx="2859950" cy="5196810"/>
        </p:xfrm>
        <a:graphic>
          <a:graphicData uri="http://schemas.openxmlformats.org/drawingml/2006/table">
            <a:tbl>
              <a:tblPr>
                <a:noFill/>
                <a:tableStyleId>{D3477ADB-DC59-40D9-A752-3EF559E710C0}</a:tableStyleId>
              </a:tblPr>
              <a:tblGrid>
                <a:gridCol w="402000">
                  <a:extLst>
                    <a:ext uri="{9D8B030D-6E8A-4147-A177-3AD203B41FA5}">
                      <a16:colId xmlns:a16="http://schemas.microsoft.com/office/drawing/2014/main" val="20000"/>
                    </a:ext>
                  </a:extLst>
                </a:gridCol>
                <a:gridCol w="2457950">
                  <a:extLst>
                    <a:ext uri="{9D8B030D-6E8A-4147-A177-3AD203B41FA5}">
                      <a16:colId xmlns:a16="http://schemas.microsoft.com/office/drawing/2014/main" val="20001"/>
                    </a:ext>
                  </a:extLst>
                </a:gridCol>
              </a:tblGrid>
              <a:tr h="6196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ICCにサインインします。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6206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dirty="0"/>
                        <a:t>サインイン後、右上にある</a:t>
                      </a:r>
                      <a:endParaRPr sz="1400" u="none" strike="noStrike" cap="none" dirty="0"/>
                    </a:p>
                    <a:p>
                      <a:pPr marL="0" marR="0" lvl="0" indent="0" algn="l" rtl="0">
                        <a:lnSpc>
                          <a:spcPct val="150000"/>
                        </a:lnSpc>
                        <a:spcBef>
                          <a:spcPts val="0"/>
                        </a:spcBef>
                        <a:spcAft>
                          <a:spcPts val="0"/>
                        </a:spcAft>
                        <a:buClr>
                          <a:srgbClr val="000000"/>
                        </a:buClr>
                        <a:buSzPts val="1400"/>
                        <a:buFont typeface="Arial"/>
                        <a:buNone/>
                      </a:pPr>
                      <a:r>
                        <a:rPr lang="ja" sz="1400" u="none" strike="noStrike" cap="none" dirty="0"/>
                        <a:t>　　</a:t>
                      </a:r>
                      <a:r>
                        <a:rPr lang="ja-JP" altLang="en-US" sz="1400" u="none" strike="noStrike" cap="none" dirty="0"/>
                        <a:t>　</a:t>
                      </a:r>
                      <a:r>
                        <a:rPr lang="ja" sz="1400" b="1" u="none" strike="noStrike" cap="none" dirty="0"/>
                        <a:t>アイコン</a:t>
                      </a:r>
                      <a:r>
                        <a:rPr lang="ja" sz="1400" u="none" strike="noStrike" cap="none" dirty="0"/>
                        <a:t>をクリックします。</a:t>
                      </a:r>
                      <a:endParaRPr sz="12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2149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各生徒カード</a:t>
                      </a:r>
                      <a:r>
                        <a:rPr lang="ja" sz="1400" u="none" strike="noStrike" cap="none"/>
                        <a:t>に接続状況が表示されます。</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16206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dirty="0"/>
                        <a:t>右上の</a:t>
                      </a:r>
                      <a:endParaRPr sz="1400" u="none" strike="noStrike" cap="none" dirty="0"/>
                    </a:p>
                    <a:p>
                      <a:pPr marL="0" marR="0" lvl="0" indent="0" algn="l" rtl="0">
                        <a:lnSpc>
                          <a:spcPct val="150000"/>
                        </a:lnSpc>
                        <a:spcBef>
                          <a:spcPts val="0"/>
                        </a:spcBef>
                        <a:spcAft>
                          <a:spcPts val="0"/>
                        </a:spcAft>
                        <a:buClr>
                          <a:srgbClr val="000000"/>
                        </a:buClr>
                        <a:buSzPts val="1400"/>
                        <a:buFont typeface="Arial"/>
                        <a:buNone/>
                      </a:pPr>
                      <a:r>
                        <a:rPr lang="ja" dirty="0"/>
                        <a:t>　　</a:t>
                      </a:r>
                      <a:r>
                        <a:rPr lang="ja-JP" altLang="en-US" dirty="0"/>
                        <a:t>　</a:t>
                      </a:r>
                      <a:r>
                        <a:rPr lang="ja" dirty="0"/>
                        <a:t>アイコンが</a:t>
                      </a:r>
                      <a:endParaRPr sz="1400" u="none" strike="noStrike" cap="none" dirty="0"/>
                    </a:p>
                    <a:p>
                      <a:pPr marL="0" marR="0" lvl="0" indent="0" algn="l" rtl="0">
                        <a:lnSpc>
                          <a:spcPct val="150000"/>
                        </a:lnSpc>
                        <a:spcBef>
                          <a:spcPts val="0"/>
                        </a:spcBef>
                        <a:spcAft>
                          <a:spcPts val="0"/>
                        </a:spcAft>
                        <a:buClr>
                          <a:srgbClr val="000000"/>
                        </a:buClr>
                        <a:buSzPts val="1400"/>
                        <a:buFont typeface="Arial"/>
                        <a:buNone/>
                      </a:pPr>
                      <a:r>
                        <a:rPr lang="ja" sz="1400" u="none" strike="noStrike" cap="none" dirty="0"/>
                        <a:t>　　</a:t>
                      </a:r>
                      <a:r>
                        <a:rPr lang="ja-JP" altLang="en-US" sz="1400" u="none" strike="noStrike" cap="none" dirty="0"/>
                        <a:t>　</a:t>
                      </a:r>
                      <a:r>
                        <a:rPr lang="ja" sz="1400" b="1" u="none" strike="noStrike" cap="none" dirty="0"/>
                        <a:t>アイコン</a:t>
                      </a:r>
                      <a:r>
                        <a:rPr lang="ja" dirty="0"/>
                        <a:t>になっています。</a:t>
                      </a:r>
                      <a:r>
                        <a:rPr lang="ja" sz="1400" u="none" strike="noStrike" cap="none" dirty="0"/>
                        <a:t>押すと、接続状況の</a:t>
                      </a:r>
                      <a:r>
                        <a:rPr lang="ja" dirty="0"/>
                        <a:t>表示</a:t>
                      </a:r>
                      <a:r>
                        <a:rPr lang="ja" sz="1400" u="none" strike="noStrike" cap="none" dirty="0"/>
                        <a:t>を閉じます。</a:t>
                      </a:r>
                      <a:endParaRPr sz="1400" u="none" strike="noStrike" cap="none"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61" name="Google Shape;61;g101cbf7605a_0_0"/>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 b="1"/>
              <a:t>先生機と生徒機のICCへの</a:t>
            </a:r>
            <a:r>
              <a:rPr lang="ja" sz="14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接続状況を</a:t>
            </a:r>
            <a:r>
              <a:rPr lang="ja"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可視化</a:t>
            </a:r>
            <a:r>
              <a:rPr lang="ja" sz="14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することができます。</a:t>
            </a:r>
            <a:endParaRPr sz="1400" b="1" i="0" u="none" strike="noStrike" cap="none">
              <a:solidFill>
                <a:srgbClr val="000000"/>
              </a:solidFill>
              <a:latin typeface="Arial"/>
              <a:ea typeface="Arial"/>
              <a:cs typeface="Arial"/>
              <a:sym typeface="Arial"/>
            </a:endParaRPr>
          </a:p>
        </p:txBody>
      </p:sp>
      <p:sp>
        <p:nvSpPr>
          <p:cNvPr id="62" name="Google Shape;62;g101cbf7605a_0_0"/>
          <p:cNvSpPr/>
          <p:nvPr/>
        </p:nvSpPr>
        <p:spPr>
          <a:xfrm>
            <a:off x="4558824" y="3653449"/>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63" name="Google Shape;63;g101cbf7605a_0_0"/>
          <p:cNvSpPr/>
          <p:nvPr/>
        </p:nvSpPr>
        <p:spPr>
          <a:xfrm>
            <a:off x="8215249" y="1829324"/>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aphicFrame>
        <p:nvGraphicFramePr>
          <p:cNvPr id="64" name="Google Shape;64;g101cbf7605a_0_0"/>
          <p:cNvGraphicFramePr/>
          <p:nvPr/>
        </p:nvGraphicFramePr>
        <p:xfrm>
          <a:off x="3353338" y="4671950"/>
          <a:ext cx="5408400" cy="1620625"/>
        </p:xfrm>
        <a:graphic>
          <a:graphicData uri="http://schemas.openxmlformats.org/drawingml/2006/table">
            <a:tbl>
              <a:tblPr>
                <a:noFill/>
                <a:tableStyleId>{938631BA-D517-4622-87AD-99768EFD9340}</a:tableStyleId>
              </a:tblPr>
              <a:tblGrid>
                <a:gridCol w="1723250">
                  <a:extLst>
                    <a:ext uri="{9D8B030D-6E8A-4147-A177-3AD203B41FA5}">
                      <a16:colId xmlns:a16="http://schemas.microsoft.com/office/drawing/2014/main" val="20000"/>
                    </a:ext>
                  </a:extLst>
                </a:gridCol>
                <a:gridCol w="3685150">
                  <a:extLst>
                    <a:ext uri="{9D8B030D-6E8A-4147-A177-3AD203B41FA5}">
                      <a16:colId xmlns:a16="http://schemas.microsoft.com/office/drawing/2014/main" val="20001"/>
                    </a:ext>
                  </a:extLst>
                </a:gridCol>
              </a:tblGrid>
              <a:tr h="455800">
                <a:tc>
                  <a:txBody>
                    <a:bodyPr/>
                    <a:lstStyle/>
                    <a:p>
                      <a:pPr marL="0" marR="0" lvl="0" indent="0" algn="ctr" rtl="0">
                        <a:lnSpc>
                          <a:spcPct val="115000"/>
                        </a:lnSpc>
                        <a:spcBef>
                          <a:spcPts val="0"/>
                        </a:spcBef>
                        <a:spcAft>
                          <a:spcPts val="0"/>
                        </a:spcAft>
                        <a:buClr>
                          <a:srgbClr val="000000"/>
                        </a:buClr>
                        <a:buSzPts val="1100"/>
                        <a:buFont typeface="Arial"/>
                        <a:buNone/>
                      </a:pPr>
                      <a:r>
                        <a:rPr lang="ja" sz="1100" u="none" strike="noStrike" cap="none"/>
                        <a:t>ログイン</a:t>
                      </a:r>
                      <a:endParaRPr sz="1100" u="none" strike="noStrike" cap="none"/>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ON</a:t>
                      </a:r>
                      <a:r>
                        <a:rPr lang="ja" sz="1000">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t>
                      </a: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学習者がログイン状態である</a:t>
                      </a:r>
                      <a:endParaRPr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0" marR="0" lvl="0" indent="0" algn="l"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NG</a:t>
                      </a:r>
                      <a:r>
                        <a:rPr lang="ja" sz="1000">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a:t>
                      </a: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学習者が</a:t>
                      </a: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ログアウト状態である</a:t>
                      </a:r>
                      <a:endParaRPr sz="1100" u="none" strike="noStrike" cap="none"/>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455800">
                <a:tc>
                  <a:txBody>
                    <a:bodyPr/>
                    <a:lstStyle/>
                    <a:p>
                      <a:pPr marL="0" marR="0" lvl="0" indent="0" algn="ctr"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rPr>
                        <a:t>サムネイル受信</a:t>
                      </a:r>
                      <a:endParaRPr sz="1100" u="none" strike="noStrike" cap="none"/>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ON</a:t>
                      </a:r>
                      <a:r>
                        <a:rPr lang="ja" sz="1000">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a:t>
                      </a: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学習者画面のサムネイルを受信することに成功している</a:t>
                      </a:r>
                      <a:endParaRPr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endParaRPr>
                    </a:p>
                    <a:p>
                      <a:pPr marL="0" marR="0" lvl="0" indent="0" algn="l"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NG</a:t>
                      </a:r>
                      <a:r>
                        <a:rPr lang="ja" sz="1000">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a:t>
                      </a: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学習者画面のサムネイルを受信することに失敗している</a:t>
                      </a:r>
                      <a:endParaRPr sz="1100" b="1" u="none" strike="noStrike" cap="none"/>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53225">
                <a:tc>
                  <a:txBody>
                    <a:bodyPr/>
                    <a:lstStyle/>
                    <a:p>
                      <a:pPr marL="0" marR="0" lvl="0" indent="0" algn="ctr"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rPr>
                        <a:t>サムネイル最終更新</a:t>
                      </a:r>
                      <a:endParaRPr sz="1100" u="none" strike="noStrike" cap="none"/>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サムネイルを最後に受信した時刻を表示</a:t>
                      </a:r>
                      <a:endParaRPr sz="1100" u="none" strike="noStrike" cap="none"/>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55800">
                <a:tc>
                  <a:txBody>
                    <a:bodyPr/>
                    <a:lstStyle/>
                    <a:p>
                      <a:pPr marL="0" marR="0" lvl="0" indent="0" algn="ctr"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rPr>
                        <a:t>モニタリング受信</a:t>
                      </a:r>
                      <a:endParaRPr sz="1000" u="none" strike="noStrike" cap="none">
                        <a:latin typeface="Tahoma"/>
                        <a:ea typeface="Tahoma"/>
                        <a:cs typeface="Tahoma"/>
                        <a:sym typeface="Tahoma"/>
                      </a:endParaRP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ON</a:t>
                      </a:r>
                      <a:r>
                        <a:rPr lang="ja" sz="1000">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t>
                      </a: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学習者画面のモニタリングに成功している</a:t>
                      </a:r>
                      <a:endParaRPr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endParaRPr>
                    </a:p>
                    <a:p>
                      <a:pPr marL="0" marR="0" lvl="0" indent="0" algn="l" rtl="0">
                        <a:lnSpc>
                          <a:spcPct val="100000"/>
                        </a:lnSpc>
                        <a:spcBef>
                          <a:spcPts val="0"/>
                        </a:spcBef>
                        <a:spcAft>
                          <a:spcPts val="0"/>
                        </a:spcAft>
                        <a:buClr>
                          <a:srgbClr val="000000"/>
                        </a:buClr>
                        <a:buSzPts val="1000"/>
                        <a:buFont typeface="Arial"/>
                        <a:buNone/>
                      </a:pP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NG</a:t>
                      </a:r>
                      <a:r>
                        <a:rPr lang="ja" sz="1000">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t>
                      </a:r>
                      <a:r>
                        <a:rPr lang="ja" sz="1000"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学習者画面のモニタリングに失敗している</a:t>
                      </a:r>
                      <a:endParaRPr sz="1100" u="none" strike="noStrike" cap="none"/>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65" name="Google Shape;65;g101cbf7605a_0_0"/>
          <p:cNvSpPr/>
          <p:nvPr/>
        </p:nvSpPr>
        <p:spPr>
          <a:xfrm>
            <a:off x="3353350" y="4313825"/>
            <a:ext cx="5408400" cy="288000"/>
          </a:xfrm>
          <a:prstGeom prst="rect">
            <a:avLst/>
          </a:prstGeom>
          <a:solidFill>
            <a:srgbClr val="E9EDEE"/>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 sz="1200" b="1" i="0" u="none" strike="noStrike" cap="none">
                <a:solidFill>
                  <a:srgbClr val="000000"/>
                </a:solidFill>
                <a:latin typeface="Arial"/>
                <a:ea typeface="Arial"/>
                <a:cs typeface="Arial"/>
                <a:sym typeface="Arial"/>
              </a:rPr>
              <a:t>表示項目　詳細</a:t>
            </a:r>
            <a:endParaRPr sz="1200" b="1" i="0" u="none" strike="noStrike" cap="none">
              <a:solidFill>
                <a:srgbClr val="000000"/>
              </a:solidFill>
              <a:latin typeface="Arial"/>
              <a:ea typeface="Arial"/>
              <a:cs typeface="Arial"/>
              <a:sym typeface="Arial"/>
            </a:endParaRPr>
          </a:p>
        </p:txBody>
      </p:sp>
      <p:sp>
        <p:nvSpPr>
          <p:cNvPr id="66" name="Google Shape;66;g101cbf7605a_0_0"/>
          <p:cNvSpPr/>
          <p:nvPr/>
        </p:nvSpPr>
        <p:spPr>
          <a:xfrm>
            <a:off x="3453025" y="3594950"/>
            <a:ext cx="1105800" cy="5355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7" name="Google Shape;67;g101cbf7605a_0_0"/>
          <p:cNvSpPr/>
          <p:nvPr/>
        </p:nvSpPr>
        <p:spPr>
          <a:xfrm>
            <a:off x="6084350" y="3594950"/>
            <a:ext cx="1105800" cy="5355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sp>
        <p:nvSpPr>
          <p:cNvPr id="68" name="Google Shape;68;g101cbf7605a_0_0"/>
          <p:cNvSpPr/>
          <p:nvPr/>
        </p:nvSpPr>
        <p:spPr>
          <a:xfrm>
            <a:off x="7835750" y="1829325"/>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pic>
        <p:nvPicPr>
          <p:cNvPr id="69" name="Google Shape;69;g101cbf7605a_0_0"/>
          <p:cNvPicPr preferRelativeResize="0"/>
          <p:nvPr/>
        </p:nvPicPr>
        <p:blipFill rotWithShape="1">
          <a:blip r:embed="rId4">
            <a:alphaModFix/>
          </a:blip>
          <a:srcRect/>
          <a:stretch/>
        </p:blipFill>
        <p:spPr>
          <a:xfrm>
            <a:off x="829238" y="5418054"/>
            <a:ext cx="260650" cy="260650"/>
          </a:xfrm>
          <a:prstGeom prst="rect">
            <a:avLst/>
          </a:prstGeom>
          <a:noFill/>
          <a:ln>
            <a:noFill/>
          </a:ln>
        </p:spPr>
      </p:pic>
      <p:sp>
        <p:nvSpPr>
          <p:cNvPr id="70" name="Google Shape;70;g101cbf7605a_0_0"/>
          <p:cNvSpPr/>
          <p:nvPr/>
        </p:nvSpPr>
        <p:spPr>
          <a:xfrm>
            <a:off x="7190149" y="3621799"/>
            <a:ext cx="379500" cy="435000"/>
          </a:xfrm>
          <a:prstGeom prst="roundRect">
            <a:avLst>
              <a:gd name="adj" fmla="val 16667"/>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pic>
        <p:nvPicPr>
          <p:cNvPr id="71" name="Google Shape;71;g101cbf7605a_0_0"/>
          <p:cNvPicPr preferRelativeResize="0"/>
          <p:nvPr/>
        </p:nvPicPr>
        <p:blipFill rotWithShape="1">
          <a:blip r:embed="rId5">
            <a:alphaModFix/>
          </a:blip>
          <a:srcRect l="95821" t="8874" r="524" b="85882"/>
          <a:stretch/>
        </p:blipFill>
        <p:spPr>
          <a:xfrm>
            <a:off x="8467800" y="1555750"/>
            <a:ext cx="260652" cy="260651"/>
          </a:xfrm>
          <a:prstGeom prst="rect">
            <a:avLst/>
          </a:prstGeom>
          <a:noFill/>
          <a:ln>
            <a:noFill/>
          </a:ln>
        </p:spPr>
      </p:pic>
      <p:sp>
        <p:nvSpPr>
          <p:cNvPr id="72" name="Google Shape;72;g101cbf7605a_0_0"/>
          <p:cNvSpPr/>
          <p:nvPr/>
        </p:nvSpPr>
        <p:spPr>
          <a:xfrm>
            <a:off x="8469725" y="1542825"/>
            <a:ext cx="256800" cy="286500"/>
          </a:xfrm>
          <a:prstGeom prst="roundRect">
            <a:avLst>
              <a:gd name="adj" fmla="val 9907"/>
            </a:avLst>
          </a:prstGeom>
          <a:noFill/>
          <a:ln w="2857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rgbClr val="000066"/>
              </a:solidFill>
              <a:latin typeface="Arial"/>
              <a:ea typeface="Arial"/>
              <a:cs typeface="Arial"/>
              <a:sym typeface="Arial"/>
            </a:endParaRPr>
          </a:p>
        </p:txBody>
      </p:sp>
      <p:pic>
        <p:nvPicPr>
          <p:cNvPr id="73" name="Google Shape;73;g101cbf7605a_0_0"/>
          <p:cNvPicPr preferRelativeResize="0"/>
          <p:nvPr/>
        </p:nvPicPr>
        <p:blipFill rotWithShape="1">
          <a:blip r:embed="rId5">
            <a:alphaModFix/>
          </a:blip>
          <a:srcRect l="95821" t="8874" r="524" b="85882"/>
          <a:stretch/>
        </p:blipFill>
        <p:spPr>
          <a:xfrm>
            <a:off x="829237" y="2264324"/>
            <a:ext cx="260652" cy="260651"/>
          </a:xfrm>
          <a:prstGeom prst="rect">
            <a:avLst/>
          </a:prstGeom>
          <a:noFill/>
          <a:ln>
            <a:noFill/>
          </a:ln>
        </p:spPr>
      </p:pic>
      <p:pic>
        <p:nvPicPr>
          <p:cNvPr id="74" name="Google Shape;74;g101cbf7605a_0_0"/>
          <p:cNvPicPr preferRelativeResize="0"/>
          <p:nvPr/>
        </p:nvPicPr>
        <p:blipFill rotWithShape="1">
          <a:blip r:embed="rId5">
            <a:alphaModFix/>
          </a:blip>
          <a:srcRect l="95821" t="8874" r="524" b="85882"/>
          <a:stretch/>
        </p:blipFill>
        <p:spPr>
          <a:xfrm>
            <a:off x="829236" y="5121112"/>
            <a:ext cx="260652" cy="2606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sldNum" idx="12"/>
          </p:nvPr>
        </p:nvSpPr>
        <p:spPr>
          <a:xfrm>
            <a:off x="8536300" y="8390133"/>
            <a:ext cx="548700" cy="597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4</a:t>
            </a:fld>
            <a:endParaRPr/>
          </a:p>
        </p:txBody>
      </p:sp>
      <p:sp>
        <p:nvSpPr>
          <p:cNvPr id="80" name="Google Shape;80;p5"/>
          <p:cNvSpPr/>
          <p:nvPr/>
        </p:nvSpPr>
        <p:spPr>
          <a:xfrm>
            <a:off x="503050" y="4008125"/>
            <a:ext cx="8090400" cy="22425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graphicFrame>
        <p:nvGraphicFramePr>
          <p:cNvPr id="81" name="Google Shape;81;p5"/>
          <p:cNvGraphicFramePr/>
          <p:nvPr/>
        </p:nvGraphicFramePr>
        <p:xfrm>
          <a:off x="641484" y="4223647"/>
          <a:ext cx="3000000" cy="3000000"/>
        </p:xfrm>
        <a:graphic>
          <a:graphicData uri="http://schemas.openxmlformats.org/drawingml/2006/table">
            <a:tbl>
              <a:tblPr firstRow="1" bandRow="1">
                <a:noFill/>
                <a:tableStyleId>{47CFBEBB-E779-44F5-89A7-AB32BA841EC7}</a:tableStyleId>
              </a:tblPr>
              <a:tblGrid>
                <a:gridCol w="899100">
                  <a:extLst>
                    <a:ext uri="{9D8B030D-6E8A-4147-A177-3AD203B41FA5}">
                      <a16:colId xmlns:a16="http://schemas.microsoft.com/office/drawing/2014/main" val="20000"/>
                    </a:ext>
                  </a:extLst>
                </a:gridCol>
                <a:gridCol w="2989775">
                  <a:extLst>
                    <a:ext uri="{9D8B030D-6E8A-4147-A177-3AD203B41FA5}">
                      <a16:colId xmlns:a16="http://schemas.microsoft.com/office/drawing/2014/main" val="20001"/>
                    </a:ext>
                  </a:extLst>
                </a:gridCol>
              </a:tblGrid>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本社</a:t>
                      </a:r>
                      <a:endParaRPr sz="1300" u="none" strike="noStrike" cap="none"/>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〒140-0002 東京都品川区東品川2-2-24 天王洲セントラルタワー3F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TEL:03-6712-9721 FAX:03-6712-9461</a:t>
                      </a:r>
                      <a:endParaRPr sz="700" b="0" i="0" u="none" strike="noStrike" cap="none">
                        <a:solidFill>
                          <a:schemeClr val="lt1"/>
                        </a:solidFill>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首都圏営業所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〒140-0002 東京都品川区東品川2-2-24 天王洲セントラルタワー3F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TEL:03-6712-9471 FAX:03-6712-9461</a:t>
                      </a:r>
                      <a:endParaRPr sz="700" b="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札幌営業所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〒060-0062 北海道札幌市中央区南2条西9丁目1-2 サンケン札幌ビル6F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TEL:011-804-7170 FAX:011-804-7171</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仙台営業所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〒980- 0013 </a:t>
                      </a:r>
                      <a:r>
                        <a:rPr lang="ja" sz="700" u="none" strike="noStrike" cap="none">
                          <a:latin typeface="Arial"/>
                          <a:ea typeface="Arial"/>
                          <a:cs typeface="Arial"/>
                          <a:sym typeface="Arial"/>
                        </a:rPr>
                        <a:t>宮城県仙台市青葉区大町1-4-1 明治安田生命仙台ビル 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TEL:022-217-2888 FAX:022-206-5222</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名古屋営業所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〒460-0003 愛知県名古屋市中区錦1丁目18番11号 CK21広小路伏見ビル 3F</a:t>
                      </a:r>
                      <a:endParaRPr sz="7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TEL:052-857-0082 FAX:052-857-0083</a:t>
                      </a:r>
                      <a:endParaRPr sz="7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82" name="Google Shape;82;p5"/>
          <p:cNvGraphicFramePr/>
          <p:nvPr/>
        </p:nvGraphicFramePr>
        <p:xfrm>
          <a:off x="4681015" y="4222800"/>
          <a:ext cx="3000000" cy="3000000"/>
        </p:xfrm>
        <a:graphic>
          <a:graphicData uri="http://schemas.openxmlformats.org/drawingml/2006/table">
            <a:tbl>
              <a:tblPr firstRow="1" bandRow="1">
                <a:noFill/>
                <a:tableStyleId>{47CFBEBB-E779-44F5-89A7-AB32BA841EC7}</a:tableStyleId>
              </a:tblPr>
              <a:tblGrid>
                <a:gridCol w="899125">
                  <a:extLst>
                    <a:ext uri="{9D8B030D-6E8A-4147-A177-3AD203B41FA5}">
                      <a16:colId xmlns:a16="http://schemas.microsoft.com/office/drawing/2014/main" val="20000"/>
                    </a:ext>
                  </a:extLst>
                </a:gridCol>
                <a:gridCol w="2989750">
                  <a:extLst>
                    <a:ext uri="{9D8B030D-6E8A-4147-A177-3AD203B41FA5}">
                      <a16:colId xmlns:a16="http://schemas.microsoft.com/office/drawing/2014/main" val="20001"/>
                    </a:ext>
                  </a:extLst>
                </a:gridCol>
              </a:tblGrid>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大阪営業所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〒532-0011 大阪府大阪市淀川区西中島7-1-29 新大阪SONEビル5F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TEL:06-6838-3077 FAX:06-4806-7056</a:t>
                      </a:r>
                      <a:endParaRPr sz="700" b="0" i="0" u="none" strike="noStrike" cap="none">
                        <a:solidFill>
                          <a:schemeClr val="lt1"/>
                        </a:solidFill>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広島営業所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〒732-0828 広島県広島市南区京橋町1-7 アスティ広島京橋ビルディング2F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TEL:082-236-6077 FAX:082-236-6078</a:t>
                      </a:r>
                      <a:endParaRPr sz="700" b="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福岡営業所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〒812-0013 福岡県福岡市博多区博多駅東2-4-17　第6岡部ビル5F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TEL:092-483-1603 FAX:092-483-1604</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沖縄営業所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a:t>
                      </a:r>
                      <a:r>
                        <a:rPr lang="ja" sz="700" u="none" strike="noStrike" cap="none">
                          <a:latin typeface="Arial"/>
                          <a:ea typeface="Arial"/>
                          <a:cs typeface="Arial"/>
                          <a:sym typeface="Arial"/>
                        </a:rPr>
                        <a:t>901-2127 沖縄県浦添市屋富祖1-6-3 森ビル</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TEL:098-943-0511 FAX:098-943-0669</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チエルホームページ</a:t>
                      </a:r>
                      <a:endParaRPr sz="1300" u="none" strike="noStrike" cap="none"/>
                    </a:p>
                  </a:txBody>
                  <a:tcPr marL="0" marR="0" marT="41475" marB="414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70F5"/>
                        </a:buClr>
                        <a:buSzPts val="1300"/>
                        <a:buFont typeface="Arial"/>
                        <a:buNone/>
                      </a:pPr>
                      <a:r>
                        <a:rPr lang="ja" sz="1300" u="none" strike="noStrike" cap="none">
                          <a:solidFill>
                            <a:srgbClr val="0070F5"/>
                          </a:solidFill>
                          <a:latin typeface="Arial"/>
                          <a:ea typeface="Arial"/>
                          <a:cs typeface="Arial"/>
                          <a:sym typeface="Arial"/>
                        </a:rPr>
                        <a:t>    www.chieru.co.jp</a:t>
                      </a:r>
                      <a:endParaRPr sz="1300" b="1" u="none" strike="noStrike" cap="none">
                        <a:latin typeface="Arial"/>
                        <a:ea typeface="Arial"/>
                        <a:cs typeface="Arial"/>
                        <a:sym typeface="Arial"/>
                      </a:endParaRPr>
                    </a:p>
                  </a:txBody>
                  <a:tcPr marL="0" marR="0" marT="41475" marB="414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83" name="Google Shape;83;p5"/>
          <p:cNvSpPr/>
          <p:nvPr/>
        </p:nvSpPr>
        <p:spPr>
          <a:xfrm>
            <a:off x="4633575" y="1069199"/>
            <a:ext cx="3960000" cy="24723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sp>
        <p:nvSpPr>
          <p:cNvPr id="84" name="Google Shape;84;p5"/>
          <p:cNvSpPr/>
          <p:nvPr/>
        </p:nvSpPr>
        <p:spPr>
          <a:xfrm>
            <a:off x="512675" y="1069200"/>
            <a:ext cx="3960000" cy="24723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sp>
        <p:nvSpPr>
          <p:cNvPr id="85" name="Google Shape;85;p5"/>
          <p:cNvSpPr/>
          <p:nvPr/>
        </p:nvSpPr>
        <p:spPr>
          <a:xfrm>
            <a:off x="502950" y="3696775"/>
            <a:ext cx="8090400" cy="391500"/>
          </a:xfrm>
          <a:prstGeom prst="rect">
            <a:avLst/>
          </a:prstGeom>
          <a:solidFill>
            <a:srgbClr val="F29206"/>
          </a:solidFill>
          <a:ln>
            <a:noFill/>
          </a:ln>
        </p:spPr>
        <p:txBody>
          <a:bodyPr spcFirstLastPara="1" wrap="square" lIns="157050" tIns="39875" rIns="79775" bIns="398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 sz="1200" b="0" i="0" u="none" strike="noStrike" cap="none">
                <a:solidFill>
                  <a:schemeClr val="lt1"/>
                </a:solidFill>
                <a:latin typeface="Arial"/>
                <a:ea typeface="Arial"/>
                <a:cs typeface="Arial"/>
                <a:sym typeface="Arial"/>
              </a:rPr>
              <a:t>本社・営業所・チエルホームページ</a:t>
            </a:r>
            <a:endParaRPr sz="1200" b="0" i="0" u="none" strike="noStrike" cap="none">
              <a:solidFill>
                <a:schemeClr val="lt1"/>
              </a:solidFill>
              <a:latin typeface="Arial"/>
              <a:ea typeface="Arial"/>
              <a:cs typeface="Arial"/>
              <a:sym typeface="Arial"/>
            </a:endParaRPr>
          </a:p>
        </p:txBody>
      </p:sp>
      <p:sp>
        <p:nvSpPr>
          <p:cNvPr id="86" name="Google Shape;86;p5"/>
          <p:cNvSpPr/>
          <p:nvPr/>
        </p:nvSpPr>
        <p:spPr>
          <a:xfrm>
            <a:off x="723447" y="6328443"/>
            <a:ext cx="6081300" cy="19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 sz="600" b="0" i="0" u="none" strike="noStrike" cap="none">
                <a:solidFill>
                  <a:schemeClr val="dk1"/>
                </a:solidFill>
                <a:latin typeface="Arial"/>
                <a:ea typeface="Arial"/>
                <a:cs typeface="Arial"/>
                <a:sym typeface="Arial"/>
              </a:rPr>
              <a:t>※記載されている会社名および商品名は各社の商標もしくは登録商標です。※記載の仕様などは予告なく変更になる場合があります。予めご了承ください。</a:t>
            </a:r>
            <a:endParaRPr sz="1200" b="0" i="0" u="none" strike="noStrike" cap="none">
              <a:solidFill>
                <a:srgbClr val="000000"/>
              </a:solidFill>
              <a:latin typeface="Arial"/>
              <a:ea typeface="Arial"/>
              <a:cs typeface="Arial"/>
              <a:sym typeface="Arial"/>
            </a:endParaRPr>
          </a:p>
        </p:txBody>
      </p:sp>
      <p:sp>
        <p:nvSpPr>
          <p:cNvPr id="87" name="Google Shape;87;p5"/>
          <p:cNvSpPr/>
          <p:nvPr/>
        </p:nvSpPr>
        <p:spPr>
          <a:xfrm>
            <a:off x="503050" y="1065100"/>
            <a:ext cx="3960000" cy="391500"/>
          </a:xfrm>
          <a:prstGeom prst="rect">
            <a:avLst/>
          </a:prstGeom>
          <a:solidFill>
            <a:srgbClr val="55A26C"/>
          </a:solidFill>
          <a:ln>
            <a:noFill/>
          </a:ln>
        </p:spPr>
        <p:txBody>
          <a:bodyPr spcFirstLastPara="1" wrap="square" lIns="219850" tIns="39875" rIns="79775" bIns="39875" anchor="ctr" anchorCtr="0">
            <a:noAutofit/>
          </a:bodyPr>
          <a:lstStyle/>
          <a:p>
            <a:pPr marL="0" marR="0" lvl="0" indent="0" algn="l" rtl="0">
              <a:lnSpc>
                <a:spcPct val="120000"/>
              </a:lnSpc>
              <a:spcBef>
                <a:spcPts val="0"/>
              </a:spcBef>
              <a:spcAft>
                <a:spcPts val="0"/>
              </a:spcAft>
              <a:buClr>
                <a:srgbClr val="000000"/>
              </a:buClr>
              <a:buSzPts val="1400"/>
              <a:buFont typeface="Arial"/>
              <a:buNone/>
            </a:pPr>
            <a:r>
              <a:rPr lang="ja" sz="1400" b="1" i="0" u="none" strike="noStrike" cap="none">
                <a:solidFill>
                  <a:schemeClr val="lt1"/>
                </a:solidFill>
                <a:latin typeface="Arial"/>
                <a:ea typeface="Arial"/>
                <a:cs typeface="Arial"/>
                <a:sym typeface="Arial"/>
              </a:rPr>
              <a:t>資料請求・お問い合わせ　</a:t>
            </a:r>
            <a:r>
              <a:rPr lang="ja" sz="900" b="0" i="0" u="none" strike="noStrike" cap="none">
                <a:solidFill>
                  <a:schemeClr val="lt1"/>
                </a:solidFill>
                <a:latin typeface="Arial"/>
                <a:ea typeface="Arial"/>
                <a:cs typeface="Arial"/>
                <a:sym typeface="Arial"/>
              </a:rPr>
              <a:t>導入をご検討中のお客様</a:t>
            </a:r>
            <a:endParaRPr sz="1200" b="1" i="0" u="none" strike="noStrike" cap="none">
              <a:solidFill>
                <a:schemeClr val="lt1"/>
              </a:solidFill>
              <a:latin typeface="Arial"/>
              <a:ea typeface="Arial"/>
              <a:cs typeface="Arial"/>
              <a:sym typeface="Arial"/>
            </a:endParaRPr>
          </a:p>
        </p:txBody>
      </p:sp>
      <p:sp>
        <p:nvSpPr>
          <p:cNvPr id="88" name="Google Shape;88;p5"/>
          <p:cNvSpPr/>
          <p:nvPr/>
        </p:nvSpPr>
        <p:spPr>
          <a:xfrm>
            <a:off x="571044" y="1628567"/>
            <a:ext cx="3783300" cy="3333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1"/>
                </a:solidFill>
                <a:latin typeface="Arial"/>
                <a:ea typeface="Arial"/>
                <a:cs typeface="Arial"/>
                <a:sym typeface="Arial"/>
              </a:rPr>
              <a:t>どんなご要望でもお気軽にお問い合わせください。</a:t>
            </a:r>
            <a:endParaRPr sz="1000" b="0" i="0" u="none" strike="noStrike" cap="none">
              <a:solidFill>
                <a:schemeClr val="dk2"/>
              </a:solidFill>
              <a:latin typeface="Arial"/>
              <a:ea typeface="Arial"/>
              <a:cs typeface="Arial"/>
              <a:sym typeface="Arial"/>
            </a:endParaRPr>
          </a:p>
        </p:txBody>
      </p:sp>
      <p:sp>
        <p:nvSpPr>
          <p:cNvPr id="89" name="Google Shape;89;p5"/>
          <p:cNvSpPr/>
          <p:nvPr/>
        </p:nvSpPr>
        <p:spPr>
          <a:xfrm>
            <a:off x="4637175" y="1063050"/>
            <a:ext cx="3960000" cy="391500"/>
          </a:xfrm>
          <a:prstGeom prst="rect">
            <a:avLst/>
          </a:prstGeom>
          <a:solidFill>
            <a:srgbClr val="55A26C"/>
          </a:solidFill>
          <a:ln>
            <a:noFill/>
          </a:ln>
        </p:spPr>
        <p:txBody>
          <a:bodyPr spcFirstLastPara="1" wrap="square" lIns="219850" tIns="39875" rIns="79775" bIns="39875" anchor="ctr" anchorCtr="0">
            <a:noAutofit/>
          </a:bodyPr>
          <a:lstStyle/>
          <a:p>
            <a:pPr marL="0" marR="0" lvl="0" indent="0" algn="l" rtl="0">
              <a:lnSpc>
                <a:spcPct val="120000"/>
              </a:lnSpc>
              <a:spcBef>
                <a:spcPts val="0"/>
              </a:spcBef>
              <a:spcAft>
                <a:spcPts val="0"/>
              </a:spcAft>
              <a:buClr>
                <a:srgbClr val="000000"/>
              </a:buClr>
              <a:buSzPts val="1400"/>
              <a:buFont typeface="Arial"/>
              <a:buNone/>
            </a:pPr>
            <a:r>
              <a:rPr lang="ja" sz="1400" b="1" i="0" u="none" strike="noStrike" cap="none">
                <a:solidFill>
                  <a:schemeClr val="lt1"/>
                </a:solidFill>
                <a:latin typeface="Arial"/>
                <a:ea typeface="Arial"/>
                <a:cs typeface="Arial"/>
                <a:sym typeface="Arial"/>
              </a:rPr>
              <a:t>お客様サポート　</a:t>
            </a:r>
            <a:r>
              <a:rPr lang="ja" sz="900" b="0" i="0" u="none" strike="noStrike" cap="none">
                <a:solidFill>
                  <a:schemeClr val="lt1"/>
                </a:solidFill>
                <a:latin typeface="Arial"/>
                <a:ea typeface="Arial"/>
                <a:cs typeface="Arial"/>
                <a:sym typeface="Arial"/>
              </a:rPr>
              <a:t>製品をご利用いただいているお客様</a:t>
            </a:r>
            <a:endParaRPr sz="900" b="0" i="0" u="none" strike="noStrike" cap="none">
              <a:solidFill>
                <a:schemeClr val="lt1"/>
              </a:solidFill>
              <a:latin typeface="Arial"/>
              <a:ea typeface="Arial"/>
              <a:cs typeface="Arial"/>
              <a:sym typeface="Arial"/>
            </a:endParaRPr>
          </a:p>
        </p:txBody>
      </p:sp>
      <p:sp>
        <p:nvSpPr>
          <p:cNvPr id="90" name="Google Shape;90;p5"/>
          <p:cNvSpPr/>
          <p:nvPr/>
        </p:nvSpPr>
        <p:spPr>
          <a:xfrm>
            <a:off x="4622197" y="1627584"/>
            <a:ext cx="3789300" cy="3627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2"/>
                </a:solidFill>
                <a:latin typeface="Arial"/>
                <a:ea typeface="Arial"/>
                <a:cs typeface="Arial"/>
                <a:sym typeface="Arial"/>
              </a:rPr>
              <a:t>製品についてご不明な点がございましたら、</a:t>
            </a:r>
            <a:endParaRPr sz="1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2"/>
                </a:solidFill>
                <a:latin typeface="Arial"/>
                <a:ea typeface="Arial"/>
                <a:cs typeface="Arial"/>
                <a:sym typeface="Arial"/>
              </a:rPr>
              <a:t>最初に「CHIeru 製品サポート」をご参照ください。</a:t>
            </a:r>
            <a:endParaRPr sz="1200" b="0" i="0" u="none" strike="noStrike" cap="none">
              <a:solidFill>
                <a:srgbClr val="000000"/>
              </a:solidFill>
              <a:latin typeface="Arial"/>
              <a:ea typeface="Arial"/>
              <a:cs typeface="Arial"/>
              <a:sym typeface="Arial"/>
            </a:endParaRPr>
          </a:p>
        </p:txBody>
      </p:sp>
      <p:sp>
        <p:nvSpPr>
          <p:cNvPr id="91" name="Google Shape;91;p5"/>
          <p:cNvSpPr/>
          <p:nvPr/>
        </p:nvSpPr>
        <p:spPr>
          <a:xfrm>
            <a:off x="4530340" y="725436"/>
            <a:ext cx="4236000" cy="2097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 sz="800" b="0" i="0" u="none" strike="noStrike" cap="none">
                <a:solidFill>
                  <a:srgbClr val="000000"/>
                </a:solidFill>
                <a:latin typeface="Helvetica Neue"/>
                <a:ea typeface="Helvetica Neue"/>
                <a:cs typeface="Helvetica Neue"/>
                <a:sym typeface="Helvetica Neue"/>
              </a:rPr>
              <a:t>お電話は、土日祝・弊社指定休日を除く午前10:00～午後5:00まで受け付けております</a:t>
            </a:r>
            <a:endParaRPr sz="1200" b="0" i="0" u="none" strike="noStrike" cap="none">
              <a:solidFill>
                <a:srgbClr val="000000"/>
              </a:solidFill>
              <a:latin typeface="Arial"/>
              <a:ea typeface="Arial"/>
              <a:cs typeface="Arial"/>
              <a:sym typeface="Arial"/>
            </a:endParaRPr>
          </a:p>
        </p:txBody>
      </p:sp>
      <p:sp>
        <p:nvSpPr>
          <p:cNvPr id="92" name="Google Shape;92;p5"/>
          <p:cNvSpPr/>
          <p:nvPr/>
        </p:nvSpPr>
        <p:spPr>
          <a:xfrm>
            <a:off x="4625210" y="2359868"/>
            <a:ext cx="3783300" cy="2235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 sz="900" b="0" i="0" u="none" strike="noStrike" cap="none">
                <a:solidFill>
                  <a:schemeClr val="dk2"/>
                </a:solidFill>
                <a:latin typeface="Arial"/>
                <a:ea typeface="Arial"/>
                <a:cs typeface="Arial"/>
                <a:sym typeface="Arial"/>
              </a:rPr>
              <a:t>問題が解決できない場合、下記の方法でお問い合わせください。</a:t>
            </a:r>
            <a:endParaRPr sz="1200" b="0" i="0" u="none" strike="noStrike" cap="none">
              <a:solidFill>
                <a:srgbClr val="000000"/>
              </a:solidFill>
              <a:latin typeface="Arial"/>
              <a:ea typeface="Arial"/>
              <a:cs typeface="Arial"/>
              <a:sym typeface="Arial"/>
            </a:endParaRPr>
          </a:p>
        </p:txBody>
      </p:sp>
      <p:sp>
        <p:nvSpPr>
          <p:cNvPr id="93" name="Google Shape;93;p5"/>
          <p:cNvSpPr/>
          <p:nvPr/>
        </p:nvSpPr>
        <p:spPr>
          <a:xfrm>
            <a:off x="5077024" y="2050500"/>
            <a:ext cx="1754400" cy="2793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rgbClr val="0070F5"/>
                </a:solidFill>
                <a:latin typeface="Merriweather Sans"/>
                <a:ea typeface="Merriweather Sans"/>
                <a:cs typeface="Merriweather Sans"/>
                <a:sym typeface="Merriweather Sans"/>
              </a:rPr>
              <a:t>support.chieru.net</a:t>
            </a:r>
            <a:endParaRPr sz="1200" b="0" i="0" u="none" strike="noStrike" cap="none">
              <a:solidFill>
                <a:srgbClr val="0070F5"/>
              </a:solidFill>
              <a:latin typeface="Merriweather Sans"/>
              <a:ea typeface="Merriweather Sans"/>
              <a:cs typeface="Merriweather Sans"/>
              <a:sym typeface="Merriweather Sans"/>
            </a:endParaRPr>
          </a:p>
        </p:txBody>
      </p:sp>
      <p:sp>
        <p:nvSpPr>
          <p:cNvPr id="94" name="Google Shape;94;p5">
            <a:hlinkClick r:id="rId3"/>
          </p:cNvPr>
          <p:cNvSpPr/>
          <p:nvPr/>
        </p:nvSpPr>
        <p:spPr>
          <a:xfrm>
            <a:off x="5113550" y="2122833"/>
            <a:ext cx="1445700" cy="2253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95" name="Google Shape;95;p5"/>
          <p:cNvGrpSpPr/>
          <p:nvPr/>
        </p:nvGrpSpPr>
        <p:grpSpPr>
          <a:xfrm>
            <a:off x="4867601" y="2649138"/>
            <a:ext cx="1691724" cy="820186"/>
            <a:chOff x="5298846" y="2717656"/>
            <a:chExt cx="1978162" cy="904085"/>
          </a:xfrm>
        </p:grpSpPr>
        <p:sp>
          <p:nvSpPr>
            <p:cNvPr id="96" name="Google Shape;96;p5"/>
            <p:cNvSpPr/>
            <p:nvPr/>
          </p:nvSpPr>
          <p:spPr>
            <a:xfrm>
              <a:off x="5546908" y="3344841"/>
              <a:ext cx="1730100" cy="2769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Arial"/>
                  <a:ea typeface="Arial"/>
                  <a:cs typeface="Arial"/>
                  <a:sym typeface="Arial"/>
                </a:rPr>
                <a:t>support@chieru.co.jp </a:t>
              </a:r>
              <a:endParaRPr sz="1000" b="0" i="0" u="none" strike="noStrike" cap="none">
                <a:solidFill>
                  <a:srgbClr val="0070F5"/>
                </a:solidFill>
                <a:latin typeface="Arial"/>
                <a:ea typeface="Arial"/>
                <a:cs typeface="Arial"/>
                <a:sym typeface="Arial"/>
              </a:endParaRPr>
            </a:p>
          </p:txBody>
        </p:sp>
        <p:sp>
          <p:nvSpPr>
            <p:cNvPr id="97" name="Google Shape;97;p5"/>
            <p:cNvSpPr/>
            <p:nvPr/>
          </p:nvSpPr>
          <p:spPr>
            <a:xfrm>
              <a:off x="5546908" y="2717656"/>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1" i="0" u="none" strike="noStrike" cap="none">
                  <a:solidFill>
                    <a:schemeClr val="dk2"/>
                  </a:solidFill>
                  <a:latin typeface="Arial"/>
                  <a:ea typeface="Arial"/>
                  <a:cs typeface="Arial"/>
                  <a:sym typeface="Arial"/>
                </a:rPr>
                <a:t>03-5781-8110</a:t>
              </a:r>
              <a:endParaRPr sz="1200" b="0" i="0" u="none" strike="noStrike" cap="none">
                <a:solidFill>
                  <a:srgbClr val="000000"/>
                </a:solidFill>
                <a:latin typeface="Arial"/>
                <a:ea typeface="Arial"/>
                <a:cs typeface="Arial"/>
                <a:sym typeface="Arial"/>
              </a:endParaRPr>
            </a:p>
          </p:txBody>
        </p:sp>
        <p:sp>
          <p:nvSpPr>
            <p:cNvPr id="98" name="Google Shape;98;p5"/>
            <p:cNvSpPr/>
            <p:nvPr/>
          </p:nvSpPr>
          <p:spPr>
            <a:xfrm>
              <a:off x="5546908" y="3030997"/>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chemeClr val="dk2"/>
                  </a:solidFill>
                  <a:latin typeface="Arial"/>
                  <a:ea typeface="Arial"/>
                  <a:cs typeface="Arial"/>
                  <a:sym typeface="Arial"/>
                </a:rPr>
                <a:t>03-6712-9461</a:t>
              </a:r>
              <a:endParaRPr sz="1200" b="0" i="0" u="none" strike="noStrike" cap="none">
                <a:solidFill>
                  <a:srgbClr val="000000"/>
                </a:solidFill>
                <a:latin typeface="Arial"/>
                <a:ea typeface="Arial"/>
                <a:cs typeface="Arial"/>
                <a:sym typeface="Arial"/>
              </a:endParaRPr>
            </a:p>
          </p:txBody>
        </p:sp>
        <p:sp>
          <p:nvSpPr>
            <p:cNvPr id="99" name="Google Shape;99;p5">
              <a:hlinkClick r:id="rId4"/>
            </p:cNvPr>
            <p:cNvSpPr/>
            <p:nvPr/>
          </p:nvSpPr>
          <p:spPr>
            <a:xfrm>
              <a:off x="5590121" y="3351488"/>
              <a:ext cx="1643400" cy="2637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100" name="Google Shape;100;p5"/>
            <p:cNvPicPr preferRelativeResize="0"/>
            <p:nvPr/>
          </p:nvPicPr>
          <p:blipFill rotWithShape="1">
            <a:blip r:embed="rId5">
              <a:alphaModFix/>
            </a:blip>
            <a:srcRect/>
            <a:stretch/>
          </p:blipFill>
          <p:spPr>
            <a:xfrm>
              <a:off x="5306129" y="3100510"/>
              <a:ext cx="180000" cy="168750"/>
            </a:xfrm>
            <a:prstGeom prst="rect">
              <a:avLst/>
            </a:prstGeom>
            <a:noFill/>
            <a:ln>
              <a:noFill/>
            </a:ln>
          </p:spPr>
        </p:pic>
        <p:pic>
          <p:nvPicPr>
            <p:cNvPr id="101" name="Google Shape;101;p5"/>
            <p:cNvPicPr preferRelativeResize="0"/>
            <p:nvPr/>
          </p:nvPicPr>
          <p:blipFill rotWithShape="1">
            <a:blip r:embed="rId6">
              <a:alphaModFix/>
            </a:blip>
            <a:srcRect/>
            <a:stretch/>
          </p:blipFill>
          <p:spPr>
            <a:xfrm>
              <a:off x="5298846" y="3411340"/>
              <a:ext cx="180000" cy="144000"/>
            </a:xfrm>
            <a:prstGeom prst="rect">
              <a:avLst/>
            </a:prstGeom>
            <a:noFill/>
            <a:ln>
              <a:noFill/>
            </a:ln>
          </p:spPr>
        </p:pic>
        <p:pic>
          <p:nvPicPr>
            <p:cNvPr id="102" name="Google Shape;102;p5"/>
            <p:cNvPicPr preferRelativeResize="0"/>
            <p:nvPr/>
          </p:nvPicPr>
          <p:blipFill rotWithShape="1">
            <a:blip r:embed="rId7">
              <a:alphaModFix/>
            </a:blip>
            <a:srcRect/>
            <a:stretch/>
          </p:blipFill>
          <p:spPr>
            <a:xfrm>
              <a:off x="5306129" y="2797454"/>
              <a:ext cx="180000" cy="148180"/>
            </a:xfrm>
            <a:prstGeom prst="rect">
              <a:avLst/>
            </a:prstGeom>
            <a:noFill/>
            <a:ln>
              <a:noFill/>
            </a:ln>
          </p:spPr>
        </p:pic>
      </p:grpSp>
      <p:pic>
        <p:nvPicPr>
          <p:cNvPr id="103" name="Google Shape;103;p5"/>
          <p:cNvPicPr preferRelativeResize="0"/>
          <p:nvPr/>
        </p:nvPicPr>
        <p:blipFill rotWithShape="1">
          <a:blip r:embed="rId8">
            <a:alphaModFix/>
          </a:blip>
          <a:srcRect/>
          <a:stretch/>
        </p:blipFill>
        <p:spPr>
          <a:xfrm>
            <a:off x="4867590" y="2163288"/>
            <a:ext cx="138548" cy="138548"/>
          </a:xfrm>
          <a:prstGeom prst="rect">
            <a:avLst/>
          </a:prstGeom>
          <a:noFill/>
          <a:ln>
            <a:noFill/>
          </a:ln>
        </p:spPr>
      </p:pic>
      <p:grpSp>
        <p:nvGrpSpPr>
          <p:cNvPr id="104" name="Google Shape;104;p5"/>
          <p:cNvGrpSpPr/>
          <p:nvPr/>
        </p:nvGrpSpPr>
        <p:grpSpPr>
          <a:xfrm>
            <a:off x="818646" y="1894717"/>
            <a:ext cx="1978045" cy="820186"/>
            <a:chOff x="742538" y="2717656"/>
            <a:chExt cx="2312962" cy="904085"/>
          </a:xfrm>
        </p:grpSpPr>
        <p:sp>
          <p:nvSpPr>
            <p:cNvPr id="105" name="Google Shape;105;p5"/>
            <p:cNvSpPr/>
            <p:nvPr/>
          </p:nvSpPr>
          <p:spPr>
            <a:xfrm>
              <a:off x="990600" y="3344841"/>
              <a:ext cx="2064900" cy="2769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Arial"/>
                  <a:ea typeface="Arial"/>
                  <a:cs typeface="Arial"/>
                  <a:sym typeface="Arial"/>
                </a:rPr>
                <a:t>chieru-sales@chieru.co.jp </a:t>
              </a:r>
              <a:endParaRPr sz="1000" b="0" i="0" u="none" strike="noStrike" cap="none">
                <a:solidFill>
                  <a:srgbClr val="0070F5"/>
                </a:solidFill>
                <a:latin typeface="Arial"/>
                <a:ea typeface="Arial"/>
                <a:cs typeface="Arial"/>
                <a:sym typeface="Arial"/>
              </a:endParaRPr>
            </a:p>
          </p:txBody>
        </p:sp>
        <p:sp>
          <p:nvSpPr>
            <p:cNvPr id="106" name="Google Shape;106;p5"/>
            <p:cNvSpPr/>
            <p:nvPr/>
          </p:nvSpPr>
          <p:spPr>
            <a:xfrm>
              <a:off x="990600" y="2717656"/>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1" i="0" u="none" strike="noStrike" cap="none">
                  <a:solidFill>
                    <a:schemeClr val="dk2"/>
                  </a:solidFill>
                  <a:latin typeface="Arial"/>
                  <a:ea typeface="Arial"/>
                  <a:cs typeface="Arial"/>
                  <a:sym typeface="Arial"/>
                </a:rPr>
                <a:t>03-6712-9721</a:t>
              </a:r>
              <a:endParaRPr sz="1200" b="1" i="0" u="none" strike="noStrike" cap="none">
                <a:solidFill>
                  <a:srgbClr val="000000"/>
                </a:solidFill>
                <a:latin typeface="Arial"/>
                <a:ea typeface="Arial"/>
                <a:cs typeface="Arial"/>
                <a:sym typeface="Arial"/>
              </a:endParaRPr>
            </a:p>
          </p:txBody>
        </p:sp>
        <p:sp>
          <p:nvSpPr>
            <p:cNvPr id="107" name="Google Shape;107;p5"/>
            <p:cNvSpPr/>
            <p:nvPr/>
          </p:nvSpPr>
          <p:spPr>
            <a:xfrm>
              <a:off x="990600" y="3030997"/>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chemeClr val="dk2"/>
                  </a:solidFill>
                  <a:latin typeface="Arial"/>
                  <a:ea typeface="Arial"/>
                  <a:cs typeface="Arial"/>
                  <a:sym typeface="Arial"/>
                </a:rPr>
                <a:t>03-6712-9461</a:t>
              </a:r>
              <a:endParaRPr sz="1200" b="0" i="0" u="none" strike="noStrike" cap="none">
                <a:solidFill>
                  <a:srgbClr val="000000"/>
                </a:solidFill>
                <a:latin typeface="Arial"/>
                <a:ea typeface="Arial"/>
                <a:cs typeface="Arial"/>
                <a:sym typeface="Arial"/>
              </a:endParaRPr>
            </a:p>
          </p:txBody>
        </p:sp>
        <p:sp>
          <p:nvSpPr>
            <p:cNvPr id="108" name="Google Shape;108;p5">
              <a:hlinkClick r:id="rId9"/>
            </p:cNvPr>
            <p:cNvSpPr/>
            <p:nvPr/>
          </p:nvSpPr>
          <p:spPr>
            <a:xfrm>
              <a:off x="1033837" y="3344338"/>
              <a:ext cx="1975800" cy="2769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109" name="Google Shape;109;p5"/>
            <p:cNvPicPr preferRelativeResize="0"/>
            <p:nvPr/>
          </p:nvPicPr>
          <p:blipFill rotWithShape="1">
            <a:blip r:embed="rId5">
              <a:alphaModFix/>
            </a:blip>
            <a:srcRect/>
            <a:stretch/>
          </p:blipFill>
          <p:spPr>
            <a:xfrm>
              <a:off x="749821" y="3100510"/>
              <a:ext cx="180000" cy="168750"/>
            </a:xfrm>
            <a:prstGeom prst="rect">
              <a:avLst/>
            </a:prstGeom>
            <a:noFill/>
            <a:ln>
              <a:noFill/>
            </a:ln>
          </p:spPr>
        </p:pic>
        <p:pic>
          <p:nvPicPr>
            <p:cNvPr id="110" name="Google Shape;110;p5"/>
            <p:cNvPicPr preferRelativeResize="0"/>
            <p:nvPr/>
          </p:nvPicPr>
          <p:blipFill rotWithShape="1">
            <a:blip r:embed="rId6">
              <a:alphaModFix/>
            </a:blip>
            <a:srcRect/>
            <a:stretch/>
          </p:blipFill>
          <p:spPr>
            <a:xfrm>
              <a:off x="742538" y="3411340"/>
              <a:ext cx="180000" cy="144000"/>
            </a:xfrm>
            <a:prstGeom prst="rect">
              <a:avLst/>
            </a:prstGeom>
            <a:noFill/>
            <a:ln>
              <a:noFill/>
            </a:ln>
          </p:spPr>
        </p:pic>
        <p:pic>
          <p:nvPicPr>
            <p:cNvPr id="111" name="Google Shape;111;p5"/>
            <p:cNvPicPr preferRelativeResize="0"/>
            <p:nvPr/>
          </p:nvPicPr>
          <p:blipFill rotWithShape="1">
            <a:blip r:embed="rId7">
              <a:alphaModFix/>
            </a:blip>
            <a:srcRect/>
            <a:stretch/>
          </p:blipFill>
          <p:spPr>
            <a:xfrm>
              <a:off x="749821" y="2797454"/>
              <a:ext cx="180000" cy="148180"/>
            </a:xfrm>
            <a:prstGeom prst="rect">
              <a:avLst/>
            </a:prstGeom>
            <a:noFill/>
            <a:ln>
              <a:noFill/>
            </a:ln>
          </p:spPr>
        </p:pic>
      </p:grpSp>
      <p:sp>
        <p:nvSpPr>
          <p:cNvPr id="112" name="Google Shape;112;p5"/>
          <p:cNvSpPr/>
          <p:nvPr/>
        </p:nvSpPr>
        <p:spPr>
          <a:xfrm>
            <a:off x="1192224" y="3160184"/>
            <a:ext cx="2481900" cy="2511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Merriweather Sans"/>
                <a:ea typeface="Merriweather Sans"/>
                <a:cs typeface="Merriweather Sans"/>
                <a:sym typeface="Merriweather Sans"/>
              </a:rPr>
              <a:t>www.chieru.co.jp/mailform/inquiry/</a:t>
            </a:r>
            <a:endParaRPr sz="1000" b="0" i="0" u="none" strike="noStrike" cap="none">
              <a:solidFill>
                <a:srgbClr val="0070F5"/>
              </a:solidFill>
              <a:latin typeface="Merriweather Sans"/>
              <a:ea typeface="Merriweather Sans"/>
              <a:cs typeface="Merriweather Sans"/>
              <a:sym typeface="Merriweather Sans"/>
            </a:endParaRPr>
          </a:p>
        </p:txBody>
      </p:sp>
      <p:sp>
        <p:nvSpPr>
          <p:cNvPr id="113" name="Google Shape;113;p5">
            <a:hlinkClick r:id="rId10"/>
          </p:cNvPr>
          <p:cNvSpPr/>
          <p:nvPr/>
        </p:nvSpPr>
        <p:spPr>
          <a:xfrm>
            <a:off x="1048144" y="3191653"/>
            <a:ext cx="2388300" cy="2253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114" name="Google Shape;114;p5"/>
          <p:cNvPicPr preferRelativeResize="0"/>
          <p:nvPr/>
        </p:nvPicPr>
        <p:blipFill rotWithShape="1">
          <a:blip r:embed="rId8">
            <a:alphaModFix/>
          </a:blip>
          <a:srcRect/>
          <a:stretch/>
        </p:blipFill>
        <p:spPr>
          <a:xfrm>
            <a:off x="969497" y="3188326"/>
            <a:ext cx="138548" cy="138548"/>
          </a:xfrm>
          <a:prstGeom prst="rect">
            <a:avLst/>
          </a:prstGeom>
          <a:noFill/>
          <a:ln>
            <a:noFill/>
          </a:ln>
        </p:spPr>
      </p:pic>
      <p:sp>
        <p:nvSpPr>
          <p:cNvPr id="115" name="Google Shape;115;p5"/>
          <p:cNvSpPr/>
          <p:nvPr/>
        </p:nvSpPr>
        <p:spPr>
          <a:xfrm>
            <a:off x="594658" y="2811444"/>
            <a:ext cx="3783300" cy="2235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 sz="900" b="0" i="0" u="none" strike="noStrike" cap="none">
                <a:solidFill>
                  <a:schemeClr val="dk2"/>
                </a:solidFill>
                <a:latin typeface="Arial"/>
                <a:ea typeface="Arial"/>
                <a:cs typeface="Arial"/>
                <a:sym typeface="Arial"/>
              </a:rPr>
              <a:t>お問い合わせフォームもご用意しています。</a:t>
            </a:r>
            <a:endParaRPr sz="1200" b="0" i="0" u="none" strike="noStrike" cap="none">
              <a:solidFill>
                <a:srgbClr val="000000"/>
              </a:solidFill>
              <a:latin typeface="Arial"/>
              <a:ea typeface="Arial"/>
              <a:cs typeface="Arial"/>
              <a:sym typeface="Arial"/>
            </a:endParaRPr>
          </a:p>
        </p:txBody>
      </p:sp>
      <p:sp>
        <p:nvSpPr>
          <p:cNvPr id="116" name="Google Shape;116;p5"/>
          <p:cNvSpPr/>
          <p:nvPr/>
        </p:nvSpPr>
        <p:spPr>
          <a:xfrm>
            <a:off x="3491273" y="2682895"/>
            <a:ext cx="7503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問い合わせフォーム</a:t>
            </a:r>
            <a:endParaRPr sz="500" b="0" i="0" u="none" strike="noStrike" cap="none">
              <a:solidFill>
                <a:schemeClr val="dk1"/>
              </a:solidFill>
              <a:latin typeface="Arial"/>
              <a:ea typeface="Arial"/>
              <a:cs typeface="Arial"/>
              <a:sym typeface="Arial"/>
            </a:endParaRPr>
          </a:p>
        </p:txBody>
      </p:sp>
      <p:sp>
        <p:nvSpPr>
          <p:cNvPr id="117" name="Google Shape;117;p5"/>
          <p:cNvSpPr/>
          <p:nvPr/>
        </p:nvSpPr>
        <p:spPr>
          <a:xfrm>
            <a:off x="7358951" y="2682900"/>
            <a:ext cx="10155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CHIeru 製品サポートサイト</a:t>
            </a:r>
            <a:endParaRPr sz="500" b="0" i="0" u="none" strike="noStrike" cap="none">
              <a:solidFill>
                <a:schemeClr val="dk1"/>
              </a:solidFill>
              <a:latin typeface="Arial"/>
              <a:ea typeface="Arial"/>
              <a:cs typeface="Arial"/>
              <a:sym typeface="Arial"/>
            </a:endParaRPr>
          </a:p>
        </p:txBody>
      </p:sp>
      <p:sp>
        <p:nvSpPr>
          <p:cNvPr id="118" name="Google Shape;118;p5"/>
          <p:cNvSpPr/>
          <p:nvPr/>
        </p:nvSpPr>
        <p:spPr>
          <a:xfrm>
            <a:off x="7466592" y="5520289"/>
            <a:ext cx="7503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チエルホームページ</a:t>
            </a:r>
            <a:endParaRPr sz="500" b="0" i="0" u="none" strike="noStrike" cap="none">
              <a:solidFill>
                <a:schemeClr val="dk1"/>
              </a:solidFill>
              <a:latin typeface="Arial"/>
              <a:ea typeface="Arial"/>
              <a:cs typeface="Arial"/>
              <a:sym typeface="Arial"/>
            </a:endParaRPr>
          </a:p>
        </p:txBody>
      </p:sp>
      <p:pic>
        <p:nvPicPr>
          <p:cNvPr id="119" name="Google Shape;119;p5"/>
          <p:cNvPicPr preferRelativeResize="0"/>
          <p:nvPr/>
        </p:nvPicPr>
        <p:blipFill rotWithShape="1">
          <a:blip r:embed="rId11">
            <a:alphaModFix/>
          </a:blip>
          <a:srcRect/>
          <a:stretch/>
        </p:blipFill>
        <p:spPr>
          <a:xfrm>
            <a:off x="7645288" y="5688000"/>
            <a:ext cx="442800" cy="442800"/>
          </a:xfrm>
          <a:prstGeom prst="rect">
            <a:avLst/>
          </a:prstGeom>
          <a:noFill/>
          <a:ln>
            <a:noFill/>
          </a:ln>
        </p:spPr>
      </p:pic>
      <p:pic>
        <p:nvPicPr>
          <p:cNvPr id="120" name="Google Shape;120;p5"/>
          <p:cNvPicPr preferRelativeResize="0"/>
          <p:nvPr/>
        </p:nvPicPr>
        <p:blipFill rotWithShape="1">
          <a:blip r:embed="rId12">
            <a:alphaModFix/>
          </a:blip>
          <a:srcRect/>
          <a:stretch/>
        </p:blipFill>
        <p:spPr>
          <a:xfrm>
            <a:off x="7645300" y="2880928"/>
            <a:ext cx="442800" cy="442800"/>
          </a:xfrm>
          <a:prstGeom prst="rect">
            <a:avLst/>
          </a:prstGeom>
          <a:noFill/>
          <a:ln>
            <a:noFill/>
          </a:ln>
        </p:spPr>
      </p:pic>
      <p:pic>
        <p:nvPicPr>
          <p:cNvPr id="121" name="Google Shape;121;p5"/>
          <p:cNvPicPr preferRelativeResize="0"/>
          <p:nvPr/>
        </p:nvPicPr>
        <p:blipFill rotWithShape="1">
          <a:blip r:embed="rId13">
            <a:alphaModFix/>
          </a:blip>
          <a:srcRect/>
          <a:stretch/>
        </p:blipFill>
        <p:spPr>
          <a:xfrm>
            <a:off x="3645851" y="2881356"/>
            <a:ext cx="441136" cy="442170"/>
          </a:xfrm>
          <a:prstGeom prst="rect">
            <a:avLst/>
          </a:prstGeom>
          <a:noFill/>
          <a:ln>
            <a:noFill/>
          </a:ln>
        </p:spPr>
      </p:pic>
      <p:sp>
        <p:nvSpPr>
          <p:cNvPr id="122" name="Google Shape;122;p5"/>
          <p:cNvSpPr txBox="1">
            <a:spLocks noGrp="1"/>
          </p:cNvSpPr>
          <p:nvPr>
            <p:ph type="title"/>
          </p:nvPr>
        </p:nvSpPr>
        <p:spPr>
          <a:xfrm>
            <a:off x="204325" y="-14325"/>
            <a:ext cx="8090400" cy="60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000000"/>
              </a:buClr>
              <a:buSzPts val="2000"/>
              <a:buFont typeface="Arial"/>
              <a:buNone/>
            </a:pPr>
            <a:r>
              <a:rPr lang="ja" sz="2800" u="sng">
                <a:latin typeface="Arial"/>
                <a:ea typeface="Arial"/>
                <a:cs typeface="Arial"/>
                <a:sym typeface="Arial"/>
              </a:rPr>
              <a:t>InterCLASS® Cloud に関するお問合せ</a:t>
            </a:r>
            <a:endParaRPr sz="2800" u="sng">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treamline">
  <a:themeElements>
    <a:clrScheme name="Streamline">
      <a:dk1>
        <a:srgbClr val="434343"/>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569</Words>
  <Application>Microsoft Office PowerPoint</Application>
  <PresentationFormat>画面に合わせる (4:3)</PresentationFormat>
  <Paragraphs>90</Paragraphs>
  <Slides>4</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Lato</vt:lpstr>
      <vt:lpstr>Raleway</vt:lpstr>
      <vt:lpstr>Merriweather Sans</vt:lpstr>
      <vt:lpstr>Tahoma</vt:lpstr>
      <vt:lpstr>Helvetica Neue</vt:lpstr>
      <vt:lpstr>Arial</vt:lpstr>
      <vt:lpstr>Streamline</vt:lpstr>
      <vt:lpstr>InterCLASS® Cloud v4.1 簡易マニュアル</vt:lpstr>
      <vt:lpstr>基本操作画面の変更点</vt:lpstr>
      <vt:lpstr>学習者端末の接続状況を可視化する</vt:lpstr>
      <vt:lpstr>InterCLASS® Cloud に関するお問合せ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InterCLASS® Cloud v4.1 簡易マニュアル</dc:title>
  <cp:lastModifiedBy>石井 裕也</cp:lastModifiedBy>
  <cp:revision>1</cp:revision>
  <dcterms:modified xsi:type="dcterms:W3CDTF">2021-12-02T23:36:36Z</dcterms:modified>
</cp:coreProperties>
</file>