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Helvetica Neue" panose="020B0600070205080204"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Merriweather Sans" pitchFamily="2" charset="0"/>
      <p:regular r:id="rId41"/>
      <p:bold r:id="rId42"/>
      <p:italic r:id="rId43"/>
      <p:boldItalic r:id="rId44"/>
    </p:embeddedFont>
    <p:embeddedFont>
      <p:font typeface="Raleway"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494">
          <p15:clr>
            <a:srgbClr val="A4A3A4"/>
          </p15:clr>
        </p15:guide>
        <p15:guide id="3" pos="737">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YU4tMYG16CSbS8O1XKFLCOYsJc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石井裕也" initials="" lastIdx="17" clrIdx="0"/>
  <p:cmAuthor id="1" name="髙杉 聡美" initials=""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3FC2E9-E4CB-4F73-B298-CAA7A63977EF}">
  <a:tblStyle styleId="{783FC2E9-E4CB-4F73-B298-CAA7A63977E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BA7B5EE-29E7-4C67-BAAF-B3657D1D3198}" styleName="Table_1">
    <a:wholeTbl>
      <a:tcTxStyle b="off" i="off">
        <a:font>
          <a:latin typeface="游ゴシック"/>
          <a:ea typeface="游ゴシック"/>
          <a:cs typeface="游ゴシック"/>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2" y="1064"/>
      </p:cViewPr>
      <p:guideLst>
        <p:guide orient="horz" pos="2160"/>
        <p:guide pos="2494"/>
        <p:guide pos="7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8"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238" name="Google Shape;238;p10: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10: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
        <p:nvSpPr>
          <p:cNvPr id="273" name="Google Shape;273;p1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1: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305" name="Google Shape;305;p12: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12: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3: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348" name="Google Shape;348;p1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p13: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4: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379" name="Google Shape;379;p14: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14: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5: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405" name="Google Shape;405;p1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6" name="Google Shape;406;p15: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6: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428" name="Google Shape;428;p16: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p16: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7: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
        <p:nvSpPr>
          <p:cNvPr id="453" name="Google Shape;453;p1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4" name="Google Shape;454;p17: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8: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476" name="Google Shape;476;p1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7" name="Google Shape;477;p18: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9: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507" name="Google Shape;507;p1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8" name="Google Shape;508;p19: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 name="Google Shape;37;p2: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0: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532" name="Google Shape;532;p20: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3" name="Google Shape;533;p20: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1: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557" name="Google Shape;557;p2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8" name="Google Shape;558;p21: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2: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
        <p:nvSpPr>
          <p:cNvPr id="587" name="Google Shape;587;p22: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8" name="Google Shape;588;p22: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3: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611" name="Google Shape;611;p2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2" name="Google Shape;612;p23: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4: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639" name="Google Shape;639;p24: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0" name="Google Shape;640;p24: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5: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
        <p:nvSpPr>
          <p:cNvPr id="666" name="Google Shape;666;p2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7" name="Google Shape;667;p25: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6: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
        <p:nvSpPr>
          <p:cNvPr id="685" name="Google Shape;685;p26: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6" name="Google Shape;686;p26: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27: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
        <p:nvSpPr>
          <p:cNvPr id="715" name="Google Shape;715;p2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6" name="Google Shape;716;p27: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28: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
        <p:nvSpPr>
          <p:cNvPr id="735" name="Google Shape;735;p2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6" name="Google Shape;736;p28: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29: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
        <p:nvSpPr>
          <p:cNvPr id="759" name="Google Shape;759;p2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0" name="Google Shape;760;p29: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5" name="Google Shape;55;p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4: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3" name="Google Shape;93;p6: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6: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52" name="Google Shape;152;p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7: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73" name="Google Shape;173;p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8: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sldNum" idx="12"/>
          </p:nvPr>
        </p:nvSpPr>
        <p:spPr>
          <a:xfrm>
            <a:off x="3885615" y="8686443"/>
            <a:ext cx="29724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208" name="Google Shape;208;p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9:notes"/>
          <p:cNvSpPr txBox="1">
            <a:spLocks noGrp="1"/>
          </p:cNvSpPr>
          <p:nvPr>
            <p:ph type="body" idx="1"/>
          </p:nvPr>
        </p:nvSpPr>
        <p:spPr>
          <a:xfrm>
            <a:off x="914833" y="4343222"/>
            <a:ext cx="50283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ctrTitle"/>
          </p:nvPr>
        </p:nvSpPr>
        <p:spPr>
          <a:xfrm>
            <a:off x="729450" y="1763267"/>
            <a:ext cx="7688100" cy="221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400"/>
              <a:buNone/>
              <a:defRPr sz="3400">
                <a:solidFill>
                  <a:schemeClr val="dk2"/>
                </a:solidFill>
              </a:defRPr>
            </a:lvl1pPr>
            <a:lvl2pPr lvl="1" algn="l">
              <a:lnSpc>
                <a:spcPct val="100000"/>
              </a:lnSpc>
              <a:spcBef>
                <a:spcPts val="0"/>
              </a:spcBef>
              <a:spcAft>
                <a:spcPts val="0"/>
              </a:spcAft>
              <a:buClr>
                <a:schemeClr val="dk2"/>
              </a:buClr>
              <a:buSzPts val="3400"/>
              <a:buNone/>
              <a:defRPr sz="3400">
                <a:solidFill>
                  <a:schemeClr val="dk2"/>
                </a:solidFill>
              </a:defRPr>
            </a:lvl2pPr>
            <a:lvl3pPr lvl="2" algn="l">
              <a:lnSpc>
                <a:spcPct val="100000"/>
              </a:lnSpc>
              <a:spcBef>
                <a:spcPts val="0"/>
              </a:spcBef>
              <a:spcAft>
                <a:spcPts val="0"/>
              </a:spcAft>
              <a:buClr>
                <a:schemeClr val="dk2"/>
              </a:buClr>
              <a:buSzPts val="3400"/>
              <a:buNone/>
              <a:defRPr sz="3400">
                <a:solidFill>
                  <a:schemeClr val="dk2"/>
                </a:solidFill>
              </a:defRPr>
            </a:lvl3pPr>
            <a:lvl4pPr lvl="3" algn="l">
              <a:lnSpc>
                <a:spcPct val="100000"/>
              </a:lnSpc>
              <a:spcBef>
                <a:spcPts val="0"/>
              </a:spcBef>
              <a:spcAft>
                <a:spcPts val="0"/>
              </a:spcAft>
              <a:buClr>
                <a:schemeClr val="dk2"/>
              </a:buClr>
              <a:buSzPts val="3400"/>
              <a:buNone/>
              <a:defRPr sz="3400">
                <a:solidFill>
                  <a:schemeClr val="dk2"/>
                </a:solidFill>
              </a:defRPr>
            </a:lvl4pPr>
            <a:lvl5pPr lvl="4" algn="l">
              <a:lnSpc>
                <a:spcPct val="100000"/>
              </a:lnSpc>
              <a:spcBef>
                <a:spcPts val="0"/>
              </a:spcBef>
              <a:spcAft>
                <a:spcPts val="0"/>
              </a:spcAft>
              <a:buClr>
                <a:schemeClr val="dk2"/>
              </a:buClr>
              <a:buSzPts val="3400"/>
              <a:buNone/>
              <a:defRPr sz="3400">
                <a:solidFill>
                  <a:schemeClr val="dk2"/>
                </a:solidFill>
              </a:defRPr>
            </a:lvl5pPr>
            <a:lvl6pPr lvl="5" algn="l">
              <a:lnSpc>
                <a:spcPct val="100000"/>
              </a:lnSpc>
              <a:spcBef>
                <a:spcPts val="0"/>
              </a:spcBef>
              <a:spcAft>
                <a:spcPts val="0"/>
              </a:spcAft>
              <a:buClr>
                <a:schemeClr val="dk2"/>
              </a:buClr>
              <a:buSzPts val="3400"/>
              <a:buNone/>
              <a:defRPr sz="3400">
                <a:solidFill>
                  <a:schemeClr val="dk2"/>
                </a:solidFill>
              </a:defRPr>
            </a:lvl6pPr>
            <a:lvl7pPr lvl="6" algn="l">
              <a:lnSpc>
                <a:spcPct val="100000"/>
              </a:lnSpc>
              <a:spcBef>
                <a:spcPts val="0"/>
              </a:spcBef>
              <a:spcAft>
                <a:spcPts val="0"/>
              </a:spcAft>
              <a:buClr>
                <a:schemeClr val="dk2"/>
              </a:buClr>
              <a:buSzPts val="3400"/>
              <a:buNone/>
              <a:defRPr sz="3400">
                <a:solidFill>
                  <a:schemeClr val="dk2"/>
                </a:solidFill>
              </a:defRPr>
            </a:lvl7pPr>
            <a:lvl8pPr lvl="7" algn="l">
              <a:lnSpc>
                <a:spcPct val="100000"/>
              </a:lnSpc>
              <a:spcBef>
                <a:spcPts val="0"/>
              </a:spcBef>
              <a:spcAft>
                <a:spcPts val="0"/>
              </a:spcAft>
              <a:buClr>
                <a:schemeClr val="dk2"/>
              </a:buClr>
              <a:buSzPts val="3400"/>
              <a:buNone/>
              <a:defRPr sz="3400">
                <a:solidFill>
                  <a:schemeClr val="dk2"/>
                </a:solidFill>
              </a:defRPr>
            </a:lvl8pPr>
            <a:lvl9pPr lvl="8" algn="l">
              <a:lnSpc>
                <a:spcPct val="100000"/>
              </a:lnSpc>
              <a:spcBef>
                <a:spcPts val="0"/>
              </a:spcBef>
              <a:spcAft>
                <a:spcPts val="0"/>
              </a:spcAft>
              <a:buClr>
                <a:schemeClr val="dk2"/>
              </a:buClr>
              <a:buSzPts val="3400"/>
              <a:buNone/>
              <a:defRPr sz="3400">
                <a:solidFill>
                  <a:schemeClr val="dk2"/>
                </a:solidFill>
              </a:defRPr>
            </a:lvl9pPr>
          </a:lstStyle>
          <a:p>
            <a:endParaRPr/>
          </a:p>
        </p:txBody>
      </p:sp>
      <p:sp>
        <p:nvSpPr>
          <p:cNvPr id="11" name="Google Shape;11;p32"/>
          <p:cNvSpPr txBox="1">
            <a:spLocks noGrp="1"/>
          </p:cNvSpPr>
          <p:nvPr>
            <p:ph type="subTitle" idx="1"/>
          </p:nvPr>
        </p:nvSpPr>
        <p:spPr>
          <a:xfrm>
            <a:off x="729627" y="4230533"/>
            <a:ext cx="7688100" cy="72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2" name="Google Shape;12;p32"/>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pic>
        <p:nvPicPr>
          <p:cNvPr id="13" name="Google Shape;13;p32"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cxnSp>
        <p:nvCxnSpPr>
          <p:cNvPr id="14" name="Google Shape;14;p32"/>
          <p:cNvCxnSpPr/>
          <p:nvPr/>
        </p:nvCxnSpPr>
        <p:spPr>
          <a:xfrm>
            <a:off x="9675" y="1611367"/>
            <a:ext cx="9146100" cy="0"/>
          </a:xfrm>
          <a:prstGeom prst="straightConnector1">
            <a:avLst/>
          </a:prstGeom>
          <a:noFill/>
          <a:ln w="28575" cap="flat" cmpd="sng">
            <a:solidFill>
              <a:srgbClr val="FF9900"/>
            </a:solidFill>
            <a:prstDash val="solid"/>
            <a:round/>
            <a:headEnd type="none" w="sm" len="sm"/>
            <a:tailEnd type="none" w="sm" len="sm"/>
          </a:ln>
        </p:spPr>
      </p:cxnSp>
      <p:cxnSp>
        <p:nvCxnSpPr>
          <p:cNvPr id="15" name="Google Shape;15;p32"/>
          <p:cNvCxnSpPr/>
          <p:nvPr/>
        </p:nvCxnSpPr>
        <p:spPr>
          <a:xfrm>
            <a:off x="9675" y="2823133"/>
            <a:ext cx="9146100" cy="0"/>
          </a:xfrm>
          <a:prstGeom prst="straightConnector1">
            <a:avLst/>
          </a:prstGeom>
          <a:noFill/>
          <a:ln w="28575" cap="flat" cmpd="sng">
            <a:solidFill>
              <a:srgbClr val="FF9900"/>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3"/>
          <p:cNvSpPr/>
          <p:nvPr/>
        </p:nvSpPr>
        <p:spPr>
          <a:xfrm>
            <a:off x="0" y="0"/>
            <a:ext cx="9144000" cy="605700"/>
          </a:xfrm>
          <a:prstGeom prst="rect">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3"/>
          <p:cNvSpPr/>
          <p:nvPr/>
        </p:nvSpPr>
        <p:spPr>
          <a:xfrm rot="-5400000">
            <a:off x="-69751" y="210144"/>
            <a:ext cx="448500" cy="156600"/>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3"/>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20" name="Google Shape;20;p33"/>
          <p:cNvSpPr txBox="1">
            <a:spLocks noGrp="1"/>
          </p:cNvSpPr>
          <p:nvPr>
            <p:ph type="body" idx="1"/>
          </p:nvPr>
        </p:nvSpPr>
        <p:spPr>
          <a:xfrm>
            <a:off x="356725" y="725000"/>
            <a:ext cx="8458500" cy="3014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1" name="Google Shape;21;p33"/>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
        <p:nvSpPr>
          <p:cNvPr id="22" name="Google Shape;22;p33"/>
          <p:cNvSpPr/>
          <p:nvPr/>
        </p:nvSpPr>
        <p:spPr>
          <a:xfrm>
            <a:off x="8280450" y="0"/>
            <a:ext cx="863400" cy="60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 name="Google Shape;23;p33"/>
          <p:cNvCxnSpPr/>
          <p:nvPr/>
        </p:nvCxnSpPr>
        <p:spPr>
          <a:xfrm>
            <a:off x="8598817" y="288467"/>
            <a:ext cx="216300" cy="0"/>
          </a:xfrm>
          <a:prstGeom prst="straightConnector1">
            <a:avLst/>
          </a:prstGeom>
          <a:noFill/>
          <a:ln w="9525" cap="flat" cmpd="sng">
            <a:solidFill>
              <a:srgbClr val="B7B7B7"/>
            </a:solidFill>
            <a:prstDash val="solid"/>
            <a:round/>
            <a:headEnd type="none" w="sm" len="sm"/>
            <a:tailEnd type="none" w="sm" len="sm"/>
          </a:ln>
        </p:spPr>
      </p:cxnSp>
      <p:cxnSp>
        <p:nvCxnSpPr>
          <p:cNvPr id="24" name="Google Shape;24;p33"/>
          <p:cNvCxnSpPr/>
          <p:nvPr/>
        </p:nvCxnSpPr>
        <p:spPr>
          <a:xfrm>
            <a:off x="8598817" y="333517"/>
            <a:ext cx="216300" cy="0"/>
          </a:xfrm>
          <a:prstGeom prst="straightConnector1">
            <a:avLst/>
          </a:prstGeom>
          <a:noFill/>
          <a:ln w="9525" cap="flat" cmpd="sng">
            <a:solidFill>
              <a:srgbClr val="B7B7B7"/>
            </a:solidFill>
            <a:prstDash val="solid"/>
            <a:round/>
            <a:headEnd type="none" w="sm" len="sm"/>
            <a:tailEnd type="none" w="sm" len="sm"/>
          </a:ln>
        </p:spPr>
      </p:cxnSp>
      <p:cxnSp>
        <p:nvCxnSpPr>
          <p:cNvPr id="25" name="Google Shape;25;p33"/>
          <p:cNvCxnSpPr/>
          <p:nvPr/>
        </p:nvCxnSpPr>
        <p:spPr>
          <a:xfrm>
            <a:off x="8598817" y="378567"/>
            <a:ext cx="216300" cy="0"/>
          </a:xfrm>
          <a:prstGeom prst="straightConnector1">
            <a:avLst/>
          </a:prstGeom>
          <a:noFill/>
          <a:ln w="9525" cap="flat" cmpd="sng">
            <a:solidFill>
              <a:srgbClr val="B7B7B7"/>
            </a:solidFill>
            <a:prstDash val="solid"/>
            <a:round/>
            <a:headEnd type="none" w="sm" len="sm"/>
            <a:tailEnd type="none" w="sm" len="sm"/>
          </a:ln>
        </p:spPr>
      </p:cxnSp>
      <p:pic>
        <p:nvPicPr>
          <p:cNvPr id="26" name="Google Shape;26;p33"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sp>
        <p:nvSpPr>
          <p:cNvPr id="27" name="Google Shape;27;p33"/>
          <p:cNvSpPr txBox="1"/>
          <p:nvPr/>
        </p:nvSpPr>
        <p:spPr>
          <a:xfrm>
            <a:off x="995825" y="6394467"/>
            <a:ext cx="30000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ja" sz="700" b="0" i="0" u="none" strike="noStrike" cap="none">
                <a:solidFill>
                  <a:srgbClr val="7F7F7F"/>
                </a:solidFill>
                <a:latin typeface="Arial"/>
                <a:ea typeface="Arial"/>
                <a:cs typeface="Arial"/>
                <a:sym typeface="Arial"/>
              </a:rPr>
              <a:t>Copyright© 2021 CHIeru Co.,Ltd All rights reserved.</a:t>
            </a:r>
            <a:endParaRPr sz="700" b="0" i="0" u="none" strike="noStrike" cap="none">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3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3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42.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 Target="slide8.xml"/><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0.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3.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 Target="slide26.xml"/><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1.png"/><Relationship Id="rId10" Type="http://schemas.openxmlformats.org/officeDocument/2006/relationships/image" Target="../media/image48.png"/><Relationship Id="rId4" Type="http://schemas.openxmlformats.org/officeDocument/2006/relationships/slide" Target="slide27.xm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slide" Target="slide8.xml"/><Relationship Id="rId10" Type="http://schemas.openxmlformats.org/officeDocument/2006/relationships/image" Target="../media/image3.png"/><Relationship Id="rId4" Type="http://schemas.openxmlformats.org/officeDocument/2006/relationships/image" Target="../media/image56.png"/><Relationship Id="rId9"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7.png"/><Relationship Id="rId7"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44.png"/><Relationship Id="rId4" Type="http://schemas.openxmlformats.org/officeDocument/2006/relationships/image" Target="../media/image61.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25.xml"/><Relationship Id="rId3" Type="http://schemas.openxmlformats.org/officeDocument/2006/relationships/image" Target="../media/image2.png"/><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2.xml"/><Relationship Id="rId16" Type="http://schemas.openxmlformats.org/officeDocument/2006/relationships/slide" Target="slide15.xml"/><Relationship Id="rId20" Type="http://schemas.openxmlformats.org/officeDocument/2006/relationships/slide" Target="slide19.xml"/><Relationship Id="rId29"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32" Type="http://schemas.openxmlformats.org/officeDocument/2006/relationships/image" Target="../media/image3.png"/><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slide" Target="slide28.xml"/><Relationship Id="rId10" Type="http://schemas.openxmlformats.org/officeDocument/2006/relationships/slide" Target="slide9.xml"/><Relationship Id="rId19" Type="http://schemas.openxmlformats.org/officeDocument/2006/relationships/slide" Target="slide18.xml"/><Relationship Id="rId31" Type="http://schemas.openxmlformats.org/officeDocument/2006/relationships/slide" Target="slide26.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slide" Target="slide27.xml"/><Relationship Id="rId30" Type="http://schemas.openxmlformats.org/officeDocument/2006/relationships/slide" Target="slide30.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1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8.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5.png"/><Relationship Id="rId10" Type="http://schemas.openxmlformats.org/officeDocument/2006/relationships/image" Target="../media/image3.png"/><Relationship Id="rId4" Type="http://schemas.openxmlformats.org/officeDocument/2006/relationships/image" Target="../media/image69.png"/><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44.pn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81.png"/><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72.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62.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9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99.png"/><Relationship Id="rId3" Type="http://schemas.openxmlformats.org/officeDocument/2006/relationships/hyperlink" Target="https://support.chieru.net" TargetMode="External"/><Relationship Id="rId7" Type="http://schemas.openxmlformats.org/officeDocument/2006/relationships/image" Target="../media/image95.png"/><Relationship Id="rId12"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97.png"/><Relationship Id="rId5" Type="http://schemas.openxmlformats.org/officeDocument/2006/relationships/image" Target="../media/image93.png"/><Relationship Id="rId10" Type="http://schemas.openxmlformats.org/officeDocument/2006/relationships/hyperlink" Target="https://www.chieru.co.jp/mailform/inquiry/" TargetMode="External"/><Relationship Id="rId4" Type="http://schemas.openxmlformats.org/officeDocument/2006/relationships/hyperlink" Target="mailto:support@chieru.co.jp" TargetMode="External"/><Relationship Id="rId9" Type="http://schemas.openxmlformats.org/officeDocument/2006/relationships/hyperlink" Target="mailto:chieru-sales@chieru.co.j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0.png"/><Relationship Id="rId7"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729450" y="1605467"/>
            <a:ext cx="8025000" cy="120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400"/>
              <a:buNone/>
            </a:pPr>
            <a:r>
              <a:rPr lang="ja" sz="2800">
                <a:solidFill>
                  <a:srgbClr val="000000"/>
                </a:solidFill>
                <a:latin typeface="Arial"/>
                <a:ea typeface="Arial"/>
                <a:cs typeface="Arial"/>
                <a:sym typeface="Arial"/>
              </a:rPr>
              <a:t>InterCLASS® Cloud v4.0</a:t>
            </a:r>
            <a:endParaRPr sz="2800">
              <a:solidFill>
                <a:srgbClr val="000000"/>
              </a:solidFill>
              <a:latin typeface="Arial"/>
              <a:ea typeface="Arial"/>
              <a:cs typeface="Arial"/>
              <a:sym typeface="Arial"/>
            </a:endParaRPr>
          </a:p>
          <a:p>
            <a:pPr marL="0" lvl="0" indent="0" algn="ctr" rtl="0">
              <a:lnSpc>
                <a:spcPct val="100000"/>
              </a:lnSpc>
              <a:spcBef>
                <a:spcPts val="0"/>
              </a:spcBef>
              <a:spcAft>
                <a:spcPts val="0"/>
              </a:spcAft>
              <a:buSzPts val="3400"/>
              <a:buNone/>
            </a:pPr>
            <a:r>
              <a:rPr lang="ja" sz="2800">
                <a:solidFill>
                  <a:srgbClr val="000000"/>
                </a:solidFill>
                <a:latin typeface="Arial"/>
                <a:ea typeface="Arial"/>
                <a:cs typeface="Arial"/>
                <a:sym typeface="Arial"/>
              </a:rPr>
              <a:t>簡易マニュアル</a:t>
            </a:r>
            <a:endParaRPr sz="2800">
              <a:solidFill>
                <a:srgbClr val="000000"/>
              </a:solidFill>
              <a:latin typeface="Arial"/>
              <a:ea typeface="Arial"/>
              <a:cs typeface="Arial"/>
              <a:sym typeface="Arial"/>
            </a:endParaRPr>
          </a:p>
        </p:txBody>
      </p:sp>
      <p:sp>
        <p:nvSpPr>
          <p:cNvPr id="33" name="Google Shape;33;p1"/>
          <p:cNvSpPr txBox="1">
            <a:spLocks noGrp="1"/>
          </p:cNvSpPr>
          <p:nvPr>
            <p:ph type="subTitle" idx="1"/>
          </p:nvPr>
        </p:nvSpPr>
        <p:spPr>
          <a:xfrm>
            <a:off x="729627" y="4230533"/>
            <a:ext cx="7688100" cy="72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ja" sz="1400" b="1">
                <a:latin typeface="Arial"/>
                <a:ea typeface="Arial"/>
                <a:cs typeface="Arial"/>
                <a:sym typeface="Arial"/>
              </a:rPr>
              <a:t>2021年11月版</a:t>
            </a:r>
            <a:endParaRPr sz="1400" b="1">
              <a:latin typeface="Arial"/>
              <a:ea typeface="Arial"/>
              <a:cs typeface="Arial"/>
              <a:sym typeface="Arial"/>
            </a:endParaRPr>
          </a:p>
        </p:txBody>
      </p:sp>
      <p:sp>
        <p:nvSpPr>
          <p:cNvPr id="34" name="Google Shape;34;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10"/>
          <p:cNvGrpSpPr/>
          <p:nvPr/>
        </p:nvGrpSpPr>
        <p:grpSpPr>
          <a:xfrm>
            <a:off x="4936125" y="3834913"/>
            <a:ext cx="3831576" cy="2137201"/>
            <a:chOff x="5061550" y="937975"/>
            <a:chExt cx="3831576" cy="2137201"/>
          </a:xfrm>
        </p:grpSpPr>
        <p:pic>
          <p:nvPicPr>
            <p:cNvPr id="242" name="Google Shape;242;p10"/>
            <p:cNvPicPr preferRelativeResize="0"/>
            <p:nvPr/>
          </p:nvPicPr>
          <p:blipFill rotWithShape="1">
            <a:blip r:embed="rId3">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243" name="Google Shape;243;p10"/>
            <p:cNvPicPr preferRelativeResize="0"/>
            <p:nvPr/>
          </p:nvPicPr>
          <p:blipFill rotWithShape="1">
            <a:blip r:embed="rId4">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grpSp>
        <p:nvGrpSpPr>
          <p:cNvPr id="244" name="Google Shape;244;p10"/>
          <p:cNvGrpSpPr/>
          <p:nvPr/>
        </p:nvGrpSpPr>
        <p:grpSpPr>
          <a:xfrm>
            <a:off x="4936125" y="1412288"/>
            <a:ext cx="3831576" cy="2137201"/>
            <a:chOff x="5061550" y="937975"/>
            <a:chExt cx="3831576" cy="2137201"/>
          </a:xfrm>
        </p:grpSpPr>
        <p:pic>
          <p:nvPicPr>
            <p:cNvPr id="245" name="Google Shape;245;p10"/>
            <p:cNvPicPr preferRelativeResize="0"/>
            <p:nvPr/>
          </p:nvPicPr>
          <p:blipFill rotWithShape="1">
            <a:blip r:embed="rId3">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246" name="Google Shape;246;p10"/>
            <p:cNvPicPr preferRelativeResize="0"/>
            <p:nvPr/>
          </p:nvPicPr>
          <p:blipFill rotWithShape="1">
            <a:blip r:embed="rId4">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sp>
        <p:nvSpPr>
          <p:cNvPr id="247" name="Google Shape;247;p10"/>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学習者の表示切替</a:t>
            </a:r>
            <a:endParaRPr sz="3200" u="sng">
              <a:solidFill>
                <a:srgbClr val="000000"/>
              </a:solidFill>
              <a:latin typeface="Arial"/>
              <a:ea typeface="Arial"/>
              <a:cs typeface="Arial"/>
              <a:sym typeface="Arial"/>
            </a:endParaRPr>
          </a:p>
        </p:txBody>
      </p:sp>
      <p:pic>
        <p:nvPicPr>
          <p:cNvPr id="248" name="Google Shape;248;p10"/>
          <p:cNvPicPr preferRelativeResize="0"/>
          <p:nvPr/>
        </p:nvPicPr>
        <p:blipFill rotWithShape="1">
          <a:blip r:embed="rId5">
            <a:alphaModFix/>
          </a:blip>
          <a:srcRect/>
          <a:stretch/>
        </p:blipFill>
        <p:spPr>
          <a:xfrm>
            <a:off x="7751316" y="4212600"/>
            <a:ext cx="537770" cy="1961281"/>
          </a:xfrm>
          <a:prstGeom prst="rect">
            <a:avLst/>
          </a:prstGeom>
          <a:noFill/>
          <a:ln w="9525" cap="flat" cmpd="sng">
            <a:solidFill>
              <a:srgbClr val="A5A5A5"/>
            </a:solidFill>
            <a:prstDash val="solid"/>
            <a:round/>
            <a:headEnd type="none" w="sm" len="sm"/>
            <a:tailEnd type="none" w="sm" len="sm"/>
          </a:ln>
        </p:spPr>
      </p:pic>
      <p:pic>
        <p:nvPicPr>
          <p:cNvPr id="249" name="Google Shape;249;p10"/>
          <p:cNvPicPr preferRelativeResize="0"/>
          <p:nvPr/>
        </p:nvPicPr>
        <p:blipFill rotWithShape="1">
          <a:blip r:embed="rId6">
            <a:alphaModFix/>
          </a:blip>
          <a:srcRect l="40257" t="49854" r="52225" b="35855"/>
          <a:stretch/>
        </p:blipFill>
        <p:spPr>
          <a:xfrm>
            <a:off x="5293505" y="2665005"/>
            <a:ext cx="288033" cy="349334"/>
          </a:xfrm>
          <a:prstGeom prst="rect">
            <a:avLst/>
          </a:prstGeom>
          <a:noFill/>
          <a:ln>
            <a:noFill/>
          </a:ln>
        </p:spPr>
      </p:pic>
      <p:pic>
        <p:nvPicPr>
          <p:cNvPr id="250" name="Google Shape;250;p10"/>
          <p:cNvPicPr preferRelativeResize="0"/>
          <p:nvPr/>
        </p:nvPicPr>
        <p:blipFill rotWithShape="1">
          <a:blip r:embed="rId6">
            <a:alphaModFix/>
          </a:blip>
          <a:srcRect l="40257" t="49854" r="52225" b="35855"/>
          <a:stretch/>
        </p:blipFill>
        <p:spPr>
          <a:xfrm>
            <a:off x="6183757" y="2618346"/>
            <a:ext cx="288033" cy="349334"/>
          </a:xfrm>
          <a:prstGeom prst="rect">
            <a:avLst/>
          </a:prstGeom>
          <a:noFill/>
          <a:ln>
            <a:noFill/>
          </a:ln>
        </p:spPr>
      </p:pic>
      <p:pic>
        <p:nvPicPr>
          <p:cNvPr id="251" name="Google Shape;251;p10"/>
          <p:cNvPicPr preferRelativeResize="0"/>
          <p:nvPr/>
        </p:nvPicPr>
        <p:blipFill rotWithShape="1">
          <a:blip r:embed="rId7">
            <a:alphaModFix/>
          </a:blip>
          <a:srcRect/>
          <a:stretch/>
        </p:blipFill>
        <p:spPr>
          <a:xfrm>
            <a:off x="4963407" y="1880237"/>
            <a:ext cx="859338" cy="1058097"/>
          </a:xfrm>
          <a:prstGeom prst="rect">
            <a:avLst/>
          </a:prstGeom>
          <a:noFill/>
          <a:ln w="9525" cap="flat" cmpd="sng">
            <a:solidFill>
              <a:srgbClr val="A5A5A5"/>
            </a:solidFill>
            <a:prstDash val="solid"/>
            <a:round/>
            <a:headEnd type="none" w="sm" len="sm"/>
            <a:tailEnd type="none" w="sm" len="sm"/>
          </a:ln>
        </p:spPr>
      </p:pic>
      <p:sp>
        <p:nvSpPr>
          <p:cNvPr id="252" name="Google Shape;252;p1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10</a:t>
            </a:fld>
            <a:endParaRPr/>
          </a:p>
        </p:txBody>
      </p:sp>
      <p:graphicFrame>
        <p:nvGraphicFramePr>
          <p:cNvPr id="253" name="Google Shape;253;p10"/>
          <p:cNvGraphicFramePr/>
          <p:nvPr/>
        </p:nvGraphicFramePr>
        <p:xfrm>
          <a:off x="235888" y="3834913"/>
          <a:ext cx="4178975" cy="2585881"/>
        </p:xfrm>
        <a:graphic>
          <a:graphicData uri="http://schemas.openxmlformats.org/drawingml/2006/table">
            <a:tbl>
              <a:tblPr>
                <a:noFill/>
                <a:tableStyleId>{783FC2E9-E4CB-4F73-B298-CAA7A63977EF}</a:tableStyleId>
              </a:tblPr>
              <a:tblGrid>
                <a:gridCol w="4178975">
                  <a:extLst>
                    <a:ext uri="{9D8B030D-6E8A-4147-A177-3AD203B41FA5}">
                      <a16:colId xmlns:a16="http://schemas.microsoft.com/office/drawing/2014/main" val="20000"/>
                    </a:ext>
                  </a:extLst>
                </a:gridCol>
              </a:tblGrid>
              <a:tr h="2537825">
                <a:tc>
                  <a:txBody>
                    <a:bodyPr/>
                    <a:lstStyle/>
                    <a:p>
                      <a:pPr marL="0" marR="0" lvl="0" indent="0" algn="l" rtl="0">
                        <a:lnSpc>
                          <a:spcPct val="150000"/>
                        </a:lnSpc>
                        <a:spcBef>
                          <a:spcPts val="0"/>
                        </a:spcBef>
                        <a:spcAft>
                          <a:spcPts val="0"/>
                        </a:spcAft>
                        <a:buClr>
                          <a:srgbClr val="000000"/>
                        </a:buClr>
                        <a:buSzPts val="1200"/>
                        <a:buFont typeface="Arial"/>
                        <a:buNone/>
                      </a:pPr>
                      <a:r>
                        <a:rPr lang="ja" sz="1200" b="1" u="none" strike="noStrike" cap="none"/>
                        <a:t> 　　</a:t>
                      </a:r>
                      <a:r>
                        <a:rPr lang="ja" sz="1200" u="none" strike="noStrike" cap="none"/>
                        <a:t>アイコン</a:t>
                      </a:r>
                      <a:r>
                        <a:rPr lang="ja" sz="1300" u="none" strike="noStrike" cap="none"/>
                        <a:t>をクリックして並び順を切り替えます。学習者カードをドラッグして手動で並び替えることもできます。</a:t>
                      </a:r>
                      <a:endParaRPr sz="1300" u="none" strike="noStrike" cap="none"/>
                    </a:p>
                    <a:p>
                      <a:pPr marL="187322" marR="0" lvl="0" indent="-187322" algn="l" rtl="0">
                        <a:lnSpc>
                          <a:spcPct val="60000"/>
                        </a:lnSpc>
                        <a:spcBef>
                          <a:spcPts val="554"/>
                        </a:spcBef>
                        <a:spcAft>
                          <a:spcPts val="0"/>
                        </a:spcAft>
                        <a:buClr>
                          <a:srgbClr val="000000"/>
                        </a:buClr>
                        <a:buSzPts val="1108"/>
                        <a:buFont typeface="Arial"/>
                        <a:buNone/>
                      </a:pPr>
                      <a:r>
                        <a:rPr lang="ja" sz="1108" u="none" strike="noStrike" cap="none"/>
                        <a:t>　　　[ログインID]：学習者のメールアドレス</a:t>
                      </a:r>
                      <a:endParaRPr sz="1108" u="none" strike="noStrike" cap="none"/>
                    </a:p>
                    <a:p>
                      <a:pPr marL="187322" marR="0" lvl="0" indent="-187322" algn="l" rtl="0">
                        <a:lnSpc>
                          <a:spcPct val="60000"/>
                        </a:lnSpc>
                        <a:spcBef>
                          <a:spcPts val="554"/>
                        </a:spcBef>
                        <a:spcAft>
                          <a:spcPts val="0"/>
                        </a:spcAft>
                        <a:buClr>
                          <a:srgbClr val="000000"/>
                        </a:buClr>
                        <a:buSzPts val="1108"/>
                        <a:buFont typeface="Arial"/>
                        <a:buNone/>
                      </a:pPr>
                      <a:r>
                        <a:rPr lang="ja" sz="1108" u="none" strike="noStrike" cap="none"/>
                        <a:t>　　　[名]　　　　：学習者の姓</a:t>
                      </a:r>
                      <a:endParaRPr sz="1108" u="none" strike="noStrike" cap="none"/>
                    </a:p>
                    <a:p>
                      <a:pPr marL="187322" marR="0" lvl="0" indent="-187322" algn="l" rtl="0">
                        <a:lnSpc>
                          <a:spcPct val="60000"/>
                        </a:lnSpc>
                        <a:spcBef>
                          <a:spcPts val="554"/>
                        </a:spcBef>
                        <a:spcAft>
                          <a:spcPts val="0"/>
                        </a:spcAft>
                        <a:buClr>
                          <a:srgbClr val="000000"/>
                        </a:buClr>
                        <a:buSzPts val="1108"/>
                        <a:buFont typeface="Arial"/>
                        <a:buNone/>
                      </a:pPr>
                      <a:r>
                        <a:rPr lang="ja" sz="1108" u="none" strike="noStrike" cap="none"/>
                        <a:t>　　　[名]　　　　：学習者の名</a:t>
                      </a:r>
                      <a:endParaRPr sz="1108" u="none" strike="noStrike" cap="none"/>
                    </a:p>
                    <a:p>
                      <a:pPr marL="187322" marR="0" lvl="0" indent="-187322" algn="l" rtl="0">
                        <a:lnSpc>
                          <a:spcPct val="60000"/>
                        </a:lnSpc>
                        <a:spcBef>
                          <a:spcPts val="554"/>
                        </a:spcBef>
                        <a:spcAft>
                          <a:spcPts val="0"/>
                        </a:spcAft>
                        <a:buClr>
                          <a:srgbClr val="000000"/>
                        </a:buClr>
                        <a:buSzPts val="1108"/>
                        <a:buFont typeface="Arial"/>
                        <a:buNone/>
                      </a:pPr>
                      <a:r>
                        <a:rPr lang="ja" sz="1108" u="none" strike="noStrike" cap="none"/>
                        <a:t>　　　[かな]※　　：学習者のよみがな</a:t>
                      </a:r>
                      <a:endParaRPr sz="1108" u="none" strike="noStrike" cap="none"/>
                    </a:p>
                    <a:p>
                      <a:pPr marL="187322" marR="0" lvl="0" indent="-187322" algn="l" rtl="0">
                        <a:lnSpc>
                          <a:spcPct val="60000"/>
                        </a:lnSpc>
                        <a:spcBef>
                          <a:spcPts val="554"/>
                        </a:spcBef>
                        <a:spcAft>
                          <a:spcPts val="0"/>
                        </a:spcAft>
                        <a:buClr>
                          <a:srgbClr val="000000"/>
                        </a:buClr>
                        <a:buSzPts val="1108"/>
                        <a:buFont typeface="Arial"/>
                        <a:buNone/>
                      </a:pPr>
                      <a:r>
                        <a:rPr lang="ja" sz="1108" u="none" strike="noStrike" cap="none"/>
                        <a:t>　　　[出席番号]※：学習者の出席番号</a:t>
                      </a:r>
                      <a:endParaRPr sz="1108" u="none" strike="noStrike" cap="none"/>
                    </a:p>
                    <a:p>
                      <a:pPr marL="187322" marR="0" lvl="0" indent="-187322" algn="l" rtl="0">
                        <a:lnSpc>
                          <a:spcPct val="60000"/>
                        </a:lnSpc>
                        <a:spcBef>
                          <a:spcPts val="554"/>
                        </a:spcBef>
                        <a:spcAft>
                          <a:spcPts val="0"/>
                        </a:spcAft>
                        <a:buClr>
                          <a:srgbClr val="000000"/>
                        </a:buClr>
                        <a:buSzPts val="1108"/>
                        <a:buFont typeface="Arial"/>
                        <a:buNone/>
                      </a:pPr>
                      <a:endParaRPr sz="1108" u="none" strike="noStrike" cap="none"/>
                    </a:p>
                    <a:p>
                      <a:pPr marL="187322" marR="0" lvl="0" indent="-187322" algn="l" rtl="0">
                        <a:lnSpc>
                          <a:spcPct val="115000"/>
                        </a:lnSpc>
                        <a:spcBef>
                          <a:spcPts val="554"/>
                        </a:spcBef>
                        <a:spcAft>
                          <a:spcPts val="0"/>
                        </a:spcAft>
                        <a:buClr>
                          <a:srgbClr val="000000"/>
                        </a:buClr>
                        <a:buSzPts val="1108"/>
                        <a:buFont typeface="Arial"/>
                        <a:buNone/>
                      </a:pPr>
                      <a:r>
                        <a:rPr lang="ja" sz="1108" u="none" strike="noStrike" cap="none"/>
                        <a:t>※[かな]と[出席番号]は、[ InterCLASS® Console Support ]をご利用中の場合のみ使用可能です。</a:t>
                      </a:r>
                      <a:endParaRPr sz="1108"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54" name="Google Shape;254;p10"/>
          <p:cNvSpPr/>
          <p:nvPr/>
        </p:nvSpPr>
        <p:spPr>
          <a:xfrm>
            <a:off x="1149513" y="1412300"/>
            <a:ext cx="2351700" cy="310800"/>
          </a:xfrm>
          <a:prstGeom prst="roundRect">
            <a:avLst>
              <a:gd name="adj" fmla="val 16667"/>
            </a:avLst>
          </a:prstGeom>
          <a:solidFill>
            <a:srgbClr val="FFFFFF"/>
          </a:solid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学習者の表示を切り替える</a:t>
            </a:r>
            <a:endParaRPr sz="1292" b="1" i="0" u="none" strike="noStrike" cap="none">
              <a:solidFill>
                <a:srgbClr val="0070F5"/>
              </a:solidFill>
              <a:latin typeface="Arial"/>
              <a:ea typeface="Arial"/>
              <a:cs typeface="Arial"/>
              <a:sym typeface="Arial"/>
            </a:endParaRPr>
          </a:p>
        </p:txBody>
      </p:sp>
      <p:sp>
        <p:nvSpPr>
          <p:cNvPr id="255" name="Google Shape;255;p10"/>
          <p:cNvSpPr/>
          <p:nvPr/>
        </p:nvSpPr>
        <p:spPr>
          <a:xfrm>
            <a:off x="1149525" y="3429000"/>
            <a:ext cx="2351700" cy="310800"/>
          </a:xfrm>
          <a:prstGeom prst="roundRect">
            <a:avLst>
              <a:gd name="adj" fmla="val 16667"/>
            </a:avLst>
          </a:prstGeom>
          <a:solidFill>
            <a:srgbClr val="FFFFFF"/>
          </a:solid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学習者の並び順を変更する</a:t>
            </a:r>
            <a:endParaRPr sz="1292" b="1" i="0" u="none" strike="noStrike" cap="none">
              <a:solidFill>
                <a:srgbClr val="0070F5"/>
              </a:solidFill>
              <a:latin typeface="Arial"/>
              <a:ea typeface="Arial"/>
              <a:cs typeface="Arial"/>
              <a:sym typeface="Arial"/>
            </a:endParaRPr>
          </a:p>
        </p:txBody>
      </p:sp>
      <p:pic>
        <p:nvPicPr>
          <p:cNvPr id="256" name="Google Shape;256;p10"/>
          <p:cNvPicPr preferRelativeResize="0"/>
          <p:nvPr/>
        </p:nvPicPr>
        <p:blipFill rotWithShape="1">
          <a:blip r:embed="rId8">
            <a:alphaModFix/>
          </a:blip>
          <a:srcRect/>
          <a:stretch/>
        </p:blipFill>
        <p:spPr>
          <a:xfrm>
            <a:off x="322750" y="3930895"/>
            <a:ext cx="214125" cy="212605"/>
          </a:xfrm>
          <a:prstGeom prst="rect">
            <a:avLst/>
          </a:prstGeom>
          <a:noFill/>
          <a:ln>
            <a:noFill/>
          </a:ln>
        </p:spPr>
      </p:pic>
      <p:sp>
        <p:nvSpPr>
          <p:cNvPr id="257" name="Google Shape;257;p10"/>
          <p:cNvSpPr/>
          <p:nvPr/>
        </p:nvSpPr>
        <p:spPr>
          <a:xfrm>
            <a:off x="5293500" y="5547463"/>
            <a:ext cx="1800300" cy="310800"/>
          </a:xfrm>
          <a:prstGeom prst="roundRect">
            <a:avLst>
              <a:gd name="adj" fmla="val 16667"/>
            </a:avLst>
          </a:prstGeom>
          <a:solidFill>
            <a:srgbClr val="FFFFFF"/>
          </a:solidFill>
          <a:ln w="9525" cap="flat" cmpd="sng">
            <a:solidFill>
              <a:srgbClr val="F292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 sz="1000" b="1" i="0" u="none" strike="noStrike" cap="none">
                <a:solidFill>
                  <a:srgbClr val="F29206"/>
                </a:solidFill>
                <a:latin typeface="Arial"/>
                <a:ea typeface="Arial"/>
                <a:cs typeface="Arial"/>
                <a:sym typeface="Arial"/>
              </a:rPr>
              <a:t>ドラッグ アンド ドロップ</a:t>
            </a:r>
            <a:endParaRPr sz="1000" b="1" i="0" u="none" strike="noStrike" cap="none">
              <a:solidFill>
                <a:srgbClr val="F29206"/>
              </a:solidFill>
              <a:latin typeface="Arial"/>
              <a:ea typeface="Arial"/>
              <a:cs typeface="Arial"/>
              <a:sym typeface="Arial"/>
            </a:endParaRPr>
          </a:p>
        </p:txBody>
      </p:sp>
      <p:grpSp>
        <p:nvGrpSpPr>
          <p:cNvPr id="258" name="Google Shape;258;p10"/>
          <p:cNvGrpSpPr/>
          <p:nvPr/>
        </p:nvGrpSpPr>
        <p:grpSpPr>
          <a:xfrm>
            <a:off x="4975775" y="4212588"/>
            <a:ext cx="1331165" cy="1611825"/>
            <a:chOff x="4974350" y="4223100"/>
            <a:chExt cx="1331165" cy="1611825"/>
          </a:xfrm>
        </p:grpSpPr>
        <p:sp>
          <p:nvSpPr>
            <p:cNvPr id="259" name="Google Shape;259;p10"/>
            <p:cNvSpPr/>
            <p:nvPr/>
          </p:nvSpPr>
          <p:spPr>
            <a:xfrm rot="-2961010">
              <a:off x="5474698" y="4843423"/>
              <a:ext cx="576113" cy="936098"/>
            </a:xfrm>
            <a:prstGeom prst="curvedRightArrow">
              <a:avLst>
                <a:gd name="adj1" fmla="val 25000"/>
                <a:gd name="adj2" fmla="val 50000"/>
                <a:gd name="adj3" fmla="val 25000"/>
              </a:avLst>
            </a:prstGeom>
            <a:solidFill>
              <a:srgbClr val="FF6600"/>
            </a:solidFill>
            <a:ln w="28575"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66"/>
                </a:buClr>
                <a:buSzPts val="2400"/>
                <a:buFont typeface="Arial"/>
                <a:buNone/>
              </a:pPr>
              <a:endParaRPr sz="2400" b="1" i="0" u="none" strike="noStrike" cap="none">
                <a:solidFill>
                  <a:srgbClr val="000066"/>
                </a:solidFill>
                <a:latin typeface="Arial"/>
                <a:ea typeface="Arial"/>
                <a:cs typeface="Arial"/>
                <a:sym typeface="Arial"/>
              </a:endParaRPr>
            </a:p>
          </p:txBody>
        </p:sp>
        <p:sp>
          <p:nvSpPr>
            <p:cNvPr id="260" name="Google Shape;260;p10"/>
            <p:cNvSpPr/>
            <p:nvPr/>
          </p:nvSpPr>
          <p:spPr>
            <a:xfrm>
              <a:off x="4974350" y="4223100"/>
              <a:ext cx="927900" cy="721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261" name="Google Shape;261;p10"/>
            <p:cNvSpPr/>
            <p:nvPr/>
          </p:nvSpPr>
          <p:spPr>
            <a:xfrm>
              <a:off x="5470175" y="4764650"/>
              <a:ext cx="252300" cy="160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62" name="Google Shape;262;p10"/>
          <p:cNvPicPr preferRelativeResize="0"/>
          <p:nvPr/>
        </p:nvPicPr>
        <p:blipFill rotWithShape="1">
          <a:blip r:embed="rId9">
            <a:alphaModFix/>
          </a:blip>
          <a:srcRect/>
          <a:stretch/>
        </p:blipFill>
        <p:spPr>
          <a:xfrm>
            <a:off x="4954062" y="1637000"/>
            <a:ext cx="224325" cy="174686"/>
          </a:xfrm>
          <a:prstGeom prst="rect">
            <a:avLst/>
          </a:prstGeom>
          <a:noFill/>
          <a:ln>
            <a:noFill/>
          </a:ln>
        </p:spPr>
      </p:pic>
      <p:pic>
        <p:nvPicPr>
          <p:cNvPr id="263" name="Google Shape;263;p10"/>
          <p:cNvPicPr preferRelativeResize="0"/>
          <p:nvPr/>
        </p:nvPicPr>
        <p:blipFill rotWithShape="1">
          <a:blip r:embed="rId10">
            <a:alphaModFix/>
          </a:blip>
          <a:srcRect/>
          <a:stretch/>
        </p:blipFill>
        <p:spPr>
          <a:xfrm>
            <a:off x="8357850" y="4054063"/>
            <a:ext cx="173000" cy="161550"/>
          </a:xfrm>
          <a:prstGeom prst="rect">
            <a:avLst/>
          </a:prstGeom>
          <a:noFill/>
          <a:ln>
            <a:noFill/>
          </a:ln>
        </p:spPr>
      </p:pic>
      <p:sp>
        <p:nvSpPr>
          <p:cNvPr id="264" name="Google Shape;264;p10"/>
          <p:cNvSpPr/>
          <p:nvPr/>
        </p:nvSpPr>
        <p:spPr>
          <a:xfrm>
            <a:off x="4919957" y="1568946"/>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265" name="Google Shape;265;p10"/>
          <p:cNvSpPr/>
          <p:nvPr/>
        </p:nvSpPr>
        <p:spPr>
          <a:xfrm>
            <a:off x="8298095" y="3979434"/>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266" name="Google Shape;266;p10"/>
          <p:cNvSpPr/>
          <p:nvPr/>
        </p:nvSpPr>
        <p:spPr>
          <a:xfrm>
            <a:off x="4977275" y="1890212"/>
            <a:ext cx="831600" cy="1058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267" name="Google Shape;267;p10"/>
          <p:cNvSpPr/>
          <p:nvPr/>
        </p:nvSpPr>
        <p:spPr>
          <a:xfrm>
            <a:off x="7740375" y="4212588"/>
            <a:ext cx="548700" cy="2017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graphicFrame>
        <p:nvGraphicFramePr>
          <p:cNvPr id="268" name="Google Shape;268;p10"/>
          <p:cNvGraphicFramePr/>
          <p:nvPr/>
        </p:nvGraphicFramePr>
        <p:xfrm>
          <a:off x="235888" y="1804350"/>
          <a:ext cx="4178975" cy="1209850"/>
        </p:xfrm>
        <a:graphic>
          <a:graphicData uri="http://schemas.openxmlformats.org/drawingml/2006/table">
            <a:tbl>
              <a:tblPr>
                <a:noFill/>
                <a:tableStyleId>{783FC2E9-E4CB-4F73-B298-CAA7A63977EF}</a:tableStyleId>
              </a:tblPr>
              <a:tblGrid>
                <a:gridCol w="4178975">
                  <a:extLst>
                    <a:ext uri="{9D8B030D-6E8A-4147-A177-3AD203B41FA5}">
                      <a16:colId xmlns:a16="http://schemas.microsoft.com/office/drawing/2014/main" val="20000"/>
                    </a:ext>
                  </a:extLst>
                </a:gridCol>
              </a:tblGrid>
              <a:tr h="1209850">
                <a:tc>
                  <a:txBody>
                    <a:bodyPr/>
                    <a:lstStyle/>
                    <a:p>
                      <a:pPr marL="187322" marR="0" lvl="0" indent="-187322" algn="l" rtl="0">
                        <a:lnSpc>
                          <a:spcPct val="100000"/>
                        </a:lnSpc>
                        <a:spcBef>
                          <a:spcPts val="0"/>
                        </a:spcBef>
                        <a:spcAft>
                          <a:spcPts val="0"/>
                        </a:spcAft>
                        <a:buClr>
                          <a:srgbClr val="000000"/>
                        </a:buClr>
                        <a:buSzPts val="1400"/>
                        <a:buFont typeface="Arial"/>
                        <a:buNone/>
                      </a:pPr>
                      <a:r>
                        <a:rPr lang="ja" sz="1400" b="1" u="none" strike="noStrike" cap="none"/>
                        <a:t>［ ▼ ］</a:t>
                      </a:r>
                      <a:r>
                        <a:rPr lang="ja" sz="1400" u="none" strike="noStrike" cap="none"/>
                        <a:t>をクリックして表示対象を切り替えます</a:t>
                      </a:r>
                      <a:endParaRPr sz="1400" u="none" strike="noStrike" cap="none"/>
                    </a:p>
                    <a:p>
                      <a:pPr marL="187322" marR="0" lvl="0" indent="-187322" algn="l" rtl="0">
                        <a:lnSpc>
                          <a:spcPct val="60000"/>
                        </a:lnSpc>
                        <a:spcBef>
                          <a:spcPts val="646"/>
                        </a:spcBef>
                        <a:spcAft>
                          <a:spcPts val="0"/>
                        </a:spcAft>
                        <a:buClr>
                          <a:srgbClr val="000000"/>
                        </a:buClr>
                        <a:buSzPts val="1292"/>
                        <a:buFont typeface="Arial"/>
                        <a:buNone/>
                      </a:pPr>
                      <a:r>
                        <a:rPr lang="ja" sz="1292" u="none" strike="noStrike" cap="none"/>
                        <a:t>　　</a:t>
                      </a:r>
                      <a:r>
                        <a:rPr lang="ja" sz="1108" u="none" strike="noStrike" cap="none"/>
                        <a:t>　　　</a:t>
                      </a:r>
                      <a:endParaRPr sz="1108" u="none" strike="noStrike" cap="none"/>
                    </a:p>
                    <a:p>
                      <a:pPr marL="187322" marR="0" lvl="0" indent="-187322" algn="l" rtl="0">
                        <a:lnSpc>
                          <a:spcPct val="60000"/>
                        </a:lnSpc>
                        <a:spcBef>
                          <a:spcPts val="554"/>
                        </a:spcBef>
                        <a:spcAft>
                          <a:spcPts val="0"/>
                        </a:spcAft>
                        <a:buClr>
                          <a:srgbClr val="000000"/>
                        </a:buClr>
                        <a:buSzPts val="1208"/>
                        <a:buFont typeface="Arial"/>
                        <a:buNone/>
                      </a:pPr>
                      <a:r>
                        <a:rPr lang="ja" sz="1208" u="none" strike="noStrike" cap="none"/>
                        <a:t>[すべての学習者]：クラスに登録されている学習者全員</a:t>
                      </a:r>
                      <a:endParaRPr sz="1208" u="none" strike="noStrike" cap="none"/>
                    </a:p>
                    <a:p>
                      <a:pPr marL="187322" marR="0" lvl="0" indent="-187322" algn="l" rtl="0">
                        <a:lnSpc>
                          <a:spcPct val="60000"/>
                        </a:lnSpc>
                        <a:spcBef>
                          <a:spcPts val="554"/>
                        </a:spcBef>
                        <a:spcAft>
                          <a:spcPts val="0"/>
                        </a:spcAft>
                        <a:buClr>
                          <a:srgbClr val="000000"/>
                        </a:buClr>
                        <a:buSzPts val="1208"/>
                        <a:buFont typeface="Arial"/>
                        <a:buNone/>
                      </a:pPr>
                      <a:r>
                        <a:rPr lang="ja" sz="1208" u="none" strike="noStrike" cap="none"/>
                        <a:t>[接続中の学習者]：接続している学習者全員</a:t>
                      </a:r>
                      <a:endParaRPr sz="1208" u="none" strike="noStrike" cap="none"/>
                    </a:p>
                    <a:p>
                      <a:pPr marL="187322" marR="0" lvl="0" indent="-187322" algn="l" rtl="0">
                        <a:lnSpc>
                          <a:spcPct val="60000"/>
                        </a:lnSpc>
                        <a:spcBef>
                          <a:spcPts val="554"/>
                        </a:spcBef>
                        <a:spcAft>
                          <a:spcPts val="0"/>
                        </a:spcAft>
                        <a:buClr>
                          <a:srgbClr val="000000"/>
                        </a:buClr>
                        <a:buSzPts val="1208"/>
                        <a:buFont typeface="Arial"/>
                        <a:buNone/>
                      </a:pPr>
                      <a:r>
                        <a:rPr lang="ja" sz="1208" u="none" strike="noStrike" cap="none"/>
                        <a:t>[お気に入り]　　：お気に入りに登録している学習者</a:t>
                      </a:r>
                      <a:endParaRPr sz="1400" b="1"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9" name="Google Shape;269;p10"/>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70" name="Google Shape;270;p10"/>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クラスに表示されている学習者カードの表示を「出席者のみ」などに切り替えることができます。また、学習者カードの並び順も変更することができます。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aphicFrame>
        <p:nvGraphicFramePr>
          <p:cNvPr id="276" name="Google Shape;276;p11"/>
          <p:cNvGraphicFramePr/>
          <p:nvPr>
            <p:extLst>
              <p:ext uri="{D42A27DB-BD31-4B8C-83A1-F6EECF244321}">
                <p14:modId xmlns:p14="http://schemas.microsoft.com/office/powerpoint/2010/main" val="3848876970"/>
              </p:ext>
            </p:extLst>
          </p:nvPr>
        </p:nvGraphicFramePr>
        <p:xfrm>
          <a:off x="235875" y="1288828"/>
          <a:ext cx="4178975" cy="3220788"/>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4033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アイコンをクリックして、</a:t>
                      </a:r>
                      <a:r>
                        <a:rPr lang="ja" sz="1400" b="1" u="none" strike="noStrike" cap="none" dirty="0"/>
                        <a:t>［一時除外］</a:t>
                      </a:r>
                      <a:r>
                        <a:rPr lang="ja" sz="1400" u="none" strike="noStrike" cap="none" dirty="0"/>
                        <a:t>をクリック</a:t>
                      </a:r>
                      <a:endParaRPr sz="1400" u="none" strike="noStrike" cap="none" dirty="0"/>
                    </a:p>
                    <a:p>
                      <a:pPr marL="0" marR="0" lvl="0" indent="0" algn="l" rtl="0">
                        <a:lnSpc>
                          <a:spcPct val="150000"/>
                        </a:lnSpc>
                        <a:spcBef>
                          <a:spcPts val="0"/>
                        </a:spcBef>
                        <a:spcAft>
                          <a:spcPts val="0"/>
                        </a:spcAft>
                        <a:buClr>
                          <a:srgbClr val="000000"/>
                        </a:buClr>
                        <a:buSzPts val="1200"/>
                        <a:buFont typeface="Arial"/>
                        <a:buNone/>
                      </a:pPr>
                      <a:r>
                        <a:rPr lang="ja" sz="1200" u="none" strike="noStrike" cap="none" dirty="0"/>
                        <a:t>⇒学習者が一時除外され、下図のように表示されます。</a:t>
                      </a:r>
                      <a:endParaRPr sz="1200" u="none" strike="noStrike" cap="none" dirty="0"/>
                    </a:p>
                    <a:p>
                      <a:pPr marL="0" marR="0" lvl="0" indent="0" algn="l" rtl="0">
                        <a:lnSpc>
                          <a:spcPct val="150000"/>
                        </a:lnSpc>
                        <a:spcBef>
                          <a:spcPts val="0"/>
                        </a:spcBef>
                        <a:spcAft>
                          <a:spcPts val="0"/>
                        </a:spcAft>
                        <a:buClr>
                          <a:srgbClr val="000000"/>
                        </a:buClr>
                        <a:buSzPts val="1200"/>
                        <a:buFont typeface="Arial"/>
                        <a:buNone/>
                      </a:pPr>
                      <a:endParaRPr sz="1200" u="none" strike="noStrike" cap="none" dirty="0"/>
                    </a:p>
                    <a:p>
                      <a:pPr marL="0" marR="0" lvl="0" indent="0" algn="l" rtl="0">
                        <a:lnSpc>
                          <a:spcPct val="150000"/>
                        </a:lnSpc>
                        <a:spcBef>
                          <a:spcPts val="0"/>
                        </a:spcBef>
                        <a:spcAft>
                          <a:spcPts val="0"/>
                        </a:spcAft>
                        <a:buClr>
                          <a:srgbClr val="000000"/>
                        </a:buClr>
                        <a:buSzPts val="1200"/>
                        <a:buFont typeface="Arial"/>
                        <a:buNone/>
                      </a:pPr>
                      <a:r>
                        <a:rPr lang="ja" sz="1200" u="none" strike="noStrike" cap="none" dirty="0"/>
                        <a:t>※［再接続］を実行しても、除外されている学習者は復帰しません。</a:t>
                      </a: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272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アイコンをクリックして</a:t>
                      </a:r>
                      <a:r>
                        <a:rPr lang="ja" sz="1400" b="1" u="none" strike="noStrike" cap="none" dirty="0"/>
                        <a:t>［復帰］</a:t>
                      </a:r>
                      <a:r>
                        <a:rPr lang="ja" sz="1400" u="none" strike="noStrike" cap="none" dirty="0"/>
                        <a:t>をクリック</a:t>
                      </a:r>
                      <a:endParaRPr sz="1400" u="none" strike="noStrike" cap="none" dirty="0"/>
                    </a:p>
                    <a:p>
                      <a:pPr marL="0" marR="0" lvl="0" indent="0" algn="l" rtl="0">
                        <a:lnSpc>
                          <a:spcPct val="150000"/>
                        </a:lnSpc>
                        <a:spcBef>
                          <a:spcPts val="0"/>
                        </a:spcBef>
                        <a:spcAft>
                          <a:spcPts val="0"/>
                        </a:spcAft>
                        <a:buClr>
                          <a:srgbClr val="000000"/>
                        </a:buClr>
                        <a:buSzPts val="1200"/>
                        <a:buFont typeface="Arial"/>
                        <a:buNone/>
                      </a:pPr>
                      <a:r>
                        <a:rPr lang="ja" sz="1200" u="none" strike="noStrike" cap="none" dirty="0"/>
                        <a:t>⇒除外していた学習者カードが元に戻ります。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277" name="Google Shape;277;p11"/>
          <p:cNvGrpSpPr/>
          <p:nvPr/>
        </p:nvGrpSpPr>
        <p:grpSpPr>
          <a:xfrm>
            <a:off x="4934675" y="3910413"/>
            <a:ext cx="3831576" cy="2137201"/>
            <a:chOff x="5061550" y="937975"/>
            <a:chExt cx="3831576" cy="2137201"/>
          </a:xfrm>
        </p:grpSpPr>
        <p:pic>
          <p:nvPicPr>
            <p:cNvPr id="278" name="Google Shape;278;p11"/>
            <p:cNvPicPr preferRelativeResize="0"/>
            <p:nvPr/>
          </p:nvPicPr>
          <p:blipFill rotWithShape="1">
            <a:blip r:embed="rId3">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279" name="Google Shape;279;p11"/>
            <p:cNvPicPr preferRelativeResize="0"/>
            <p:nvPr/>
          </p:nvPicPr>
          <p:blipFill rotWithShape="1">
            <a:blip r:embed="rId4">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sp>
        <p:nvSpPr>
          <p:cNvPr id="280" name="Google Shape;280;p11"/>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学習者を一時除外する</a:t>
            </a:r>
            <a:endParaRPr sz="3200" u="sng">
              <a:solidFill>
                <a:srgbClr val="000000"/>
              </a:solidFill>
              <a:latin typeface="Arial"/>
              <a:ea typeface="Arial"/>
              <a:cs typeface="Arial"/>
              <a:sym typeface="Arial"/>
            </a:endParaRPr>
          </a:p>
        </p:txBody>
      </p:sp>
      <p:pic>
        <p:nvPicPr>
          <p:cNvPr id="281" name="Google Shape;281;p11"/>
          <p:cNvPicPr preferRelativeResize="0"/>
          <p:nvPr/>
        </p:nvPicPr>
        <p:blipFill rotWithShape="1">
          <a:blip r:embed="rId5">
            <a:alphaModFix/>
          </a:blip>
          <a:srcRect l="50453" t="47771" r="26880" b="31606"/>
          <a:stretch/>
        </p:blipFill>
        <p:spPr>
          <a:xfrm>
            <a:off x="4998325" y="4312000"/>
            <a:ext cx="885875" cy="523275"/>
          </a:xfrm>
          <a:prstGeom prst="rect">
            <a:avLst/>
          </a:prstGeom>
          <a:noFill/>
          <a:ln>
            <a:noFill/>
          </a:ln>
        </p:spPr>
      </p:pic>
      <p:grpSp>
        <p:nvGrpSpPr>
          <p:cNvPr id="282" name="Google Shape;282;p11"/>
          <p:cNvGrpSpPr/>
          <p:nvPr/>
        </p:nvGrpSpPr>
        <p:grpSpPr>
          <a:xfrm>
            <a:off x="4934675" y="1288813"/>
            <a:ext cx="3831576" cy="2137201"/>
            <a:chOff x="5061550" y="937975"/>
            <a:chExt cx="3831576" cy="2137201"/>
          </a:xfrm>
        </p:grpSpPr>
        <p:pic>
          <p:nvPicPr>
            <p:cNvPr id="283" name="Google Shape;283;p11"/>
            <p:cNvPicPr preferRelativeResize="0"/>
            <p:nvPr/>
          </p:nvPicPr>
          <p:blipFill rotWithShape="1">
            <a:blip r:embed="rId3">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284" name="Google Shape;284;p11"/>
            <p:cNvPicPr preferRelativeResize="0"/>
            <p:nvPr/>
          </p:nvPicPr>
          <p:blipFill rotWithShape="1">
            <a:blip r:embed="rId4">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pic>
        <p:nvPicPr>
          <p:cNvPr id="285" name="Google Shape;285;p11"/>
          <p:cNvPicPr preferRelativeResize="0"/>
          <p:nvPr/>
        </p:nvPicPr>
        <p:blipFill rotWithShape="1">
          <a:blip r:embed="rId6">
            <a:alphaModFix/>
          </a:blip>
          <a:srcRect/>
          <a:stretch/>
        </p:blipFill>
        <p:spPr>
          <a:xfrm>
            <a:off x="5937518" y="2021904"/>
            <a:ext cx="868439" cy="1809627"/>
          </a:xfrm>
          <a:prstGeom prst="rect">
            <a:avLst/>
          </a:prstGeom>
          <a:noFill/>
          <a:ln w="9525" cap="flat" cmpd="sng">
            <a:solidFill>
              <a:srgbClr val="A5A5A5"/>
            </a:solidFill>
            <a:prstDash val="solid"/>
            <a:round/>
            <a:headEnd type="none" w="sm" len="sm"/>
            <a:tailEnd type="none" w="sm" len="sm"/>
          </a:ln>
        </p:spPr>
      </p:pic>
      <p:pic>
        <p:nvPicPr>
          <p:cNvPr id="286" name="Google Shape;286;p11"/>
          <p:cNvPicPr preferRelativeResize="0"/>
          <p:nvPr/>
        </p:nvPicPr>
        <p:blipFill rotWithShape="1">
          <a:blip r:embed="rId7">
            <a:alphaModFix/>
          </a:blip>
          <a:srcRect/>
          <a:stretch/>
        </p:blipFill>
        <p:spPr>
          <a:xfrm>
            <a:off x="5653345" y="2045934"/>
            <a:ext cx="218657" cy="233234"/>
          </a:xfrm>
          <a:prstGeom prst="rect">
            <a:avLst/>
          </a:prstGeom>
          <a:noFill/>
          <a:ln>
            <a:noFill/>
          </a:ln>
        </p:spPr>
      </p:pic>
      <p:sp>
        <p:nvSpPr>
          <p:cNvPr id="287" name="Google Shape;287;p11"/>
          <p:cNvSpPr/>
          <p:nvPr/>
        </p:nvSpPr>
        <p:spPr>
          <a:xfrm>
            <a:off x="5918914" y="3311476"/>
            <a:ext cx="916800" cy="2160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288" name="Google Shape;288;p11"/>
          <p:cNvPicPr preferRelativeResize="0"/>
          <p:nvPr/>
        </p:nvPicPr>
        <p:blipFill rotWithShape="1">
          <a:blip r:embed="rId6">
            <a:alphaModFix/>
          </a:blip>
          <a:srcRect/>
          <a:stretch/>
        </p:blipFill>
        <p:spPr>
          <a:xfrm>
            <a:off x="5937518" y="4638223"/>
            <a:ext cx="868439" cy="1809627"/>
          </a:xfrm>
          <a:prstGeom prst="rect">
            <a:avLst/>
          </a:prstGeom>
          <a:noFill/>
          <a:ln w="9525" cap="flat" cmpd="sng">
            <a:solidFill>
              <a:srgbClr val="A5A5A5"/>
            </a:solidFill>
            <a:prstDash val="solid"/>
            <a:round/>
            <a:headEnd type="none" w="sm" len="sm"/>
            <a:tailEnd type="none" w="sm" len="sm"/>
          </a:ln>
        </p:spPr>
      </p:pic>
      <p:pic>
        <p:nvPicPr>
          <p:cNvPr id="289" name="Google Shape;289;p11"/>
          <p:cNvPicPr preferRelativeResize="0"/>
          <p:nvPr/>
        </p:nvPicPr>
        <p:blipFill rotWithShape="1">
          <a:blip r:embed="rId7">
            <a:alphaModFix/>
          </a:blip>
          <a:srcRect/>
          <a:stretch/>
        </p:blipFill>
        <p:spPr>
          <a:xfrm>
            <a:off x="5653320" y="4820140"/>
            <a:ext cx="218657" cy="233234"/>
          </a:xfrm>
          <a:prstGeom prst="rect">
            <a:avLst/>
          </a:prstGeom>
          <a:noFill/>
          <a:ln>
            <a:noFill/>
          </a:ln>
        </p:spPr>
      </p:pic>
      <p:sp>
        <p:nvSpPr>
          <p:cNvPr id="290" name="Google Shape;290;p11"/>
          <p:cNvSpPr/>
          <p:nvPr/>
        </p:nvSpPr>
        <p:spPr>
          <a:xfrm>
            <a:off x="5918914" y="6159257"/>
            <a:ext cx="916800" cy="2160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291" name="Google Shape;291;p11"/>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11</a:t>
            </a:fld>
            <a:endParaRPr/>
          </a:p>
        </p:txBody>
      </p:sp>
      <p:pic>
        <p:nvPicPr>
          <p:cNvPr id="292" name="Google Shape;292;p11"/>
          <p:cNvPicPr preferRelativeResize="0"/>
          <p:nvPr/>
        </p:nvPicPr>
        <p:blipFill rotWithShape="1">
          <a:blip r:embed="rId8">
            <a:alphaModFix/>
          </a:blip>
          <a:srcRect/>
          <a:stretch/>
        </p:blipFill>
        <p:spPr>
          <a:xfrm>
            <a:off x="1466356" y="4615659"/>
            <a:ext cx="1827500" cy="1304206"/>
          </a:xfrm>
          <a:prstGeom prst="rect">
            <a:avLst/>
          </a:prstGeom>
          <a:noFill/>
          <a:ln w="9525" cap="flat" cmpd="sng">
            <a:solidFill>
              <a:srgbClr val="D9D9D9"/>
            </a:solidFill>
            <a:prstDash val="solid"/>
            <a:round/>
            <a:headEnd type="none" w="sm" len="sm"/>
            <a:tailEnd type="none" w="sm" len="sm"/>
          </a:ln>
        </p:spPr>
      </p:pic>
      <p:sp>
        <p:nvSpPr>
          <p:cNvPr id="293" name="Google Shape;293;p11"/>
          <p:cNvSpPr txBox="1"/>
          <p:nvPr/>
        </p:nvSpPr>
        <p:spPr>
          <a:xfrm>
            <a:off x="1466373" y="5977311"/>
            <a:ext cx="1827600" cy="3159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ja" sz="1100" b="0" i="0" u="none" strike="noStrike" cap="none">
                <a:solidFill>
                  <a:srgbClr val="000000"/>
                </a:solidFill>
                <a:latin typeface="Arial"/>
                <a:ea typeface="Arial"/>
                <a:cs typeface="Arial"/>
                <a:sym typeface="Arial"/>
              </a:rPr>
              <a:t>一時除外の状態</a:t>
            </a:r>
            <a:endParaRPr sz="1400" b="0" i="0" u="none" strike="noStrike" cap="none">
              <a:solidFill>
                <a:srgbClr val="000000"/>
              </a:solidFill>
              <a:latin typeface="Arial"/>
              <a:ea typeface="Arial"/>
              <a:cs typeface="Arial"/>
              <a:sym typeface="Arial"/>
            </a:endParaRPr>
          </a:p>
        </p:txBody>
      </p:sp>
      <p:sp>
        <p:nvSpPr>
          <p:cNvPr id="294" name="Google Shape;294;p11"/>
          <p:cNvSpPr/>
          <p:nvPr/>
        </p:nvSpPr>
        <p:spPr>
          <a:xfrm>
            <a:off x="5616420" y="2007146"/>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295" name="Google Shape;295;p11"/>
          <p:cNvSpPr/>
          <p:nvPr/>
        </p:nvSpPr>
        <p:spPr>
          <a:xfrm>
            <a:off x="5616420" y="4781359"/>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cxnSp>
        <p:nvCxnSpPr>
          <p:cNvPr id="296" name="Google Shape;296;p11"/>
          <p:cNvCxnSpPr/>
          <p:nvPr/>
        </p:nvCxnSpPr>
        <p:spPr>
          <a:xfrm flipH="1">
            <a:off x="3312198" y="3442864"/>
            <a:ext cx="2468700" cy="1800600"/>
          </a:xfrm>
          <a:prstGeom prst="straightConnector1">
            <a:avLst/>
          </a:prstGeom>
          <a:noFill/>
          <a:ln w="28575" cap="flat" cmpd="sng">
            <a:solidFill>
              <a:srgbClr val="FF0000"/>
            </a:solidFill>
            <a:prstDash val="solid"/>
            <a:round/>
            <a:headEnd type="none" w="sm" len="sm"/>
            <a:tailEnd type="triangle" w="med" len="med"/>
          </a:ln>
        </p:spPr>
      </p:cxnSp>
      <p:sp>
        <p:nvSpPr>
          <p:cNvPr id="297" name="Google Shape;297;p11"/>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98" name="Google Shape;298;p11"/>
          <p:cNvSpPr/>
          <p:nvPr/>
        </p:nvSpPr>
        <p:spPr>
          <a:xfrm>
            <a:off x="5572923" y="295697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299" name="Google Shape;299;p11"/>
          <p:cNvSpPr/>
          <p:nvPr/>
        </p:nvSpPr>
        <p:spPr>
          <a:xfrm>
            <a:off x="5572898" y="582917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pic>
        <p:nvPicPr>
          <p:cNvPr id="300" name="Google Shape;300;p11"/>
          <p:cNvPicPr preferRelativeResize="0"/>
          <p:nvPr/>
        </p:nvPicPr>
        <p:blipFill rotWithShape="1">
          <a:blip r:embed="rId9">
            <a:alphaModFix/>
          </a:blip>
          <a:srcRect/>
          <a:stretch/>
        </p:blipFill>
        <p:spPr>
          <a:xfrm>
            <a:off x="1149256" y="1375677"/>
            <a:ext cx="102800" cy="289475"/>
          </a:xfrm>
          <a:prstGeom prst="rect">
            <a:avLst/>
          </a:prstGeom>
          <a:noFill/>
          <a:ln>
            <a:noFill/>
          </a:ln>
        </p:spPr>
      </p:pic>
      <p:pic>
        <p:nvPicPr>
          <p:cNvPr id="301" name="Google Shape;301;p11"/>
          <p:cNvPicPr preferRelativeResize="0"/>
          <p:nvPr/>
        </p:nvPicPr>
        <p:blipFill rotWithShape="1">
          <a:blip r:embed="rId9">
            <a:alphaModFix/>
          </a:blip>
          <a:srcRect/>
          <a:stretch/>
        </p:blipFill>
        <p:spPr>
          <a:xfrm>
            <a:off x="1097856" y="3527476"/>
            <a:ext cx="102800" cy="289475"/>
          </a:xfrm>
          <a:prstGeom prst="rect">
            <a:avLst/>
          </a:prstGeom>
          <a:noFill/>
          <a:ln>
            <a:noFill/>
          </a:ln>
        </p:spPr>
      </p:pic>
      <p:sp>
        <p:nvSpPr>
          <p:cNvPr id="302" name="Google Shape;302;p1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クラスの中から対象の学習者を、先生の操作の対象外にすることができます。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aphicFrame>
        <p:nvGraphicFramePr>
          <p:cNvPr id="308" name="Google Shape;308;p12"/>
          <p:cNvGraphicFramePr/>
          <p:nvPr>
            <p:extLst>
              <p:ext uri="{D42A27DB-BD31-4B8C-83A1-F6EECF244321}">
                <p14:modId xmlns:p14="http://schemas.microsoft.com/office/powerpoint/2010/main" val="605877390"/>
              </p:ext>
            </p:extLst>
          </p:nvPr>
        </p:nvGraphicFramePr>
        <p:xfrm>
          <a:off x="239850" y="1288223"/>
          <a:ext cx="4175000" cy="2300605"/>
        </p:xfrm>
        <a:graphic>
          <a:graphicData uri="http://schemas.openxmlformats.org/drawingml/2006/table">
            <a:tbl>
              <a:tblPr>
                <a:noFill/>
                <a:tableStyleId>{783FC2E9-E4CB-4F73-B298-CAA7A63977EF}</a:tableStyleId>
              </a:tblPr>
              <a:tblGrid>
                <a:gridCol w="579300">
                  <a:extLst>
                    <a:ext uri="{9D8B030D-6E8A-4147-A177-3AD203B41FA5}">
                      <a16:colId xmlns:a16="http://schemas.microsoft.com/office/drawing/2014/main" val="20000"/>
                    </a:ext>
                  </a:extLst>
                </a:gridCol>
                <a:gridCol w="3595700">
                  <a:extLst>
                    <a:ext uri="{9D8B030D-6E8A-4147-A177-3AD203B41FA5}">
                      <a16:colId xmlns:a16="http://schemas.microsoft.com/office/drawing/2014/main" val="20001"/>
                    </a:ext>
                  </a:extLst>
                </a:gridCol>
              </a:tblGrid>
              <a:tr h="12014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をクリックします。</a:t>
                      </a:r>
                      <a:br>
                        <a:rPr lang="ja" sz="1400" u="none" strike="noStrike" cap="none" dirty="0"/>
                      </a:br>
                      <a:r>
                        <a:rPr lang="ja" sz="1200" u="none" strike="noStrike" cap="none" dirty="0"/>
                        <a:t>⇒ 学習者カードの下に</a:t>
                      </a:r>
                      <a:r>
                        <a:rPr lang="ja" sz="1200" b="1" u="none" strike="noStrike" cap="none" dirty="0"/>
                        <a:t>「 Web ページ情報 」</a:t>
                      </a:r>
                      <a:r>
                        <a:rPr lang="ja" sz="1200" u="none" strike="noStrike" cap="none" dirty="0"/>
                        <a:t>が</a:t>
                      </a:r>
                      <a:br>
                        <a:rPr lang="ja" sz="1200" u="none" strike="noStrike" cap="none" dirty="0"/>
                      </a:br>
                      <a:r>
                        <a:rPr lang="ja" sz="1200" u="none" strike="noStrike" cap="none" dirty="0"/>
                        <a:t>　表示されます。</a:t>
                      </a:r>
                      <a:endParaRPr sz="1200" u="none" strike="noStrike" cap="none" dirty="0"/>
                    </a:p>
                    <a:p>
                      <a:pPr marL="0" marR="0" lvl="0" indent="0" algn="l" rtl="0">
                        <a:lnSpc>
                          <a:spcPct val="150000"/>
                        </a:lnSpc>
                        <a:spcBef>
                          <a:spcPts val="0"/>
                        </a:spcBef>
                        <a:spcAft>
                          <a:spcPts val="0"/>
                        </a:spcAft>
                        <a:buClr>
                          <a:srgbClr val="000000"/>
                        </a:buClr>
                        <a:buSzPts val="1200"/>
                        <a:buFont typeface="Arial"/>
                        <a:buNone/>
                      </a:pP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086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dirty="0"/>
                        <a:t>URL </a:t>
                      </a:r>
                      <a:r>
                        <a:rPr lang="ja" sz="1400" u="none" strike="noStrike" cap="none" dirty="0"/>
                        <a:t>をクリックすると、学習者が閲覧しているWeb ページを開くことができます。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309" name="Google Shape;309;p12"/>
          <p:cNvGrpSpPr/>
          <p:nvPr/>
        </p:nvGrpSpPr>
        <p:grpSpPr>
          <a:xfrm>
            <a:off x="6715413" y="4502130"/>
            <a:ext cx="1869362" cy="2061795"/>
            <a:chOff x="6715413" y="4502130"/>
            <a:chExt cx="1869362" cy="2061795"/>
          </a:xfrm>
        </p:grpSpPr>
        <p:pic>
          <p:nvPicPr>
            <p:cNvPr id="310" name="Google Shape;310;p12"/>
            <p:cNvPicPr preferRelativeResize="0"/>
            <p:nvPr/>
          </p:nvPicPr>
          <p:blipFill rotWithShape="1">
            <a:blip r:embed="rId3">
              <a:alphaModFix/>
            </a:blip>
            <a:srcRect/>
            <a:stretch/>
          </p:blipFill>
          <p:spPr>
            <a:xfrm>
              <a:off x="6715413" y="4502130"/>
              <a:ext cx="1869353" cy="2061786"/>
            </a:xfrm>
            <a:prstGeom prst="rect">
              <a:avLst/>
            </a:prstGeom>
            <a:noFill/>
            <a:ln w="9525" cap="flat" cmpd="sng">
              <a:solidFill>
                <a:srgbClr val="D9D9D9"/>
              </a:solidFill>
              <a:prstDash val="solid"/>
              <a:round/>
              <a:headEnd type="none" w="sm" len="sm"/>
              <a:tailEnd type="none" w="sm" len="sm"/>
            </a:ln>
          </p:spPr>
        </p:pic>
        <p:pic>
          <p:nvPicPr>
            <p:cNvPr id="311" name="Google Shape;311;p12"/>
            <p:cNvPicPr preferRelativeResize="0"/>
            <p:nvPr/>
          </p:nvPicPr>
          <p:blipFill rotWithShape="1">
            <a:blip r:embed="rId4">
              <a:alphaModFix/>
            </a:blip>
            <a:srcRect l="1602" r="1280" b="1671"/>
            <a:stretch/>
          </p:blipFill>
          <p:spPr>
            <a:xfrm>
              <a:off x="6715425" y="5941034"/>
              <a:ext cx="1869350" cy="622891"/>
            </a:xfrm>
            <a:prstGeom prst="rect">
              <a:avLst/>
            </a:prstGeom>
            <a:noFill/>
            <a:ln w="9525" cap="flat" cmpd="sng">
              <a:solidFill>
                <a:srgbClr val="D9D9D9"/>
              </a:solidFill>
              <a:prstDash val="solid"/>
              <a:round/>
              <a:headEnd type="none" w="sm" len="sm"/>
              <a:tailEnd type="none" w="sm" len="sm"/>
            </a:ln>
          </p:spPr>
        </p:pic>
      </p:grpSp>
      <p:grpSp>
        <p:nvGrpSpPr>
          <p:cNvPr id="312" name="Google Shape;312;p12"/>
          <p:cNvGrpSpPr/>
          <p:nvPr/>
        </p:nvGrpSpPr>
        <p:grpSpPr>
          <a:xfrm>
            <a:off x="4934700" y="2992625"/>
            <a:ext cx="3831576" cy="1367401"/>
            <a:chOff x="5061563" y="938000"/>
            <a:chExt cx="3831576" cy="1367401"/>
          </a:xfrm>
        </p:grpSpPr>
        <p:pic>
          <p:nvPicPr>
            <p:cNvPr id="313" name="Google Shape;313;p12"/>
            <p:cNvPicPr preferRelativeResize="0"/>
            <p:nvPr/>
          </p:nvPicPr>
          <p:blipFill rotWithShape="1">
            <a:blip r:embed="rId5">
              <a:alphaModFix/>
            </a:blip>
            <a:srcRect b="36020"/>
            <a:stretch/>
          </p:blipFill>
          <p:spPr>
            <a:xfrm>
              <a:off x="5061563" y="938000"/>
              <a:ext cx="3831576" cy="1367401"/>
            </a:xfrm>
            <a:prstGeom prst="rect">
              <a:avLst/>
            </a:prstGeom>
            <a:noFill/>
            <a:ln w="9525" cap="flat" cmpd="sng">
              <a:solidFill>
                <a:srgbClr val="D9D9D9"/>
              </a:solidFill>
              <a:prstDash val="solid"/>
              <a:round/>
              <a:headEnd type="none" w="sm" len="sm"/>
              <a:tailEnd type="none" w="sm" len="sm"/>
            </a:ln>
          </p:spPr>
        </p:pic>
        <p:pic>
          <p:nvPicPr>
            <p:cNvPr id="314" name="Google Shape;314;p12"/>
            <p:cNvPicPr preferRelativeResize="0"/>
            <p:nvPr/>
          </p:nvPicPr>
          <p:blipFill rotWithShape="1">
            <a:blip r:embed="rId6">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grpSp>
        <p:nvGrpSpPr>
          <p:cNvPr id="315" name="Google Shape;315;p12"/>
          <p:cNvGrpSpPr/>
          <p:nvPr/>
        </p:nvGrpSpPr>
        <p:grpSpPr>
          <a:xfrm>
            <a:off x="4926325" y="1288225"/>
            <a:ext cx="3831576" cy="1171600"/>
            <a:chOff x="5061563" y="937988"/>
            <a:chExt cx="3831576" cy="1171600"/>
          </a:xfrm>
        </p:grpSpPr>
        <p:pic>
          <p:nvPicPr>
            <p:cNvPr id="316" name="Google Shape;316;p12"/>
            <p:cNvPicPr preferRelativeResize="0"/>
            <p:nvPr/>
          </p:nvPicPr>
          <p:blipFill rotWithShape="1">
            <a:blip r:embed="rId5">
              <a:alphaModFix/>
            </a:blip>
            <a:srcRect b="45176"/>
            <a:stretch/>
          </p:blipFill>
          <p:spPr>
            <a:xfrm>
              <a:off x="5061563" y="937988"/>
              <a:ext cx="3831576" cy="1171600"/>
            </a:xfrm>
            <a:prstGeom prst="rect">
              <a:avLst/>
            </a:prstGeom>
            <a:noFill/>
            <a:ln w="9525" cap="flat" cmpd="sng">
              <a:solidFill>
                <a:srgbClr val="D9D9D9"/>
              </a:solidFill>
              <a:prstDash val="solid"/>
              <a:round/>
              <a:headEnd type="none" w="sm" len="sm"/>
              <a:tailEnd type="none" w="sm" len="sm"/>
            </a:ln>
          </p:spPr>
        </p:pic>
        <p:pic>
          <p:nvPicPr>
            <p:cNvPr id="317" name="Google Shape;317;p12"/>
            <p:cNvPicPr preferRelativeResize="0"/>
            <p:nvPr/>
          </p:nvPicPr>
          <p:blipFill rotWithShape="1">
            <a:blip r:embed="rId6">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sp>
        <p:nvSpPr>
          <p:cNvPr id="318" name="Google Shape;318;p12"/>
          <p:cNvSpPr/>
          <p:nvPr/>
        </p:nvSpPr>
        <p:spPr>
          <a:xfrm>
            <a:off x="4926325" y="5617670"/>
            <a:ext cx="1554611" cy="883500"/>
          </a:xfrm>
          <a:prstGeom prst="wedgeRoundRectCallout">
            <a:avLst>
              <a:gd name="adj1" fmla="val 65611"/>
              <a:gd name="adj2" fmla="val 37074"/>
              <a:gd name="adj3" fmla="val 0"/>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rgbClr val="0070F5"/>
                </a:solidFill>
                <a:latin typeface="Arial"/>
                <a:ea typeface="Arial"/>
                <a:cs typeface="Arial"/>
                <a:sym typeface="Arial"/>
              </a:rPr>
              <a:t>Chromeブラウザ で開いているWeb ページのアイコン</a:t>
            </a:r>
            <a:endParaRPr sz="1200" b="0" i="0" u="none" strike="noStrike" cap="none">
              <a:solidFill>
                <a:srgbClr val="0070F5"/>
              </a:solidFill>
              <a:latin typeface="Arial"/>
              <a:ea typeface="Arial"/>
              <a:cs typeface="Arial"/>
              <a:sym typeface="Arial"/>
            </a:endParaRPr>
          </a:p>
        </p:txBody>
      </p:sp>
      <p:pic>
        <p:nvPicPr>
          <p:cNvPr id="319" name="Google Shape;319;p12"/>
          <p:cNvPicPr preferRelativeResize="0"/>
          <p:nvPr/>
        </p:nvPicPr>
        <p:blipFill rotWithShape="1">
          <a:blip r:embed="rId7">
            <a:alphaModFix/>
          </a:blip>
          <a:srcRect/>
          <a:stretch/>
        </p:blipFill>
        <p:spPr>
          <a:xfrm>
            <a:off x="8527933" y="1511626"/>
            <a:ext cx="200942" cy="192900"/>
          </a:xfrm>
          <a:prstGeom prst="rect">
            <a:avLst/>
          </a:prstGeom>
          <a:noFill/>
          <a:ln>
            <a:noFill/>
          </a:ln>
        </p:spPr>
      </p:pic>
      <p:sp>
        <p:nvSpPr>
          <p:cNvPr id="320" name="Google Shape;320;p12"/>
          <p:cNvSpPr txBox="1">
            <a:spLocks noGrp="1"/>
          </p:cNvSpPr>
          <p:nvPr>
            <p:ph type="title"/>
          </p:nvPr>
        </p:nvSpPr>
        <p:spPr>
          <a:xfrm>
            <a:off x="204325" y="-14325"/>
            <a:ext cx="80694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solidFill>
                  <a:srgbClr val="000000"/>
                </a:solidFill>
                <a:latin typeface="Arial"/>
                <a:ea typeface="Arial"/>
                <a:cs typeface="Arial"/>
                <a:sym typeface="Arial"/>
              </a:rPr>
              <a:t>学習者が閲覧中の Web ページ情報を確認する</a:t>
            </a:r>
            <a:endParaRPr sz="3000" u="sng">
              <a:solidFill>
                <a:srgbClr val="000000"/>
              </a:solidFill>
              <a:latin typeface="Arial"/>
              <a:ea typeface="Arial"/>
              <a:cs typeface="Arial"/>
              <a:sym typeface="Arial"/>
            </a:endParaRPr>
          </a:p>
        </p:txBody>
      </p:sp>
      <p:sp>
        <p:nvSpPr>
          <p:cNvPr id="321" name="Google Shape;321;p12"/>
          <p:cNvSpPr/>
          <p:nvPr/>
        </p:nvSpPr>
        <p:spPr>
          <a:xfrm>
            <a:off x="8102648" y="160572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22" name="Google Shape;322;p12"/>
          <p:cNvSpPr/>
          <p:nvPr/>
        </p:nvSpPr>
        <p:spPr>
          <a:xfrm>
            <a:off x="6715413" y="5955418"/>
            <a:ext cx="1852200" cy="3786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23" name="Google Shape;323;p12"/>
          <p:cNvSpPr/>
          <p:nvPr/>
        </p:nvSpPr>
        <p:spPr>
          <a:xfrm>
            <a:off x="8567574" y="5693932"/>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24" name="Google Shape;324;p12"/>
          <p:cNvSpPr/>
          <p:nvPr/>
        </p:nvSpPr>
        <p:spPr>
          <a:xfrm>
            <a:off x="235875" y="4064600"/>
            <a:ext cx="4503300" cy="2270700"/>
          </a:xfrm>
          <a:prstGeom prst="roundRect">
            <a:avLst>
              <a:gd name="adj" fmla="val 9907"/>
            </a:avLst>
          </a:prstGeom>
          <a:noFill/>
          <a:ln w="28575" cap="flat" cmpd="sng">
            <a:solidFill>
              <a:srgbClr val="0070F5"/>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325" name="Google Shape;325;p12"/>
          <p:cNvPicPr preferRelativeResize="0"/>
          <p:nvPr/>
        </p:nvPicPr>
        <p:blipFill rotWithShape="1">
          <a:blip r:embed="rId8">
            <a:alphaModFix/>
          </a:blip>
          <a:srcRect/>
          <a:stretch/>
        </p:blipFill>
        <p:spPr>
          <a:xfrm>
            <a:off x="2439477" y="4848787"/>
            <a:ext cx="2140823" cy="1339555"/>
          </a:xfrm>
          <a:prstGeom prst="rect">
            <a:avLst/>
          </a:prstGeom>
          <a:noFill/>
          <a:ln w="9525" cap="flat" cmpd="sng">
            <a:solidFill>
              <a:srgbClr val="D9D9D9"/>
            </a:solidFill>
            <a:prstDash val="solid"/>
            <a:round/>
            <a:headEnd type="none" w="sm" len="sm"/>
            <a:tailEnd type="none" w="sm" len="sm"/>
          </a:ln>
        </p:spPr>
      </p:pic>
      <p:sp>
        <p:nvSpPr>
          <p:cNvPr id="326" name="Google Shape;326;p12"/>
          <p:cNvSpPr/>
          <p:nvPr/>
        </p:nvSpPr>
        <p:spPr>
          <a:xfrm rot="-5400000">
            <a:off x="1952950" y="5243270"/>
            <a:ext cx="290400" cy="458400"/>
          </a:xfrm>
          <a:prstGeom prst="downArrow">
            <a:avLst>
              <a:gd name="adj1" fmla="val 50000"/>
              <a:gd name="adj2" fmla="val 50000"/>
            </a:avLst>
          </a:prstGeom>
          <a:solidFill>
            <a:srgbClr val="0070F5"/>
          </a:solidFill>
          <a:ln w="9525" cap="flat" cmpd="sng">
            <a:solidFill>
              <a:srgbClr val="0070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66"/>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27" name="Google Shape;327;p12"/>
          <p:cNvSpPr txBox="1"/>
          <p:nvPr/>
        </p:nvSpPr>
        <p:spPr>
          <a:xfrm>
            <a:off x="326575" y="4194600"/>
            <a:ext cx="4412400" cy="525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ja" sz="1300" b="1" i="0" u="none" strike="noStrike" cap="none">
                <a:solidFill>
                  <a:srgbClr val="000000"/>
                </a:solidFill>
                <a:latin typeface="Arial"/>
                <a:ea typeface="Arial"/>
                <a:cs typeface="Arial"/>
                <a:sym typeface="Arial"/>
              </a:rPr>
              <a:t>Google Classroom で学習者に共有した各種ファイルを開いた場合は、学習者と協働編集をすることができます。</a:t>
            </a:r>
            <a:endParaRPr sz="1300" b="1" i="0" u="none" strike="noStrike" cap="none">
              <a:solidFill>
                <a:srgbClr val="000000"/>
              </a:solidFill>
              <a:latin typeface="Arial"/>
              <a:ea typeface="Arial"/>
              <a:cs typeface="Arial"/>
              <a:sym typeface="Arial"/>
            </a:endParaRPr>
          </a:p>
        </p:txBody>
      </p:sp>
      <p:sp>
        <p:nvSpPr>
          <p:cNvPr id="328" name="Google Shape;328;p12"/>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12</a:t>
            </a:fld>
            <a:endParaRPr/>
          </a:p>
        </p:txBody>
      </p:sp>
      <p:pic>
        <p:nvPicPr>
          <p:cNvPr id="329" name="Google Shape;329;p12"/>
          <p:cNvPicPr preferRelativeResize="0"/>
          <p:nvPr/>
        </p:nvPicPr>
        <p:blipFill rotWithShape="1">
          <a:blip r:embed="rId9">
            <a:alphaModFix/>
          </a:blip>
          <a:srcRect/>
          <a:stretch/>
        </p:blipFill>
        <p:spPr>
          <a:xfrm>
            <a:off x="1085708" y="1424482"/>
            <a:ext cx="138206" cy="233250"/>
          </a:xfrm>
          <a:prstGeom prst="rect">
            <a:avLst/>
          </a:prstGeom>
          <a:noFill/>
          <a:ln>
            <a:noFill/>
          </a:ln>
        </p:spPr>
      </p:pic>
      <p:sp>
        <p:nvSpPr>
          <p:cNvPr id="330" name="Google Shape;330;p12"/>
          <p:cNvSpPr/>
          <p:nvPr/>
        </p:nvSpPr>
        <p:spPr>
          <a:xfrm>
            <a:off x="6621775" y="2536925"/>
            <a:ext cx="440700" cy="3786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66"/>
              </a:buClr>
              <a:buSzPts val="2400"/>
              <a:buFont typeface="Arial"/>
              <a:buNone/>
            </a:pPr>
            <a:endParaRPr sz="2400" b="1" i="0" u="none" strike="noStrike" cap="none">
              <a:solidFill>
                <a:srgbClr val="000066"/>
              </a:solidFill>
              <a:latin typeface="Arial"/>
              <a:ea typeface="Arial"/>
              <a:cs typeface="Arial"/>
              <a:sym typeface="Arial"/>
            </a:endParaRPr>
          </a:p>
        </p:txBody>
      </p:sp>
      <p:grpSp>
        <p:nvGrpSpPr>
          <p:cNvPr id="331" name="Google Shape;331;p12"/>
          <p:cNvGrpSpPr/>
          <p:nvPr/>
        </p:nvGrpSpPr>
        <p:grpSpPr>
          <a:xfrm>
            <a:off x="347436" y="5130263"/>
            <a:ext cx="1448585" cy="774207"/>
            <a:chOff x="270075" y="4700043"/>
            <a:chExt cx="1448585" cy="774207"/>
          </a:xfrm>
        </p:grpSpPr>
        <p:pic>
          <p:nvPicPr>
            <p:cNvPr id="332" name="Google Shape;332;p12"/>
            <p:cNvPicPr preferRelativeResize="0"/>
            <p:nvPr/>
          </p:nvPicPr>
          <p:blipFill rotWithShape="1">
            <a:blip r:embed="rId3">
              <a:alphaModFix/>
            </a:blip>
            <a:srcRect t="51539"/>
            <a:stretch/>
          </p:blipFill>
          <p:spPr>
            <a:xfrm>
              <a:off x="270076" y="4700043"/>
              <a:ext cx="1448584" cy="774205"/>
            </a:xfrm>
            <a:prstGeom prst="rect">
              <a:avLst/>
            </a:prstGeom>
            <a:noFill/>
            <a:ln w="9525" cap="flat" cmpd="sng">
              <a:solidFill>
                <a:srgbClr val="D9D9D9"/>
              </a:solidFill>
              <a:prstDash val="solid"/>
              <a:round/>
              <a:headEnd type="none" w="sm" len="sm"/>
              <a:tailEnd type="none" w="sm" len="sm"/>
            </a:ln>
          </p:spPr>
        </p:pic>
        <p:pic>
          <p:nvPicPr>
            <p:cNvPr id="333" name="Google Shape;333;p12"/>
            <p:cNvPicPr preferRelativeResize="0"/>
            <p:nvPr/>
          </p:nvPicPr>
          <p:blipFill rotWithShape="1">
            <a:blip r:embed="rId4">
              <a:alphaModFix/>
            </a:blip>
            <a:srcRect l="1124" r="1133" b="2296"/>
            <a:stretch/>
          </p:blipFill>
          <p:spPr>
            <a:xfrm>
              <a:off x="270075" y="4997650"/>
              <a:ext cx="1448575" cy="476600"/>
            </a:xfrm>
            <a:prstGeom prst="rect">
              <a:avLst/>
            </a:prstGeom>
            <a:noFill/>
            <a:ln w="9525" cap="flat" cmpd="sng">
              <a:solidFill>
                <a:srgbClr val="D9D9D9"/>
              </a:solidFill>
              <a:prstDash val="solid"/>
              <a:round/>
              <a:headEnd type="none" w="sm" len="sm"/>
              <a:tailEnd type="none" w="sm" len="sm"/>
            </a:ln>
          </p:spPr>
        </p:pic>
      </p:grpSp>
      <p:sp>
        <p:nvSpPr>
          <p:cNvPr id="334" name="Google Shape;334;p12"/>
          <p:cNvSpPr/>
          <p:nvPr/>
        </p:nvSpPr>
        <p:spPr>
          <a:xfrm>
            <a:off x="325636" y="5441870"/>
            <a:ext cx="1482000" cy="3516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335" name="Google Shape;335;p12"/>
          <p:cNvPicPr preferRelativeResize="0"/>
          <p:nvPr/>
        </p:nvPicPr>
        <p:blipFill rotWithShape="1">
          <a:blip r:embed="rId4">
            <a:alphaModFix/>
          </a:blip>
          <a:srcRect/>
          <a:stretch/>
        </p:blipFill>
        <p:spPr>
          <a:xfrm>
            <a:off x="6804188" y="4065450"/>
            <a:ext cx="895025" cy="294575"/>
          </a:xfrm>
          <a:prstGeom prst="rect">
            <a:avLst/>
          </a:prstGeom>
          <a:noFill/>
          <a:ln>
            <a:noFill/>
          </a:ln>
        </p:spPr>
      </p:pic>
      <p:pic>
        <p:nvPicPr>
          <p:cNvPr id="336" name="Google Shape;336;p12"/>
          <p:cNvPicPr preferRelativeResize="0"/>
          <p:nvPr/>
        </p:nvPicPr>
        <p:blipFill rotWithShape="1">
          <a:blip r:embed="rId10">
            <a:alphaModFix/>
          </a:blip>
          <a:srcRect/>
          <a:stretch/>
        </p:blipFill>
        <p:spPr>
          <a:xfrm>
            <a:off x="5003025" y="4074525"/>
            <a:ext cx="870675" cy="276435"/>
          </a:xfrm>
          <a:prstGeom prst="rect">
            <a:avLst/>
          </a:prstGeom>
          <a:noFill/>
          <a:ln>
            <a:noFill/>
          </a:ln>
        </p:spPr>
      </p:pic>
      <p:pic>
        <p:nvPicPr>
          <p:cNvPr id="337" name="Google Shape;337;p12"/>
          <p:cNvPicPr preferRelativeResize="0"/>
          <p:nvPr/>
        </p:nvPicPr>
        <p:blipFill rotWithShape="1">
          <a:blip r:embed="rId10">
            <a:alphaModFix/>
          </a:blip>
          <a:srcRect/>
          <a:stretch/>
        </p:blipFill>
        <p:spPr>
          <a:xfrm>
            <a:off x="5911188" y="4074525"/>
            <a:ext cx="870675" cy="276435"/>
          </a:xfrm>
          <a:prstGeom prst="rect">
            <a:avLst/>
          </a:prstGeom>
          <a:noFill/>
          <a:ln>
            <a:noFill/>
          </a:ln>
        </p:spPr>
      </p:pic>
      <p:pic>
        <p:nvPicPr>
          <p:cNvPr id="338" name="Google Shape;338;p12"/>
          <p:cNvPicPr preferRelativeResize="0"/>
          <p:nvPr/>
        </p:nvPicPr>
        <p:blipFill rotWithShape="1">
          <a:blip r:embed="rId10">
            <a:alphaModFix/>
          </a:blip>
          <a:srcRect/>
          <a:stretch/>
        </p:blipFill>
        <p:spPr>
          <a:xfrm>
            <a:off x="7725288" y="4074525"/>
            <a:ext cx="870675" cy="276435"/>
          </a:xfrm>
          <a:prstGeom prst="rect">
            <a:avLst/>
          </a:prstGeom>
          <a:noFill/>
          <a:ln>
            <a:noFill/>
          </a:ln>
        </p:spPr>
      </p:pic>
      <p:sp>
        <p:nvSpPr>
          <p:cNvPr id="339" name="Google Shape;339;p12"/>
          <p:cNvSpPr/>
          <p:nvPr/>
        </p:nvSpPr>
        <p:spPr>
          <a:xfrm>
            <a:off x="8482145" y="1448946"/>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40" name="Google Shape;340;p12"/>
          <p:cNvSpPr/>
          <p:nvPr/>
        </p:nvSpPr>
        <p:spPr>
          <a:xfrm>
            <a:off x="4949272" y="4100400"/>
            <a:ext cx="3618300" cy="317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41" name="Google Shape;341;p12"/>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42" name="Google Shape;342;p12"/>
          <p:cNvSpPr/>
          <p:nvPr/>
        </p:nvSpPr>
        <p:spPr>
          <a:xfrm>
            <a:off x="6715425" y="6374521"/>
            <a:ext cx="1852200" cy="1929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43" name="Google Shape;343;p12"/>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学習者が Chrome ブラウザ で閲覧中の Web ページ情報を学習者カードに表示することができます。</a:t>
            </a:r>
            <a:endParaRPr sz="1400" b="1" i="0" u="none" strike="noStrike" cap="none">
              <a:solidFill>
                <a:srgbClr val="000000"/>
              </a:solidFill>
              <a:latin typeface="Arial"/>
              <a:ea typeface="Arial"/>
              <a:cs typeface="Arial"/>
              <a:sym typeface="Arial"/>
            </a:endParaRPr>
          </a:p>
        </p:txBody>
      </p:sp>
      <p:sp>
        <p:nvSpPr>
          <p:cNvPr id="344" name="Google Shape;344;p12"/>
          <p:cNvSpPr txBox="1"/>
          <p:nvPr/>
        </p:nvSpPr>
        <p:spPr>
          <a:xfrm>
            <a:off x="347425" y="3896350"/>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345" name="Google Shape;345;p12"/>
          <p:cNvPicPr preferRelativeResize="0"/>
          <p:nvPr/>
        </p:nvPicPr>
        <p:blipFill rotWithShape="1">
          <a:blip r:embed="rId11">
            <a:alphaModFix/>
          </a:blip>
          <a:srcRect/>
          <a:stretch/>
        </p:blipFill>
        <p:spPr>
          <a:xfrm>
            <a:off x="347423" y="3896338"/>
            <a:ext cx="286450" cy="286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aphicFrame>
        <p:nvGraphicFramePr>
          <p:cNvPr id="351" name="Google Shape;351;p13"/>
          <p:cNvGraphicFramePr/>
          <p:nvPr>
            <p:extLst>
              <p:ext uri="{D42A27DB-BD31-4B8C-83A1-F6EECF244321}">
                <p14:modId xmlns:p14="http://schemas.microsoft.com/office/powerpoint/2010/main" val="3622316979"/>
              </p:ext>
            </p:extLst>
          </p:nvPr>
        </p:nvGraphicFramePr>
        <p:xfrm>
          <a:off x="235875" y="1277038"/>
          <a:ext cx="4178975" cy="1594550"/>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1018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dirty="0"/>
                        <a:t>学習者カード</a:t>
                      </a:r>
                      <a:r>
                        <a:rPr lang="ja" sz="1400" u="none" strike="noStrike" cap="none" dirty="0"/>
                        <a:t>をダブルクリックまたは右上の、</a:t>
                      </a:r>
                      <a:r>
                        <a:rPr lang="ja-JP" altLang="en-US" sz="1400" u="none" strike="noStrike" cap="none" dirty="0"/>
                        <a:t>　　　</a:t>
                      </a:r>
                      <a:r>
                        <a:rPr lang="ja" sz="1400" u="none" strike="noStrike" cap="none" dirty="0"/>
                        <a:t>アイコンをクリック</a:t>
                      </a:r>
                      <a:endParaRPr sz="1400" u="none" strike="noStrike" cap="none" dirty="0"/>
                    </a:p>
                    <a:p>
                      <a:pPr marL="0" marR="0" lvl="0" indent="0" algn="l" rtl="0">
                        <a:lnSpc>
                          <a:spcPct val="115000"/>
                        </a:lnSpc>
                        <a:spcBef>
                          <a:spcPts val="0"/>
                        </a:spcBef>
                        <a:spcAft>
                          <a:spcPts val="0"/>
                        </a:spcAft>
                        <a:buClr>
                          <a:srgbClr val="000000"/>
                        </a:buClr>
                        <a:buSzPts val="1200"/>
                        <a:buFont typeface="Arial"/>
                        <a:buNone/>
                      </a:pPr>
                      <a:r>
                        <a:rPr lang="ja" sz="1200" u="none" strike="noStrike" cap="none" dirty="0"/>
                        <a:t>⇒ 学習者画面が拡大表示されます。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4927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モニタを終了するには</a:t>
                      </a:r>
                      <a:r>
                        <a:rPr lang="ja" sz="1400" b="1" u="none" strike="noStrike" cap="none" dirty="0"/>
                        <a:t>［ × ］</a:t>
                      </a:r>
                      <a:r>
                        <a:rPr lang="ja" sz="1400" u="none" strike="noStrike" cap="none" dirty="0"/>
                        <a:t>をクリック</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52" name="Google Shape;352;p13"/>
          <p:cNvPicPr preferRelativeResize="0"/>
          <p:nvPr/>
        </p:nvPicPr>
        <p:blipFill rotWithShape="1">
          <a:blip r:embed="rId3">
            <a:alphaModFix/>
          </a:blip>
          <a:srcRect/>
          <a:stretch/>
        </p:blipFill>
        <p:spPr>
          <a:xfrm>
            <a:off x="5136875" y="3655199"/>
            <a:ext cx="3647274" cy="2742512"/>
          </a:xfrm>
          <a:prstGeom prst="rect">
            <a:avLst/>
          </a:prstGeom>
          <a:noFill/>
          <a:ln w="9525" cap="flat" cmpd="sng">
            <a:solidFill>
              <a:srgbClr val="D9D9D9"/>
            </a:solidFill>
            <a:prstDash val="solid"/>
            <a:round/>
            <a:headEnd type="none" w="sm" len="sm"/>
            <a:tailEnd type="none" w="sm" len="sm"/>
          </a:ln>
        </p:spPr>
      </p:pic>
      <p:sp>
        <p:nvSpPr>
          <p:cNvPr id="353" name="Google Shape;353;p13"/>
          <p:cNvSpPr/>
          <p:nvPr/>
        </p:nvSpPr>
        <p:spPr>
          <a:xfrm>
            <a:off x="204325" y="3148300"/>
            <a:ext cx="4210800" cy="3144300"/>
          </a:xfrm>
          <a:prstGeom prst="roundRect">
            <a:avLst>
              <a:gd name="adj" fmla="val 9907"/>
            </a:avLst>
          </a:prstGeom>
          <a:noFill/>
          <a:ln w="28575" cap="flat" cmpd="sng">
            <a:solidFill>
              <a:srgbClr val="0070F5"/>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354" name="Google Shape;354;p13"/>
          <p:cNvPicPr preferRelativeResize="0"/>
          <p:nvPr/>
        </p:nvPicPr>
        <p:blipFill rotWithShape="1">
          <a:blip r:embed="rId4">
            <a:alphaModFix/>
          </a:blip>
          <a:srcRect l="20647"/>
          <a:stretch/>
        </p:blipFill>
        <p:spPr>
          <a:xfrm>
            <a:off x="373249" y="3517475"/>
            <a:ext cx="1512049" cy="2573975"/>
          </a:xfrm>
          <a:prstGeom prst="rect">
            <a:avLst/>
          </a:prstGeom>
          <a:noFill/>
          <a:ln w="9525" cap="flat" cmpd="sng">
            <a:solidFill>
              <a:srgbClr val="B7B7B7"/>
            </a:solidFill>
            <a:prstDash val="solid"/>
            <a:round/>
            <a:headEnd type="none" w="sm" len="sm"/>
            <a:tailEnd type="none" w="sm" len="sm"/>
          </a:ln>
        </p:spPr>
      </p:pic>
      <p:grpSp>
        <p:nvGrpSpPr>
          <p:cNvPr id="355" name="Google Shape;355;p13"/>
          <p:cNvGrpSpPr/>
          <p:nvPr/>
        </p:nvGrpSpPr>
        <p:grpSpPr>
          <a:xfrm>
            <a:off x="5136879" y="1333232"/>
            <a:ext cx="3647277" cy="2034402"/>
            <a:chOff x="5061550" y="937975"/>
            <a:chExt cx="3831576" cy="2137201"/>
          </a:xfrm>
        </p:grpSpPr>
        <p:pic>
          <p:nvPicPr>
            <p:cNvPr id="356" name="Google Shape;356;p13"/>
            <p:cNvPicPr preferRelativeResize="0"/>
            <p:nvPr/>
          </p:nvPicPr>
          <p:blipFill rotWithShape="1">
            <a:blip r:embed="rId5">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357" name="Google Shape;357;p13"/>
            <p:cNvPicPr preferRelativeResize="0"/>
            <p:nvPr/>
          </p:nvPicPr>
          <p:blipFill rotWithShape="1">
            <a:blip r:embed="rId6">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sp>
        <p:nvSpPr>
          <p:cNvPr id="358" name="Google Shape;358;p13"/>
          <p:cNvSpPr txBox="1">
            <a:spLocks noGrp="1"/>
          </p:cNvSpPr>
          <p:nvPr>
            <p:ph type="title"/>
          </p:nvPr>
        </p:nvSpPr>
        <p:spPr>
          <a:xfrm>
            <a:off x="204325" y="-14325"/>
            <a:ext cx="80694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学習者画面のモニタ</a:t>
            </a:r>
            <a:endParaRPr sz="3200" u="sng">
              <a:solidFill>
                <a:srgbClr val="000000"/>
              </a:solidFill>
              <a:latin typeface="Arial"/>
              <a:ea typeface="Arial"/>
              <a:cs typeface="Arial"/>
              <a:sym typeface="Arial"/>
            </a:endParaRPr>
          </a:p>
        </p:txBody>
      </p:sp>
      <p:sp>
        <p:nvSpPr>
          <p:cNvPr id="359" name="Google Shape;359;p13"/>
          <p:cNvSpPr txBox="1"/>
          <p:nvPr/>
        </p:nvSpPr>
        <p:spPr>
          <a:xfrm>
            <a:off x="1922899" y="3542950"/>
            <a:ext cx="2492100" cy="18555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ja" sz="1300" b="1" i="0" u="none" strike="noStrike" cap="none">
                <a:solidFill>
                  <a:srgbClr val="000000"/>
                </a:solidFill>
                <a:latin typeface="Arial"/>
                <a:ea typeface="Arial"/>
                <a:cs typeface="Arial"/>
                <a:sym typeface="Arial"/>
              </a:rPr>
              <a:t>モニタ中に          をクリックすると、より詳しい Web ページの情報を確認することができます。</a:t>
            </a:r>
            <a:endParaRPr sz="1300" b="1"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300" b="1"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300" b="1"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ja" sz="1300" b="1" i="0" u="none" strike="noStrike" cap="none">
                <a:solidFill>
                  <a:srgbClr val="000000"/>
                </a:solidFill>
                <a:latin typeface="Arial"/>
                <a:ea typeface="Arial"/>
                <a:cs typeface="Arial"/>
                <a:sym typeface="Arial"/>
              </a:rPr>
              <a:t>※［ × ］をクリックすることで、学習者が閲覧している Webページを閉じることができます。</a:t>
            </a:r>
            <a:endParaRPr sz="1300" b="1" i="0" u="none" strike="noStrike" cap="none">
              <a:solidFill>
                <a:srgbClr val="000000"/>
              </a:solidFill>
              <a:latin typeface="Arial"/>
              <a:ea typeface="Arial"/>
              <a:cs typeface="Arial"/>
              <a:sym typeface="Arial"/>
            </a:endParaRPr>
          </a:p>
        </p:txBody>
      </p:sp>
      <p:sp>
        <p:nvSpPr>
          <p:cNvPr id="360" name="Google Shape;360;p13"/>
          <p:cNvSpPr/>
          <p:nvPr/>
        </p:nvSpPr>
        <p:spPr>
          <a:xfrm>
            <a:off x="5184007" y="1712054"/>
            <a:ext cx="860400" cy="6726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61" name="Google Shape;361;p13"/>
          <p:cNvSpPr/>
          <p:nvPr/>
        </p:nvSpPr>
        <p:spPr>
          <a:xfrm>
            <a:off x="6130610" y="1277040"/>
            <a:ext cx="379500" cy="435000"/>
          </a:xfrm>
          <a:prstGeom prst="roundRect">
            <a:avLst>
              <a:gd name="adj" fmla="val 16667"/>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62" name="Google Shape;362;p13"/>
          <p:cNvSpPr/>
          <p:nvPr/>
        </p:nvSpPr>
        <p:spPr>
          <a:xfrm>
            <a:off x="5136849" y="3941800"/>
            <a:ext cx="261600" cy="295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63" name="Google Shape;363;p13"/>
          <p:cNvSpPr/>
          <p:nvPr/>
        </p:nvSpPr>
        <p:spPr>
          <a:xfrm>
            <a:off x="5398441" y="4028589"/>
            <a:ext cx="379500" cy="435000"/>
          </a:xfrm>
          <a:prstGeom prst="roundRect">
            <a:avLst>
              <a:gd name="adj" fmla="val 16667"/>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64" name="Google Shape;364;p13"/>
          <p:cNvSpPr/>
          <p:nvPr/>
        </p:nvSpPr>
        <p:spPr>
          <a:xfrm>
            <a:off x="6683757" y="1667218"/>
            <a:ext cx="278400" cy="268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65" name="Google Shape;365;p13"/>
          <p:cNvSpPr/>
          <p:nvPr/>
        </p:nvSpPr>
        <p:spPr>
          <a:xfrm>
            <a:off x="1636993" y="3493084"/>
            <a:ext cx="261600" cy="3108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66" name="Google Shape;366;p13"/>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13</a:t>
            </a:fld>
            <a:endParaRPr/>
          </a:p>
        </p:txBody>
      </p:sp>
      <p:pic>
        <p:nvPicPr>
          <p:cNvPr id="367" name="Google Shape;367;p13"/>
          <p:cNvPicPr preferRelativeResize="0"/>
          <p:nvPr/>
        </p:nvPicPr>
        <p:blipFill rotWithShape="1">
          <a:blip r:embed="rId7">
            <a:alphaModFix/>
          </a:blip>
          <a:srcRect/>
          <a:stretch/>
        </p:blipFill>
        <p:spPr>
          <a:xfrm>
            <a:off x="1375267" y="1609245"/>
            <a:ext cx="261725" cy="251825"/>
          </a:xfrm>
          <a:prstGeom prst="rect">
            <a:avLst/>
          </a:prstGeom>
          <a:noFill/>
          <a:ln>
            <a:noFill/>
          </a:ln>
        </p:spPr>
      </p:pic>
      <p:pic>
        <p:nvPicPr>
          <p:cNvPr id="368" name="Google Shape;368;p13"/>
          <p:cNvPicPr preferRelativeResize="0"/>
          <p:nvPr/>
        </p:nvPicPr>
        <p:blipFill rotWithShape="1">
          <a:blip r:embed="rId8">
            <a:alphaModFix/>
          </a:blip>
          <a:srcRect/>
          <a:stretch/>
        </p:blipFill>
        <p:spPr>
          <a:xfrm>
            <a:off x="2914708" y="3552144"/>
            <a:ext cx="139400" cy="235225"/>
          </a:xfrm>
          <a:prstGeom prst="rect">
            <a:avLst/>
          </a:prstGeom>
          <a:noFill/>
          <a:ln>
            <a:noFill/>
          </a:ln>
        </p:spPr>
      </p:pic>
      <p:sp>
        <p:nvSpPr>
          <p:cNvPr id="369" name="Google Shape;369;p13"/>
          <p:cNvSpPr/>
          <p:nvPr/>
        </p:nvSpPr>
        <p:spPr>
          <a:xfrm>
            <a:off x="1661292" y="3530884"/>
            <a:ext cx="213000" cy="235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0" name="Google Shape;370;p13"/>
          <p:cNvPicPr preferRelativeResize="0"/>
          <p:nvPr/>
        </p:nvPicPr>
        <p:blipFill rotWithShape="1">
          <a:blip r:embed="rId8">
            <a:alphaModFix/>
          </a:blip>
          <a:srcRect/>
          <a:stretch/>
        </p:blipFill>
        <p:spPr>
          <a:xfrm>
            <a:off x="1698092" y="3530872"/>
            <a:ext cx="139400" cy="235225"/>
          </a:xfrm>
          <a:prstGeom prst="rect">
            <a:avLst/>
          </a:prstGeom>
          <a:noFill/>
          <a:ln>
            <a:noFill/>
          </a:ln>
        </p:spPr>
      </p:pic>
      <p:sp>
        <p:nvSpPr>
          <p:cNvPr id="371" name="Google Shape;371;p13"/>
          <p:cNvSpPr/>
          <p:nvPr/>
        </p:nvSpPr>
        <p:spPr>
          <a:xfrm>
            <a:off x="1195992" y="5656459"/>
            <a:ext cx="441000" cy="435000"/>
          </a:xfrm>
          <a:prstGeom prst="roundRect">
            <a:avLst>
              <a:gd name="adj" fmla="val 16667"/>
            </a:avLst>
          </a:prstGeom>
          <a:solidFill>
            <a:srgbClr val="0070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 sz="1800" b="1" i="0" u="none" strike="noStrike" cap="none">
                <a:solidFill>
                  <a:schemeClr val="lt1"/>
                </a:solidFill>
                <a:latin typeface="Arial"/>
                <a:ea typeface="Arial"/>
                <a:cs typeface="Arial"/>
                <a:sym typeface="Arial"/>
              </a:rPr>
              <a:t>※</a:t>
            </a:r>
            <a:endParaRPr sz="1800" b="1" i="0" u="none" strike="noStrike" cap="none">
              <a:solidFill>
                <a:schemeClr val="lt1"/>
              </a:solidFill>
              <a:latin typeface="Arial"/>
              <a:ea typeface="Arial"/>
              <a:cs typeface="Arial"/>
              <a:sym typeface="Arial"/>
            </a:endParaRPr>
          </a:p>
        </p:txBody>
      </p:sp>
      <p:sp>
        <p:nvSpPr>
          <p:cNvPr id="372" name="Google Shape;372;p13"/>
          <p:cNvSpPr/>
          <p:nvPr/>
        </p:nvSpPr>
        <p:spPr>
          <a:xfrm>
            <a:off x="1637000" y="4101475"/>
            <a:ext cx="213000" cy="18555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73" name="Google Shape;373;p13"/>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74" name="Google Shape;374;p13"/>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学習者画面を拡大表示してモニタリングすることができます。</a:t>
            </a:r>
            <a:endParaRPr sz="1400" b="1" i="0" u="none" strike="noStrike" cap="none">
              <a:solidFill>
                <a:srgbClr val="000000"/>
              </a:solidFill>
              <a:latin typeface="Arial"/>
              <a:ea typeface="Arial"/>
              <a:cs typeface="Arial"/>
              <a:sym typeface="Arial"/>
            </a:endParaRPr>
          </a:p>
        </p:txBody>
      </p:sp>
      <p:sp>
        <p:nvSpPr>
          <p:cNvPr id="375" name="Google Shape;375;p13"/>
          <p:cNvSpPr txBox="1"/>
          <p:nvPr/>
        </p:nvSpPr>
        <p:spPr>
          <a:xfrm>
            <a:off x="373250" y="2939263"/>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376" name="Google Shape;376;p13"/>
          <p:cNvPicPr preferRelativeResize="0"/>
          <p:nvPr/>
        </p:nvPicPr>
        <p:blipFill rotWithShape="1">
          <a:blip r:embed="rId9">
            <a:alphaModFix/>
          </a:blip>
          <a:srcRect/>
          <a:stretch/>
        </p:blipFill>
        <p:spPr>
          <a:xfrm>
            <a:off x="373248" y="2939250"/>
            <a:ext cx="286450" cy="286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aphicFrame>
        <p:nvGraphicFramePr>
          <p:cNvPr id="382" name="Google Shape;382;p14"/>
          <p:cNvGraphicFramePr/>
          <p:nvPr>
            <p:extLst>
              <p:ext uri="{D42A27DB-BD31-4B8C-83A1-F6EECF244321}">
                <p14:modId xmlns:p14="http://schemas.microsoft.com/office/powerpoint/2010/main" val="3020779671"/>
              </p:ext>
            </p:extLst>
          </p:nvPr>
        </p:nvGraphicFramePr>
        <p:xfrm>
          <a:off x="235875" y="1288222"/>
          <a:ext cx="4178975" cy="2706050"/>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191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複数の学習者</a:t>
                      </a:r>
                      <a:r>
                        <a:rPr lang="ja" sz="1400" u="none" strike="noStrike" cap="none"/>
                        <a:t>を選択します。（</a:t>
                      </a:r>
                      <a:r>
                        <a:rPr lang="ja" sz="1400" u="none" strike="noStrike" cap="none">
                          <a:solidFill>
                            <a:schemeClr val="dk2"/>
                          </a:solidFill>
                          <a:uFill>
                            <a:noFill/>
                          </a:uFill>
                          <a:hlinkClick r:id="rId3" action="ppaction://hlinksldjump">
                            <a:extLst>
                              <a:ext uri="{A12FA001-AC4F-418D-AE19-62706E023703}">
                                <ahyp:hlinkClr xmlns:ahyp="http://schemas.microsoft.com/office/drawing/2018/hyperlinkcolor" val="tx"/>
                              </a:ext>
                            </a:extLst>
                          </a:hlinkClick>
                        </a:rPr>
                        <a:t>P.8</a:t>
                      </a:r>
                      <a:r>
                        <a:rPr lang="ja" sz="1400" u="none" strike="noStrike" cap="none">
                          <a:solidFill>
                            <a:schemeClr val="dk2"/>
                          </a:solidFill>
                        </a:rPr>
                        <a:t>参照</a:t>
                      </a:r>
                      <a:r>
                        <a:rPr lang="ja" sz="1400" u="none" strike="noStrike" cap="none"/>
                        <a:t>）</a:t>
                      </a:r>
                      <a:br>
                        <a:rPr lang="ja" sz="1400" u="none" strike="noStrike" cap="none"/>
                      </a:br>
                      <a:r>
                        <a:rPr lang="ja" sz="1200" b="1" u="none" strike="noStrike" cap="none"/>
                        <a:t>※最大６人まで比較表示することができます。</a:t>
                      </a:r>
                      <a:endParaRPr sz="1400" b="1"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830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複数選択すると表示される</a:t>
                      </a:r>
                      <a:r>
                        <a:rPr lang="ja-JP" altLang="en-US" sz="1200" u="none" strike="noStrike" cap="none" dirty="0"/>
                        <a:t>　　　アイコン</a:t>
                      </a:r>
                      <a:r>
                        <a:rPr lang="ja" sz="1400" u="none" strike="noStrike" cap="none" dirty="0"/>
                        <a:t>を</a:t>
                      </a:r>
                      <a:br>
                        <a:rPr lang="ja" sz="1400" u="none" strike="noStrike" cap="none" dirty="0"/>
                      </a:br>
                      <a:r>
                        <a:rPr lang="ja" sz="1400" u="none" strike="noStrike" cap="none" dirty="0"/>
                        <a:t>クリック</a:t>
                      </a:r>
                      <a:br>
                        <a:rPr lang="ja" sz="1400" u="none" strike="noStrike" cap="none" dirty="0"/>
                      </a:br>
                      <a:r>
                        <a:rPr lang="ja" sz="1200" u="none" strike="noStrike" cap="none" dirty="0"/>
                        <a:t>⇒選択した学習者が比較表示されます。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6039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比較表示を終了するには</a:t>
                      </a:r>
                      <a:r>
                        <a:rPr lang="ja" sz="1400" b="1" u="none" strike="noStrike" cap="none" dirty="0"/>
                        <a:t>［ × ］</a:t>
                      </a:r>
                      <a:r>
                        <a:rPr lang="ja" sz="1400" u="none" strike="noStrike" cap="none" dirty="0"/>
                        <a:t>をクリック</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383" name="Google Shape;383;p14"/>
          <p:cNvGrpSpPr/>
          <p:nvPr/>
        </p:nvGrpSpPr>
        <p:grpSpPr>
          <a:xfrm>
            <a:off x="5120069" y="1275173"/>
            <a:ext cx="3687509" cy="2057056"/>
            <a:chOff x="5061550" y="937975"/>
            <a:chExt cx="3831576" cy="2137201"/>
          </a:xfrm>
        </p:grpSpPr>
        <p:pic>
          <p:nvPicPr>
            <p:cNvPr id="384" name="Google Shape;384;p14"/>
            <p:cNvPicPr preferRelativeResize="0"/>
            <p:nvPr/>
          </p:nvPicPr>
          <p:blipFill rotWithShape="1">
            <a:blip r:embed="rId4">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385" name="Google Shape;385;p14"/>
            <p:cNvPicPr preferRelativeResize="0"/>
            <p:nvPr/>
          </p:nvPicPr>
          <p:blipFill rotWithShape="1">
            <a:blip r:embed="rId5">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pic>
        <p:nvPicPr>
          <p:cNvPr id="386" name="Google Shape;386;p14"/>
          <p:cNvPicPr preferRelativeResize="0"/>
          <p:nvPr/>
        </p:nvPicPr>
        <p:blipFill rotWithShape="1">
          <a:blip r:embed="rId6">
            <a:alphaModFix/>
          </a:blip>
          <a:srcRect/>
          <a:stretch/>
        </p:blipFill>
        <p:spPr>
          <a:xfrm>
            <a:off x="5140850" y="3579500"/>
            <a:ext cx="3687401" cy="352815"/>
          </a:xfrm>
          <a:prstGeom prst="rect">
            <a:avLst/>
          </a:prstGeom>
          <a:noFill/>
          <a:ln>
            <a:noFill/>
          </a:ln>
        </p:spPr>
      </p:pic>
      <p:sp>
        <p:nvSpPr>
          <p:cNvPr id="387" name="Google Shape;387;p14"/>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学習者画面の比較表示</a:t>
            </a:r>
            <a:endParaRPr sz="3200" u="sng">
              <a:solidFill>
                <a:srgbClr val="000000"/>
              </a:solidFill>
              <a:latin typeface="Arial"/>
              <a:ea typeface="Arial"/>
              <a:cs typeface="Arial"/>
              <a:sym typeface="Arial"/>
            </a:endParaRPr>
          </a:p>
        </p:txBody>
      </p:sp>
      <p:sp>
        <p:nvSpPr>
          <p:cNvPr id="388" name="Google Shape;388;p14"/>
          <p:cNvSpPr/>
          <p:nvPr/>
        </p:nvSpPr>
        <p:spPr>
          <a:xfrm>
            <a:off x="5180425" y="1666100"/>
            <a:ext cx="1734300" cy="703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89" name="Google Shape;389;p14"/>
          <p:cNvSpPr/>
          <p:nvPr/>
        </p:nvSpPr>
        <p:spPr>
          <a:xfrm>
            <a:off x="4800931" y="1527379"/>
            <a:ext cx="379500" cy="435000"/>
          </a:xfrm>
          <a:prstGeom prst="roundRect">
            <a:avLst>
              <a:gd name="adj" fmla="val 16667"/>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90" name="Google Shape;390;p14"/>
          <p:cNvSpPr/>
          <p:nvPr/>
        </p:nvSpPr>
        <p:spPr>
          <a:xfrm>
            <a:off x="4740581" y="3332221"/>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cxnSp>
        <p:nvCxnSpPr>
          <p:cNvPr id="391" name="Google Shape;391;p14"/>
          <p:cNvCxnSpPr>
            <a:stCxn id="392" idx="2"/>
          </p:cNvCxnSpPr>
          <p:nvPr/>
        </p:nvCxnSpPr>
        <p:spPr>
          <a:xfrm flipH="1">
            <a:off x="5366300" y="1467100"/>
            <a:ext cx="1311900" cy="2165400"/>
          </a:xfrm>
          <a:prstGeom prst="straightConnector1">
            <a:avLst/>
          </a:prstGeom>
          <a:noFill/>
          <a:ln w="57150" cap="flat" cmpd="sng">
            <a:solidFill>
              <a:srgbClr val="FF3300"/>
            </a:solidFill>
            <a:prstDash val="solid"/>
            <a:round/>
            <a:headEnd type="none" w="sm" len="sm"/>
            <a:tailEnd type="triangle" w="med" len="med"/>
          </a:ln>
        </p:spPr>
      </p:cxnSp>
      <p:sp>
        <p:nvSpPr>
          <p:cNvPr id="393" name="Google Shape;393;p14"/>
          <p:cNvSpPr/>
          <p:nvPr/>
        </p:nvSpPr>
        <p:spPr>
          <a:xfrm>
            <a:off x="5208450" y="3618800"/>
            <a:ext cx="264600" cy="2676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94" name="Google Shape;394;p14"/>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14</a:t>
            </a:fld>
            <a:endParaRPr/>
          </a:p>
        </p:txBody>
      </p:sp>
      <p:sp>
        <p:nvSpPr>
          <p:cNvPr id="395" name="Google Shape;395;p14"/>
          <p:cNvSpPr txBox="1"/>
          <p:nvPr/>
        </p:nvSpPr>
        <p:spPr>
          <a:xfrm>
            <a:off x="7570950" y="6137375"/>
            <a:ext cx="12369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rgbClr val="555555"/>
                </a:solidFill>
                <a:latin typeface="Arial"/>
                <a:ea typeface="Arial"/>
                <a:cs typeface="Arial"/>
                <a:sym typeface="Arial"/>
              </a:rPr>
              <a:t>Image©️カブトムシの成虫</a:t>
            </a:r>
            <a:endParaRPr sz="700" b="0" i="0" u="none" strike="noStrike" cap="none">
              <a:solidFill>
                <a:srgbClr val="000000"/>
              </a:solidFill>
              <a:latin typeface="Lato"/>
              <a:ea typeface="Lato"/>
              <a:cs typeface="Lato"/>
              <a:sym typeface="Lato"/>
            </a:endParaRPr>
          </a:p>
        </p:txBody>
      </p:sp>
      <p:pic>
        <p:nvPicPr>
          <p:cNvPr id="396" name="Google Shape;396;p14"/>
          <p:cNvPicPr preferRelativeResize="0"/>
          <p:nvPr/>
        </p:nvPicPr>
        <p:blipFill rotWithShape="1">
          <a:blip r:embed="rId7">
            <a:alphaModFix/>
          </a:blip>
          <a:srcRect/>
          <a:stretch/>
        </p:blipFill>
        <p:spPr>
          <a:xfrm>
            <a:off x="3168014" y="2444853"/>
            <a:ext cx="236625" cy="179975"/>
          </a:xfrm>
          <a:prstGeom prst="rect">
            <a:avLst/>
          </a:prstGeom>
          <a:noFill/>
          <a:ln>
            <a:noFill/>
          </a:ln>
        </p:spPr>
      </p:pic>
      <p:pic>
        <p:nvPicPr>
          <p:cNvPr id="397" name="Google Shape;397;p14"/>
          <p:cNvPicPr preferRelativeResize="0"/>
          <p:nvPr/>
        </p:nvPicPr>
        <p:blipFill rotWithShape="1">
          <a:blip r:embed="rId8">
            <a:alphaModFix/>
          </a:blip>
          <a:srcRect/>
          <a:stretch/>
        </p:blipFill>
        <p:spPr>
          <a:xfrm>
            <a:off x="3528313" y="4080600"/>
            <a:ext cx="5299937" cy="2056775"/>
          </a:xfrm>
          <a:prstGeom prst="rect">
            <a:avLst/>
          </a:prstGeom>
          <a:noFill/>
          <a:ln w="9525" cap="flat" cmpd="sng">
            <a:solidFill>
              <a:srgbClr val="D9D9D9"/>
            </a:solidFill>
            <a:prstDash val="solid"/>
            <a:round/>
            <a:headEnd type="none" w="sm" len="sm"/>
            <a:tailEnd type="none" w="sm" len="sm"/>
          </a:ln>
        </p:spPr>
      </p:pic>
      <p:sp>
        <p:nvSpPr>
          <p:cNvPr id="398" name="Google Shape;398;p14"/>
          <p:cNvSpPr/>
          <p:nvPr/>
        </p:nvSpPr>
        <p:spPr>
          <a:xfrm>
            <a:off x="3544372" y="4080600"/>
            <a:ext cx="320100" cy="3069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99" name="Google Shape;399;p14"/>
          <p:cNvSpPr/>
          <p:nvPr/>
        </p:nvSpPr>
        <p:spPr>
          <a:xfrm>
            <a:off x="3168014" y="4215231"/>
            <a:ext cx="360300" cy="391200"/>
          </a:xfrm>
          <a:prstGeom prst="roundRect">
            <a:avLst>
              <a:gd name="adj" fmla="val 16667"/>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400" name="Google Shape;400;p14"/>
          <p:cNvSpPr/>
          <p:nvPr/>
        </p:nvSpPr>
        <p:spPr>
          <a:xfrm>
            <a:off x="5140882" y="3597350"/>
            <a:ext cx="3687300" cy="317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392" name="Google Shape;392;p14"/>
          <p:cNvSpPr/>
          <p:nvPr/>
        </p:nvSpPr>
        <p:spPr>
          <a:xfrm>
            <a:off x="6559850" y="1287100"/>
            <a:ext cx="236700" cy="1800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01" name="Google Shape;401;p14"/>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02" name="Google Shape;402;p14"/>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学習者を２～６人選び、画面を並べて、先生の画面に表示することができます。他の学習者の考え方や表現の違いを比較して見せることができます。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aphicFrame>
        <p:nvGraphicFramePr>
          <p:cNvPr id="408" name="Google Shape;408;p15"/>
          <p:cNvGraphicFramePr/>
          <p:nvPr>
            <p:extLst>
              <p:ext uri="{D42A27DB-BD31-4B8C-83A1-F6EECF244321}">
                <p14:modId xmlns:p14="http://schemas.microsoft.com/office/powerpoint/2010/main" val="1399454550"/>
              </p:ext>
            </p:extLst>
          </p:nvPr>
        </p:nvGraphicFramePr>
        <p:xfrm>
          <a:off x="235875" y="1288225"/>
          <a:ext cx="4178975" cy="4317080"/>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832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ja-JP" altLang="en-US" sz="1200" u="none" strike="noStrike" cap="none" dirty="0"/>
                        <a:t>　　　</a:t>
                      </a:r>
                      <a:r>
                        <a:rPr lang="ja" sz="1400" u="none" strike="noStrike" cap="none" dirty="0"/>
                        <a:t>アイコンをクリック</a:t>
                      </a:r>
                      <a:br>
                        <a:rPr lang="ja" sz="1400" u="none" strike="noStrike" cap="none" dirty="0"/>
                      </a:br>
                      <a:r>
                        <a:rPr lang="ja" sz="1200" u="none" strike="noStrike" cap="none" dirty="0"/>
                        <a:t>⇒「共有する内容を選択」画面が表示されます。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3189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送信する画面を選択し、</a:t>
                      </a:r>
                      <a:r>
                        <a:rPr lang="ja" sz="1400" b="1" u="none" strike="noStrike" cap="none"/>
                        <a:t>［ 共有 ］</a:t>
                      </a:r>
                      <a:r>
                        <a:rPr lang="ja" sz="1400" u="none" strike="noStrike" cap="none"/>
                        <a:t>をクリック</a:t>
                      </a:r>
                      <a:br>
                        <a:rPr lang="ja" sz="1400" u="none" strike="noStrike" cap="none"/>
                      </a:br>
                      <a:r>
                        <a:rPr lang="ja" sz="1200" u="none" strike="noStrike" cap="none"/>
                        <a:t>⇒選択した画面が学習者の </a:t>
                      </a:r>
                      <a:r>
                        <a:rPr lang="ja" sz="1200" b="1" u="none" strike="noStrike" cap="none"/>
                        <a:t>Chromebook </a:t>
                      </a:r>
                      <a:r>
                        <a:rPr lang="ja" sz="1200" u="none" strike="noStrike" cap="none"/>
                        <a:t>に共有されます。</a:t>
                      </a:r>
                      <a:endParaRPr sz="1200" u="none" strike="noStrike" cap="none"/>
                    </a:p>
                    <a:p>
                      <a:pPr marL="0" marR="0" lvl="0" indent="0" algn="l" rtl="0">
                        <a:lnSpc>
                          <a:spcPct val="115000"/>
                        </a:lnSpc>
                        <a:spcBef>
                          <a:spcPts val="0"/>
                        </a:spcBef>
                        <a:spcAft>
                          <a:spcPts val="0"/>
                        </a:spcAft>
                        <a:buClr>
                          <a:srgbClr val="000000"/>
                        </a:buClr>
                        <a:buSzPts val="1200"/>
                        <a:buFont typeface="Arial"/>
                        <a:buNone/>
                      </a:pPr>
                      <a:endParaRPr sz="1200" u="none" strike="noStrike" cap="none"/>
                    </a:p>
                    <a:p>
                      <a:pPr marL="0" marR="0" lvl="0" indent="0" algn="l" rtl="0">
                        <a:lnSpc>
                          <a:spcPct val="115000"/>
                        </a:lnSpc>
                        <a:spcBef>
                          <a:spcPts val="0"/>
                        </a:spcBef>
                        <a:spcAft>
                          <a:spcPts val="0"/>
                        </a:spcAft>
                        <a:buClr>
                          <a:srgbClr val="000000"/>
                        </a:buClr>
                        <a:buSzPts val="1200"/>
                        <a:buFont typeface="Arial"/>
                        <a:buNone/>
                      </a:pPr>
                      <a:endParaRPr sz="1200" u="none" strike="noStrike" cap="none"/>
                    </a:p>
                    <a:p>
                      <a:pPr marL="0" marR="0" lvl="0" indent="0" algn="l" rtl="0">
                        <a:lnSpc>
                          <a:spcPct val="115000"/>
                        </a:lnSpc>
                        <a:spcBef>
                          <a:spcPts val="0"/>
                        </a:spcBef>
                        <a:spcAft>
                          <a:spcPts val="0"/>
                        </a:spcAft>
                        <a:buClr>
                          <a:srgbClr val="000000"/>
                        </a:buClr>
                        <a:buSzPts val="1200"/>
                        <a:buFont typeface="Arial"/>
                        <a:buNone/>
                      </a:pP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ja" sz="1200" u="none" strike="noStrike" cap="none"/>
                        <a:t>◎［画面全体］　  ：先生のPC画面すべて</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ja" sz="1200" u="none" strike="noStrike" cap="none"/>
                        <a:t>◎［Chromeタブ］：先生が Chromeブラウザ</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ja" sz="1200" u="none" strike="noStrike" cap="none"/>
                        <a:t>　　　　　　　　　  で開いているタブ</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0972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再度</a:t>
                      </a:r>
                      <a:r>
                        <a:rPr lang="ja-JP" altLang="en-US" sz="1200" u="none" strike="noStrike" cap="none" dirty="0"/>
                        <a:t>　　　</a:t>
                      </a:r>
                      <a:r>
                        <a:rPr lang="ja" sz="1400" u="none" strike="noStrike" cap="none" dirty="0"/>
                        <a:t>アイコンをクリックするか、画面下部にある</a:t>
                      </a:r>
                      <a:r>
                        <a:rPr lang="ja" sz="1400" b="1" u="none" strike="noStrike" cap="none" dirty="0"/>
                        <a:t>［ 共有を停止 ］</a:t>
                      </a:r>
                      <a:r>
                        <a:rPr lang="ja" sz="1400" u="none" strike="noStrike" cap="none" dirty="0"/>
                        <a:t>をクリックすると、画面送信が終了します。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409" name="Google Shape;409;p15"/>
          <p:cNvPicPr preferRelativeResize="0"/>
          <p:nvPr/>
        </p:nvPicPr>
        <p:blipFill rotWithShape="1">
          <a:blip r:embed="rId3">
            <a:alphaModFix/>
          </a:blip>
          <a:srcRect b="28881"/>
          <a:stretch/>
        </p:blipFill>
        <p:spPr>
          <a:xfrm>
            <a:off x="5007950" y="1309113"/>
            <a:ext cx="3831576" cy="1519976"/>
          </a:xfrm>
          <a:prstGeom prst="rect">
            <a:avLst/>
          </a:prstGeom>
          <a:noFill/>
          <a:ln w="9525" cap="flat" cmpd="sng">
            <a:solidFill>
              <a:srgbClr val="D9D9D9"/>
            </a:solidFill>
            <a:prstDash val="solid"/>
            <a:round/>
            <a:headEnd type="none" w="sm" len="sm"/>
            <a:tailEnd type="none" w="sm" len="sm"/>
          </a:ln>
        </p:spPr>
      </p:pic>
      <p:pic>
        <p:nvPicPr>
          <p:cNvPr id="410" name="Google Shape;410;p15"/>
          <p:cNvPicPr preferRelativeResize="0"/>
          <p:nvPr/>
        </p:nvPicPr>
        <p:blipFill rotWithShape="1">
          <a:blip r:embed="rId4">
            <a:alphaModFix/>
          </a:blip>
          <a:srcRect l="9497" t="17380" r="6368" b="12680"/>
          <a:stretch/>
        </p:blipFill>
        <p:spPr>
          <a:xfrm>
            <a:off x="6908808" y="1327875"/>
            <a:ext cx="201079" cy="137225"/>
          </a:xfrm>
          <a:prstGeom prst="rect">
            <a:avLst/>
          </a:prstGeom>
          <a:noFill/>
          <a:ln>
            <a:noFill/>
          </a:ln>
        </p:spPr>
      </p:pic>
      <p:pic>
        <p:nvPicPr>
          <p:cNvPr id="411" name="Google Shape;411;p15"/>
          <p:cNvPicPr preferRelativeResize="0"/>
          <p:nvPr/>
        </p:nvPicPr>
        <p:blipFill rotWithShape="1">
          <a:blip r:embed="rId5">
            <a:alphaModFix/>
          </a:blip>
          <a:srcRect/>
          <a:stretch/>
        </p:blipFill>
        <p:spPr>
          <a:xfrm>
            <a:off x="6861029" y="1685447"/>
            <a:ext cx="923272" cy="728897"/>
          </a:xfrm>
          <a:prstGeom prst="rect">
            <a:avLst/>
          </a:prstGeom>
          <a:noFill/>
          <a:ln>
            <a:noFill/>
          </a:ln>
        </p:spPr>
      </p:pic>
      <p:sp>
        <p:nvSpPr>
          <p:cNvPr id="412" name="Google Shape;412;p15"/>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先生のPC画面を送信する</a:t>
            </a:r>
            <a:endParaRPr sz="3200" u="sng">
              <a:solidFill>
                <a:srgbClr val="000000"/>
              </a:solidFill>
              <a:latin typeface="Arial"/>
              <a:ea typeface="Arial"/>
              <a:cs typeface="Arial"/>
              <a:sym typeface="Arial"/>
            </a:endParaRPr>
          </a:p>
        </p:txBody>
      </p:sp>
      <p:sp>
        <p:nvSpPr>
          <p:cNvPr id="413" name="Google Shape;413;p15"/>
          <p:cNvSpPr/>
          <p:nvPr/>
        </p:nvSpPr>
        <p:spPr>
          <a:xfrm>
            <a:off x="6483581" y="1441099"/>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14" name="Google Shape;414;p1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15</a:t>
            </a:fld>
            <a:endParaRPr/>
          </a:p>
        </p:txBody>
      </p:sp>
      <p:pic>
        <p:nvPicPr>
          <p:cNvPr id="415" name="Google Shape;415;p15"/>
          <p:cNvPicPr preferRelativeResize="0"/>
          <p:nvPr/>
        </p:nvPicPr>
        <p:blipFill rotWithShape="1">
          <a:blip r:embed="rId6">
            <a:alphaModFix/>
          </a:blip>
          <a:srcRect/>
          <a:stretch/>
        </p:blipFill>
        <p:spPr>
          <a:xfrm>
            <a:off x="962425" y="1346411"/>
            <a:ext cx="319800" cy="237377"/>
          </a:xfrm>
          <a:prstGeom prst="rect">
            <a:avLst/>
          </a:prstGeom>
          <a:noFill/>
          <a:ln>
            <a:noFill/>
          </a:ln>
        </p:spPr>
      </p:pic>
      <p:pic>
        <p:nvPicPr>
          <p:cNvPr id="416" name="Google Shape;416;p15"/>
          <p:cNvPicPr preferRelativeResize="0"/>
          <p:nvPr/>
        </p:nvPicPr>
        <p:blipFill rotWithShape="1">
          <a:blip r:embed="rId6">
            <a:alphaModFix/>
          </a:blip>
          <a:srcRect/>
          <a:stretch/>
        </p:blipFill>
        <p:spPr>
          <a:xfrm>
            <a:off x="1322386" y="4587662"/>
            <a:ext cx="319800" cy="237377"/>
          </a:xfrm>
          <a:prstGeom prst="rect">
            <a:avLst/>
          </a:prstGeom>
          <a:noFill/>
          <a:ln>
            <a:noFill/>
          </a:ln>
        </p:spPr>
      </p:pic>
      <p:sp>
        <p:nvSpPr>
          <p:cNvPr id="417" name="Google Shape;417;p15"/>
          <p:cNvSpPr/>
          <p:nvPr/>
        </p:nvSpPr>
        <p:spPr>
          <a:xfrm>
            <a:off x="6863082" y="1250771"/>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418" name="Google Shape;418;p15"/>
          <p:cNvPicPr preferRelativeResize="0"/>
          <p:nvPr/>
        </p:nvPicPr>
        <p:blipFill rotWithShape="1">
          <a:blip r:embed="rId7">
            <a:alphaModFix/>
          </a:blip>
          <a:srcRect/>
          <a:stretch/>
        </p:blipFill>
        <p:spPr>
          <a:xfrm>
            <a:off x="4977114" y="3011318"/>
            <a:ext cx="2844500" cy="2353895"/>
          </a:xfrm>
          <a:prstGeom prst="rect">
            <a:avLst/>
          </a:prstGeom>
          <a:noFill/>
          <a:ln w="9525" cap="flat" cmpd="sng">
            <a:solidFill>
              <a:srgbClr val="D9D9D9"/>
            </a:solidFill>
            <a:prstDash val="solid"/>
            <a:round/>
            <a:headEnd type="none" w="sm" len="sm"/>
            <a:tailEnd type="none" w="sm" len="sm"/>
          </a:ln>
        </p:spPr>
      </p:pic>
      <p:pic>
        <p:nvPicPr>
          <p:cNvPr id="419" name="Google Shape;419;p15"/>
          <p:cNvPicPr preferRelativeResize="0"/>
          <p:nvPr/>
        </p:nvPicPr>
        <p:blipFill rotWithShape="1">
          <a:blip r:embed="rId8">
            <a:alphaModFix/>
          </a:blip>
          <a:srcRect/>
          <a:stretch/>
        </p:blipFill>
        <p:spPr>
          <a:xfrm>
            <a:off x="4977115" y="5633358"/>
            <a:ext cx="3893235" cy="435000"/>
          </a:xfrm>
          <a:prstGeom prst="rect">
            <a:avLst/>
          </a:prstGeom>
          <a:noFill/>
          <a:ln w="9525" cap="flat" cmpd="sng">
            <a:solidFill>
              <a:srgbClr val="D9D9D9"/>
            </a:solidFill>
            <a:prstDash val="solid"/>
            <a:round/>
            <a:headEnd type="none" w="sm" len="sm"/>
            <a:tailEnd type="none" w="sm" len="sm"/>
          </a:ln>
        </p:spPr>
      </p:pic>
      <p:sp>
        <p:nvSpPr>
          <p:cNvPr id="420" name="Google Shape;420;p15"/>
          <p:cNvSpPr/>
          <p:nvPr/>
        </p:nvSpPr>
        <p:spPr>
          <a:xfrm>
            <a:off x="7357100" y="4825039"/>
            <a:ext cx="379500" cy="3912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21" name="Google Shape;421;p15"/>
          <p:cNvSpPr/>
          <p:nvPr/>
        </p:nvSpPr>
        <p:spPr>
          <a:xfrm>
            <a:off x="6977600" y="5121200"/>
            <a:ext cx="379500" cy="1920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22" name="Google Shape;422;p15"/>
          <p:cNvSpPr/>
          <p:nvPr/>
        </p:nvSpPr>
        <p:spPr>
          <a:xfrm>
            <a:off x="7525300" y="5687650"/>
            <a:ext cx="8136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23" name="Google Shape;423;p15"/>
          <p:cNvSpPr/>
          <p:nvPr/>
        </p:nvSpPr>
        <p:spPr>
          <a:xfrm>
            <a:off x="8175989" y="5299456"/>
            <a:ext cx="360300" cy="391200"/>
          </a:xfrm>
          <a:prstGeom prst="roundRect">
            <a:avLst>
              <a:gd name="adj" fmla="val 16667"/>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424" name="Google Shape;424;p15"/>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25" name="Google Shape;425;p1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先生の PC の画面を、学習者の Chromebook 画面に表示させることができます。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aphicFrame>
        <p:nvGraphicFramePr>
          <p:cNvPr id="431" name="Google Shape;431;p16"/>
          <p:cNvGraphicFramePr/>
          <p:nvPr>
            <p:extLst>
              <p:ext uri="{D42A27DB-BD31-4B8C-83A1-F6EECF244321}">
                <p14:modId xmlns:p14="http://schemas.microsoft.com/office/powerpoint/2010/main" val="3330088879"/>
              </p:ext>
            </p:extLst>
          </p:nvPr>
        </p:nvGraphicFramePr>
        <p:xfrm>
          <a:off x="235863" y="1288208"/>
          <a:ext cx="4178975" cy="4656748"/>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160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dirty="0"/>
                        <a:t>送信する</a:t>
                      </a:r>
                      <a:r>
                        <a:rPr lang="ja" sz="1400" b="1" u="none" strike="noStrike" cap="none" dirty="0"/>
                        <a:t>学習者カード</a:t>
                      </a:r>
                      <a:r>
                        <a:rPr lang="ja" sz="1400" u="none" strike="noStrike" cap="none" dirty="0"/>
                        <a:t>をダブルクリック、</a:t>
                      </a:r>
                      <a:br>
                        <a:rPr lang="ja" sz="1400" u="none" strike="noStrike" cap="none" dirty="0"/>
                      </a:br>
                      <a:r>
                        <a:rPr lang="ja" sz="1400" u="none" strike="noStrike" cap="none" dirty="0"/>
                        <a:t>または右上の</a:t>
                      </a:r>
                      <a:r>
                        <a:rPr lang="ja-JP" altLang="en-US" sz="1200" u="none" strike="noStrike" cap="none" dirty="0"/>
                        <a:t>　　　</a:t>
                      </a:r>
                      <a:r>
                        <a:rPr lang="ja" sz="1400" u="none" strike="noStrike" cap="none" dirty="0"/>
                        <a:t>アイコンをクリック</a:t>
                      </a:r>
                      <a:br>
                        <a:rPr lang="ja" sz="1400" u="none" strike="noStrike" cap="none" dirty="0"/>
                      </a:br>
                      <a:r>
                        <a:rPr lang="ja" sz="1200" u="none" strike="noStrike" cap="none" dirty="0"/>
                        <a:t>⇒学習者画面が拡大表示されます。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2469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JP" altLang="en-US" sz="1200" u="none" strike="noStrike" cap="none" dirty="0"/>
                        <a:t>　　　</a:t>
                      </a:r>
                      <a:r>
                        <a:rPr lang="ja" sz="1400" u="none" strike="noStrike" cap="none" dirty="0"/>
                        <a:t>アイコンをクリック</a:t>
                      </a:r>
                      <a:br>
                        <a:rPr lang="ja" sz="1400" u="none" strike="noStrike" cap="none" dirty="0"/>
                      </a:br>
                      <a:r>
                        <a:rPr lang="ja" sz="1200" u="none" strike="noStrike" cap="none" dirty="0"/>
                        <a:t>⇒学習者画面が他の学習者の画面に共有されます。</a:t>
                      </a:r>
                      <a:endParaRPr sz="1200" u="none" strike="noStrike" cap="none" dirty="0"/>
                    </a:p>
                    <a:p>
                      <a:pPr marL="0" marR="0" lvl="0" indent="0" algn="l" rtl="0">
                        <a:lnSpc>
                          <a:spcPct val="150000"/>
                        </a:lnSpc>
                        <a:spcBef>
                          <a:spcPts val="0"/>
                        </a:spcBef>
                        <a:spcAft>
                          <a:spcPts val="0"/>
                        </a:spcAft>
                        <a:buClr>
                          <a:srgbClr val="000000"/>
                        </a:buClr>
                        <a:buSzPts val="1200"/>
                        <a:buFont typeface="Arial"/>
                        <a:buNone/>
                      </a:pP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0468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dirty="0"/>
                        <a:t>もう一度</a:t>
                      </a:r>
                      <a:r>
                        <a:rPr lang="ja-JP" altLang="en-US" sz="1400" u="none" strike="noStrike" cap="none" dirty="0"/>
                        <a:t>　　　</a:t>
                      </a:r>
                      <a:r>
                        <a:rPr lang="ja" sz="1400" u="none" strike="noStrike" cap="none" dirty="0"/>
                        <a:t>アイコンをクリックするか、［ </a:t>
                      </a:r>
                      <a:r>
                        <a:rPr lang="ja" sz="1400" b="1" u="none" strike="noStrike" cap="none" dirty="0"/>
                        <a:t>×</a:t>
                      </a:r>
                      <a:r>
                        <a:rPr lang="ja" sz="1400" u="none" strike="noStrike" cap="none" dirty="0"/>
                        <a:t> ］をクリックすると終了します。</a:t>
                      </a:r>
                      <a:endParaRPr sz="1400" u="none" strike="noStrike" cap="none" dirty="0"/>
                    </a:p>
                    <a:p>
                      <a:pPr marL="0" marR="0" lvl="0" indent="0" algn="l" rtl="0">
                        <a:lnSpc>
                          <a:spcPct val="15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2007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 sz="1200" u="none" strike="noStrike" cap="none" dirty="0"/>
                        <a:t>あらかじめクラス選択画面から、</a:t>
                      </a:r>
                      <a:r>
                        <a:rPr lang="ja" sz="1200" b="1" u="none" strike="noStrike" cap="none" dirty="0">
                          <a:solidFill>
                            <a:srgbClr val="FF0000"/>
                          </a:solidFill>
                        </a:rPr>
                        <a:t>デスクトップモニターモードをON </a:t>
                      </a:r>
                      <a:r>
                        <a:rPr lang="ja" sz="1200" u="none" strike="noStrike" cap="none" dirty="0"/>
                        <a:t>にしてください。</a:t>
                      </a:r>
                      <a:endParaRPr sz="1200" u="none" strike="noStrike" cap="none" dirty="0"/>
                    </a:p>
                    <a:p>
                      <a:pPr marL="0" marR="0" lvl="0" indent="0" algn="l" rtl="0">
                        <a:lnSpc>
                          <a:spcPct val="150000"/>
                        </a:lnSpc>
                        <a:spcBef>
                          <a:spcPts val="0"/>
                        </a:spcBef>
                        <a:spcAft>
                          <a:spcPts val="0"/>
                        </a:spcAft>
                        <a:buClr>
                          <a:srgbClr val="000000"/>
                        </a:buClr>
                        <a:buSzPts val="1200"/>
                        <a:buFont typeface="Arial"/>
                        <a:buNone/>
                      </a:pPr>
                      <a:r>
                        <a:rPr lang="ja" sz="1200" u="none" strike="noStrike" cap="none" dirty="0"/>
                        <a:t>デスクトップモニターモードでない場合、2.のボタンは表示されません。（</a:t>
                      </a:r>
                      <a:r>
                        <a:rPr lang="ja" sz="1200" u="none" strike="noStrike" cap="none" dirty="0">
                          <a:solidFill>
                            <a:schemeClr val="dk2"/>
                          </a:solidFill>
                          <a:uFill>
                            <a:noFill/>
                          </a:uFill>
                          <a:hlinkClick r:id="rId3" action="ppaction://hlinksldjump">
                            <a:extLst>
                              <a:ext uri="{A12FA001-AC4F-418D-AE19-62706E023703}">
                                <ahyp:hlinkClr xmlns:ahyp="http://schemas.microsoft.com/office/drawing/2018/hyperlinkcolor" val="tx"/>
                              </a:ext>
                            </a:extLst>
                          </a:hlinkClick>
                        </a:rPr>
                        <a:t>P.26</a:t>
                      </a:r>
                      <a:r>
                        <a:rPr lang="ja" sz="1200" u="none" strike="noStrike" cap="none" dirty="0">
                          <a:solidFill>
                            <a:schemeClr val="dk2"/>
                          </a:solidFill>
                        </a:rPr>
                        <a:t>,</a:t>
                      </a:r>
                      <a:r>
                        <a:rPr lang="ja" sz="1200" u="none" strike="noStrike" cap="none" dirty="0">
                          <a:solidFill>
                            <a:schemeClr val="dk2"/>
                          </a:solidFill>
                          <a:uFill>
                            <a:noFill/>
                          </a:uFill>
                          <a:hlinkClick r:id="rId4" action="ppaction://hlinksldjump">
                            <a:extLst>
                              <a:ext uri="{A12FA001-AC4F-418D-AE19-62706E023703}">
                                <ahyp:hlinkClr xmlns:ahyp="http://schemas.microsoft.com/office/drawing/2018/hyperlinkcolor" val="tx"/>
                              </a:ext>
                            </a:extLst>
                          </a:hlinkClick>
                        </a:rPr>
                        <a:t>27</a:t>
                      </a:r>
                      <a:r>
                        <a:rPr lang="ja" sz="1200" u="none" strike="noStrike" cap="none" dirty="0">
                          <a:solidFill>
                            <a:schemeClr val="dk2"/>
                          </a:solidFill>
                        </a:rPr>
                        <a:t>参照</a:t>
                      </a:r>
                      <a:r>
                        <a:rPr lang="ja" sz="1200" u="none" strike="noStrike" cap="none" dirty="0">
                          <a:solidFill>
                            <a:schemeClr val="dk1"/>
                          </a:solidFill>
                        </a:rPr>
                        <a:t>）</a:t>
                      </a:r>
                      <a:endParaRPr sz="1400" u="none" strike="noStrike" cap="none" dirty="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32" name="Google Shape;432;p16"/>
          <p:cNvPicPr preferRelativeResize="0"/>
          <p:nvPr/>
        </p:nvPicPr>
        <p:blipFill rotWithShape="1">
          <a:blip r:embed="rId5">
            <a:alphaModFix/>
          </a:blip>
          <a:srcRect/>
          <a:stretch/>
        </p:blipFill>
        <p:spPr>
          <a:xfrm>
            <a:off x="4855550" y="3760182"/>
            <a:ext cx="3831575" cy="2315018"/>
          </a:xfrm>
          <a:prstGeom prst="rect">
            <a:avLst/>
          </a:prstGeom>
          <a:noFill/>
          <a:ln w="9525" cap="flat" cmpd="sng">
            <a:solidFill>
              <a:srgbClr val="D9D9D9"/>
            </a:solidFill>
            <a:prstDash val="solid"/>
            <a:round/>
            <a:headEnd type="none" w="sm" len="sm"/>
            <a:tailEnd type="none" w="sm" len="sm"/>
          </a:ln>
        </p:spPr>
      </p:pic>
      <p:grpSp>
        <p:nvGrpSpPr>
          <p:cNvPr id="433" name="Google Shape;433;p16"/>
          <p:cNvGrpSpPr/>
          <p:nvPr/>
        </p:nvGrpSpPr>
        <p:grpSpPr>
          <a:xfrm>
            <a:off x="4855550" y="1283525"/>
            <a:ext cx="3831576" cy="2137201"/>
            <a:chOff x="5061550" y="937975"/>
            <a:chExt cx="3831576" cy="2137201"/>
          </a:xfrm>
        </p:grpSpPr>
        <p:pic>
          <p:nvPicPr>
            <p:cNvPr id="434" name="Google Shape;434;p16"/>
            <p:cNvPicPr preferRelativeResize="0"/>
            <p:nvPr/>
          </p:nvPicPr>
          <p:blipFill rotWithShape="1">
            <a:blip r:embed="rId6">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435" name="Google Shape;435;p16"/>
            <p:cNvPicPr preferRelativeResize="0"/>
            <p:nvPr/>
          </p:nvPicPr>
          <p:blipFill rotWithShape="1">
            <a:blip r:embed="rId7">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sp>
        <p:nvSpPr>
          <p:cNvPr id="436" name="Google Shape;436;p16"/>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学習者の画面を送信（発表）する</a:t>
            </a:r>
            <a:endParaRPr sz="3200" u="sng">
              <a:solidFill>
                <a:srgbClr val="000000"/>
              </a:solidFill>
              <a:latin typeface="Arial"/>
              <a:ea typeface="Arial"/>
              <a:cs typeface="Arial"/>
              <a:sym typeface="Arial"/>
            </a:endParaRPr>
          </a:p>
        </p:txBody>
      </p:sp>
      <p:sp>
        <p:nvSpPr>
          <p:cNvPr id="437" name="Google Shape;437;p16"/>
          <p:cNvSpPr/>
          <p:nvPr/>
        </p:nvSpPr>
        <p:spPr>
          <a:xfrm>
            <a:off x="4932050" y="1660900"/>
            <a:ext cx="880500" cy="7209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38" name="Google Shape;438;p16"/>
          <p:cNvSpPr/>
          <p:nvPr/>
        </p:nvSpPr>
        <p:spPr>
          <a:xfrm>
            <a:off x="6012160" y="1246440"/>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39" name="Google Shape;439;p16"/>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16</a:t>
            </a:fld>
            <a:endParaRPr/>
          </a:p>
        </p:txBody>
      </p:sp>
      <p:sp>
        <p:nvSpPr>
          <p:cNvPr id="440" name="Google Shape;440;p16"/>
          <p:cNvSpPr/>
          <p:nvPr/>
        </p:nvSpPr>
        <p:spPr>
          <a:xfrm>
            <a:off x="7067097" y="3690477"/>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41" name="Google Shape;441;p16"/>
          <p:cNvSpPr/>
          <p:nvPr/>
        </p:nvSpPr>
        <p:spPr>
          <a:xfrm>
            <a:off x="4792220" y="3690471"/>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442" name="Google Shape;442;p16"/>
          <p:cNvPicPr preferRelativeResize="0"/>
          <p:nvPr/>
        </p:nvPicPr>
        <p:blipFill rotWithShape="1">
          <a:blip r:embed="rId8">
            <a:alphaModFix/>
          </a:blip>
          <a:srcRect/>
          <a:stretch/>
        </p:blipFill>
        <p:spPr>
          <a:xfrm>
            <a:off x="4855543" y="3774269"/>
            <a:ext cx="165825" cy="143213"/>
          </a:xfrm>
          <a:prstGeom prst="rect">
            <a:avLst/>
          </a:prstGeom>
          <a:noFill/>
          <a:ln>
            <a:noFill/>
          </a:ln>
        </p:spPr>
      </p:pic>
      <p:pic>
        <p:nvPicPr>
          <p:cNvPr id="443" name="Google Shape;443;p16"/>
          <p:cNvPicPr preferRelativeResize="0"/>
          <p:nvPr/>
        </p:nvPicPr>
        <p:blipFill rotWithShape="1">
          <a:blip r:embed="rId9">
            <a:alphaModFix/>
          </a:blip>
          <a:srcRect/>
          <a:stretch/>
        </p:blipFill>
        <p:spPr>
          <a:xfrm>
            <a:off x="2099715" y="1764615"/>
            <a:ext cx="225635" cy="217100"/>
          </a:xfrm>
          <a:prstGeom prst="rect">
            <a:avLst/>
          </a:prstGeom>
          <a:noFill/>
          <a:ln>
            <a:noFill/>
          </a:ln>
        </p:spPr>
      </p:pic>
      <p:pic>
        <p:nvPicPr>
          <p:cNvPr id="444" name="Google Shape;444;p16"/>
          <p:cNvPicPr preferRelativeResize="0"/>
          <p:nvPr/>
        </p:nvPicPr>
        <p:blipFill rotWithShape="1">
          <a:blip r:embed="rId10">
            <a:alphaModFix/>
          </a:blip>
          <a:srcRect/>
          <a:stretch/>
        </p:blipFill>
        <p:spPr>
          <a:xfrm>
            <a:off x="1784388" y="3760182"/>
            <a:ext cx="292500" cy="217111"/>
          </a:xfrm>
          <a:prstGeom prst="rect">
            <a:avLst/>
          </a:prstGeom>
          <a:noFill/>
          <a:ln>
            <a:noFill/>
          </a:ln>
        </p:spPr>
      </p:pic>
      <p:pic>
        <p:nvPicPr>
          <p:cNvPr id="445" name="Google Shape;445;p16"/>
          <p:cNvPicPr preferRelativeResize="0"/>
          <p:nvPr/>
        </p:nvPicPr>
        <p:blipFill rotWithShape="1">
          <a:blip r:embed="rId10">
            <a:alphaModFix/>
          </a:blip>
          <a:srcRect/>
          <a:stretch/>
        </p:blipFill>
        <p:spPr>
          <a:xfrm>
            <a:off x="976556" y="2497623"/>
            <a:ext cx="292500" cy="217111"/>
          </a:xfrm>
          <a:prstGeom prst="rect">
            <a:avLst/>
          </a:prstGeom>
          <a:noFill/>
          <a:ln>
            <a:noFill/>
          </a:ln>
        </p:spPr>
      </p:pic>
      <p:sp>
        <p:nvSpPr>
          <p:cNvPr id="446" name="Google Shape;446;p16"/>
          <p:cNvSpPr/>
          <p:nvPr/>
        </p:nvSpPr>
        <p:spPr>
          <a:xfrm>
            <a:off x="5021364" y="4012731"/>
            <a:ext cx="360300" cy="391200"/>
          </a:xfrm>
          <a:prstGeom prst="roundRect">
            <a:avLst>
              <a:gd name="adj" fmla="val 16667"/>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447" name="Google Shape;447;p16"/>
          <p:cNvSpPr/>
          <p:nvPr/>
        </p:nvSpPr>
        <p:spPr>
          <a:xfrm>
            <a:off x="6687612" y="3774286"/>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48" name="Google Shape;448;p16"/>
          <p:cNvSpPr/>
          <p:nvPr/>
        </p:nvSpPr>
        <p:spPr>
          <a:xfrm>
            <a:off x="6477225" y="1634349"/>
            <a:ext cx="292500" cy="2823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49" name="Google Shape;449;p16"/>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50" name="Google Shape;450;p16"/>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学習者画面をほかの学習者の画面に共有して、発表を支援することができます。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17"/>
          <p:cNvPicPr preferRelativeResize="0"/>
          <p:nvPr/>
        </p:nvPicPr>
        <p:blipFill rotWithShape="1">
          <a:blip r:embed="rId3">
            <a:alphaModFix/>
          </a:blip>
          <a:srcRect/>
          <a:stretch/>
        </p:blipFill>
        <p:spPr>
          <a:xfrm>
            <a:off x="4845474" y="3512218"/>
            <a:ext cx="3831575" cy="2382356"/>
          </a:xfrm>
          <a:prstGeom prst="rect">
            <a:avLst/>
          </a:prstGeom>
          <a:noFill/>
          <a:ln w="9525" cap="flat" cmpd="sng">
            <a:solidFill>
              <a:srgbClr val="D9D9D9"/>
            </a:solidFill>
            <a:prstDash val="solid"/>
            <a:round/>
            <a:headEnd type="none" w="sm" len="sm"/>
            <a:tailEnd type="none" w="sm" len="sm"/>
          </a:ln>
        </p:spPr>
      </p:pic>
      <p:grpSp>
        <p:nvGrpSpPr>
          <p:cNvPr id="457" name="Google Shape;457;p17"/>
          <p:cNvGrpSpPr/>
          <p:nvPr/>
        </p:nvGrpSpPr>
        <p:grpSpPr>
          <a:xfrm>
            <a:off x="4845463" y="1284200"/>
            <a:ext cx="3831576" cy="2137201"/>
            <a:chOff x="5061550" y="937975"/>
            <a:chExt cx="3831576" cy="2137201"/>
          </a:xfrm>
        </p:grpSpPr>
        <p:pic>
          <p:nvPicPr>
            <p:cNvPr id="458" name="Google Shape;458;p17"/>
            <p:cNvPicPr preferRelativeResize="0"/>
            <p:nvPr/>
          </p:nvPicPr>
          <p:blipFill rotWithShape="1">
            <a:blip r:embed="rId4">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459" name="Google Shape;459;p17"/>
            <p:cNvPicPr preferRelativeResize="0"/>
            <p:nvPr/>
          </p:nvPicPr>
          <p:blipFill rotWithShape="1">
            <a:blip r:embed="rId5">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sp>
        <p:nvSpPr>
          <p:cNvPr id="460" name="Google Shape;460;p17"/>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latin typeface="Arial"/>
                <a:ea typeface="Arial"/>
                <a:cs typeface="Arial"/>
                <a:sym typeface="Arial"/>
              </a:rPr>
              <a:t>Webページを送信する</a:t>
            </a:r>
            <a:endParaRPr sz="3200" u="sng">
              <a:solidFill>
                <a:srgbClr val="000000"/>
              </a:solidFill>
              <a:latin typeface="Arial"/>
              <a:ea typeface="Arial"/>
              <a:cs typeface="Arial"/>
              <a:sym typeface="Arial"/>
            </a:endParaRPr>
          </a:p>
        </p:txBody>
      </p:sp>
      <p:sp>
        <p:nvSpPr>
          <p:cNvPr id="461" name="Google Shape;461;p17"/>
          <p:cNvSpPr/>
          <p:nvPr/>
        </p:nvSpPr>
        <p:spPr>
          <a:xfrm>
            <a:off x="6676591" y="1528490"/>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aphicFrame>
        <p:nvGraphicFramePr>
          <p:cNvPr id="462" name="Google Shape;462;p17"/>
          <p:cNvGraphicFramePr/>
          <p:nvPr>
            <p:extLst>
              <p:ext uri="{D42A27DB-BD31-4B8C-83A1-F6EECF244321}">
                <p14:modId xmlns:p14="http://schemas.microsoft.com/office/powerpoint/2010/main" val="248387051"/>
              </p:ext>
            </p:extLst>
          </p:nvPr>
        </p:nvGraphicFramePr>
        <p:xfrm>
          <a:off x="235875" y="1288240"/>
          <a:ext cx="4178975" cy="4831252"/>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349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アイコンをクリック</a:t>
                      </a:r>
                      <a:endParaRPr sz="1000" u="none" strike="noStrike" cap="none" dirty="0"/>
                    </a:p>
                    <a:p>
                      <a:pPr marL="0" marR="0" lvl="0" indent="0" algn="l" rtl="0">
                        <a:lnSpc>
                          <a:spcPct val="200000"/>
                        </a:lnSpc>
                        <a:spcBef>
                          <a:spcPts val="0"/>
                        </a:spcBef>
                        <a:spcAft>
                          <a:spcPts val="0"/>
                        </a:spcAft>
                        <a:buClr>
                          <a:srgbClr val="000000"/>
                        </a:buClr>
                        <a:buSzPts val="1300"/>
                        <a:buFont typeface="Arial"/>
                        <a:buNone/>
                      </a:pPr>
                      <a:r>
                        <a:rPr lang="ja" sz="1300" u="none" strike="noStrike" cap="none" dirty="0"/>
                        <a:t>⇒</a:t>
                      </a:r>
                      <a:r>
                        <a:rPr lang="ja" sz="1300" b="1" u="none" strike="noStrike" cap="none" dirty="0"/>
                        <a:t>Web</a:t>
                      </a:r>
                      <a:r>
                        <a:rPr lang="ja" sz="1300" u="none" strike="noStrike" cap="none" dirty="0"/>
                        <a:t>ページ送信画面が表示されます。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8397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rgbClr val="000000"/>
                        </a:buClr>
                        <a:buSzPts val="1400"/>
                        <a:buFont typeface="Arial"/>
                        <a:buNone/>
                      </a:pPr>
                      <a:r>
                        <a:rPr lang="ja" sz="1400" b="1" u="none" strike="noStrike" cap="none"/>
                        <a:t>Web </a:t>
                      </a:r>
                      <a:r>
                        <a:rPr lang="ja" sz="1400" u="none" strike="noStrike" cap="none"/>
                        <a:t>サイトの </a:t>
                      </a:r>
                      <a:r>
                        <a:rPr lang="ja" sz="1400" b="1" u="none" strike="noStrike" cap="none"/>
                        <a:t>URL </a:t>
                      </a:r>
                      <a:r>
                        <a:rPr lang="ja" sz="1400" u="none" strike="noStrike" cap="none"/>
                        <a:t>を入力し</a:t>
                      </a:r>
                      <a:r>
                        <a:rPr lang="ja" sz="1400" b="1" u="none" strike="noStrike" cap="none"/>
                        <a:t>［送信］</a:t>
                      </a:r>
                      <a:r>
                        <a:rPr lang="ja" sz="1400" u="none" strike="noStrike" cap="none"/>
                        <a:t>をクリック</a:t>
                      </a:r>
                      <a:endParaRPr sz="1400" u="none" strike="noStrike" cap="none"/>
                    </a:p>
                    <a:p>
                      <a:pPr marL="0" marR="0" lvl="0" indent="0" algn="l" rtl="0">
                        <a:lnSpc>
                          <a:spcPct val="200000"/>
                        </a:lnSpc>
                        <a:spcBef>
                          <a:spcPts val="0"/>
                        </a:spcBef>
                        <a:spcAft>
                          <a:spcPts val="0"/>
                        </a:spcAft>
                        <a:buClr>
                          <a:srgbClr val="000000"/>
                        </a:buClr>
                        <a:buSzPts val="1200"/>
                        <a:buFont typeface="Arial"/>
                        <a:buNone/>
                      </a:pPr>
                      <a:r>
                        <a:rPr lang="ja" sz="1200" u="none" strike="noStrike" cap="none"/>
                        <a:t>⇒学習者の </a:t>
                      </a:r>
                      <a:r>
                        <a:rPr lang="ja" sz="1200" b="1" u="none" strike="noStrike" cap="none"/>
                        <a:t>Chromebook </a:t>
                      </a:r>
                      <a:r>
                        <a:rPr lang="ja" sz="1200" u="none" strike="noStrike" cap="none"/>
                        <a:t>に入力した </a:t>
                      </a:r>
                      <a:r>
                        <a:rPr lang="ja" sz="1200" b="1" u="none" strike="noStrike" cap="none"/>
                        <a:t>Web </a:t>
                      </a:r>
                      <a:r>
                        <a:rPr lang="ja" sz="1200" u="none" strike="noStrike" cap="none"/>
                        <a:t>サイトが表示されます。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0013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ja" sz="1200" u="none" strike="noStrike" cap="none" dirty="0"/>
                        <a:t>•「 YouTube の動画を最大化する」</a:t>
                      </a:r>
                      <a:endParaRPr sz="600" u="none" strike="noStrike" cap="none" dirty="0"/>
                    </a:p>
                    <a:p>
                      <a:pPr marL="0" marR="0" lvl="0" indent="0" algn="l" rtl="0">
                        <a:lnSpc>
                          <a:spcPct val="115000"/>
                        </a:lnSpc>
                        <a:spcBef>
                          <a:spcPts val="0"/>
                        </a:spcBef>
                        <a:spcAft>
                          <a:spcPts val="0"/>
                        </a:spcAft>
                        <a:buClr>
                          <a:srgbClr val="000000"/>
                        </a:buClr>
                        <a:buSzPts val="1200"/>
                        <a:buFont typeface="Arial"/>
                        <a:buNone/>
                      </a:pPr>
                      <a:r>
                        <a:rPr lang="ja" sz="1200" u="none" strike="noStrike" cap="none" dirty="0"/>
                        <a:t>⇒ YouTube™ の URL を送信する場合にチェックを入れて送信すると、学習者のブラウザで YouTube の再生画面が最大化されて表示されます。</a:t>
                      </a: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r>
                        <a:rPr lang="ja" sz="1200" u="none" strike="noStrike" cap="none" dirty="0"/>
                        <a:t>•「他のタブを閉じる」</a:t>
                      </a: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r>
                        <a:rPr lang="ja" sz="1200" u="none" strike="noStrike" cap="none" dirty="0"/>
                        <a:t>⇒チェックを入れて送信をすると、学習者のブラウザで開いているタブが閉じ</a:t>
                      </a:r>
                      <a:r>
                        <a:rPr lang="ja" sz="800" u="none" strike="noStrike" cap="none" dirty="0"/>
                        <a:t>、</a:t>
                      </a:r>
                      <a:r>
                        <a:rPr lang="ja" sz="1200" u="none" strike="noStrike" cap="none" dirty="0"/>
                        <a:t>送信した Web ページだけが表示されます</a:t>
                      </a:r>
                      <a:r>
                        <a:rPr lang="ja" sz="900" u="none" strike="noStrike" cap="none" dirty="0"/>
                        <a:t>。</a:t>
                      </a:r>
                      <a:endParaRPr sz="1400" u="none" strike="noStrike" cap="none" dirty="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63" name="Google Shape;463;p17"/>
          <p:cNvSpPr/>
          <p:nvPr/>
        </p:nvSpPr>
        <p:spPr>
          <a:xfrm>
            <a:off x="7850409" y="3752787"/>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64" name="Google Shape;464;p17"/>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17</a:t>
            </a:fld>
            <a:endParaRPr/>
          </a:p>
        </p:txBody>
      </p:sp>
      <p:pic>
        <p:nvPicPr>
          <p:cNvPr id="465" name="Google Shape;465;p17"/>
          <p:cNvPicPr preferRelativeResize="0"/>
          <p:nvPr/>
        </p:nvPicPr>
        <p:blipFill rotWithShape="1">
          <a:blip r:embed="rId6">
            <a:alphaModFix/>
          </a:blip>
          <a:srcRect/>
          <a:stretch/>
        </p:blipFill>
        <p:spPr>
          <a:xfrm>
            <a:off x="965035" y="1552645"/>
            <a:ext cx="278100" cy="164121"/>
          </a:xfrm>
          <a:prstGeom prst="rect">
            <a:avLst/>
          </a:prstGeom>
          <a:noFill/>
          <a:ln>
            <a:noFill/>
          </a:ln>
        </p:spPr>
      </p:pic>
      <p:pic>
        <p:nvPicPr>
          <p:cNvPr id="466" name="Google Shape;466;p17"/>
          <p:cNvPicPr preferRelativeResize="0"/>
          <p:nvPr/>
        </p:nvPicPr>
        <p:blipFill rotWithShape="1">
          <a:blip r:embed="rId7">
            <a:alphaModFix/>
          </a:blip>
          <a:srcRect l="10045" t="23457" r="8087" b="11303"/>
          <a:stretch/>
        </p:blipFill>
        <p:spPr>
          <a:xfrm>
            <a:off x="6951000" y="1306713"/>
            <a:ext cx="191150" cy="132800"/>
          </a:xfrm>
          <a:prstGeom prst="rect">
            <a:avLst/>
          </a:prstGeom>
          <a:noFill/>
          <a:ln>
            <a:noFill/>
          </a:ln>
        </p:spPr>
      </p:pic>
      <p:sp>
        <p:nvSpPr>
          <p:cNvPr id="467" name="Google Shape;467;p17"/>
          <p:cNvSpPr/>
          <p:nvPr/>
        </p:nvSpPr>
        <p:spPr>
          <a:xfrm>
            <a:off x="8083925" y="4160773"/>
            <a:ext cx="531600" cy="3354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68" name="Google Shape;468;p17"/>
          <p:cNvSpPr/>
          <p:nvPr/>
        </p:nvSpPr>
        <p:spPr>
          <a:xfrm>
            <a:off x="4914400" y="5430025"/>
            <a:ext cx="441000" cy="435000"/>
          </a:xfrm>
          <a:prstGeom prst="roundRect">
            <a:avLst>
              <a:gd name="adj" fmla="val 16667"/>
            </a:avLst>
          </a:prstGeom>
          <a:solidFill>
            <a:srgbClr val="0070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 sz="1800" b="1" i="0" u="none" strike="noStrike" cap="none">
                <a:solidFill>
                  <a:schemeClr val="lt1"/>
                </a:solidFill>
                <a:latin typeface="Arial"/>
                <a:ea typeface="Arial"/>
                <a:cs typeface="Arial"/>
                <a:sym typeface="Arial"/>
              </a:rPr>
              <a:t>※</a:t>
            </a:r>
            <a:endParaRPr sz="1800" b="1" i="0" u="none" strike="noStrike" cap="none">
              <a:solidFill>
                <a:schemeClr val="lt1"/>
              </a:solidFill>
              <a:latin typeface="Arial"/>
              <a:ea typeface="Arial"/>
              <a:cs typeface="Arial"/>
              <a:sym typeface="Arial"/>
            </a:endParaRPr>
          </a:p>
        </p:txBody>
      </p:sp>
      <p:sp>
        <p:nvSpPr>
          <p:cNvPr id="469" name="Google Shape;469;p17"/>
          <p:cNvSpPr/>
          <p:nvPr/>
        </p:nvSpPr>
        <p:spPr>
          <a:xfrm>
            <a:off x="6900320" y="1217709"/>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70" name="Google Shape;470;p17"/>
          <p:cNvSpPr/>
          <p:nvPr/>
        </p:nvSpPr>
        <p:spPr>
          <a:xfrm>
            <a:off x="4914400" y="4210725"/>
            <a:ext cx="2246400" cy="235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71" name="Google Shape;471;p17"/>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72" name="Google Shape;472;p17"/>
          <p:cNvSpPr/>
          <p:nvPr/>
        </p:nvSpPr>
        <p:spPr>
          <a:xfrm>
            <a:off x="4914400" y="4590025"/>
            <a:ext cx="2246400" cy="8400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73" name="Google Shape;473;p17"/>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学習者の Chromebook に、Web サイトを開いた状態で共有することができます。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aphicFrame>
        <p:nvGraphicFramePr>
          <p:cNvPr id="479" name="Google Shape;479;p18"/>
          <p:cNvGraphicFramePr/>
          <p:nvPr>
            <p:extLst>
              <p:ext uri="{D42A27DB-BD31-4B8C-83A1-F6EECF244321}">
                <p14:modId xmlns:p14="http://schemas.microsoft.com/office/powerpoint/2010/main" val="871846735"/>
              </p:ext>
            </p:extLst>
          </p:nvPr>
        </p:nvGraphicFramePr>
        <p:xfrm>
          <a:off x="235875" y="1305150"/>
          <a:ext cx="4178975" cy="3590265"/>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9458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JP" altLang="en-US" sz="1200" u="none" strike="noStrike" cap="none" dirty="0"/>
                        <a:t>　　　</a:t>
                      </a:r>
                      <a:r>
                        <a:rPr lang="ja" sz="1400" u="none" strike="noStrike" cap="none" dirty="0"/>
                        <a:t>アイコンをクリック</a:t>
                      </a:r>
                      <a:endParaRPr sz="1400" u="none" strike="noStrike" cap="none" dirty="0"/>
                    </a:p>
                    <a:p>
                      <a:pPr marL="0" marR="0" lvl="0" indent="0" algn="l" rtl="0">
                        <a:lnSpc>
                          <a:spcPct val="150000"/>
                        </a:lnSpc>
                        <a:spcBef>
                          <a:spcPts val="0"/>
                        </a:spcBef>
                        <a:spcAft>
                          <a:spcPts val="0"/>
                        </a:spcAft>
                        <a:buClr>
                          <a:srgbClr val="000000"/>
                        </a:buClr>
                        <a:buSzPts val="1200"/>
                        <a:buFont typeface="Arial"/>
                        <a:buNone/>
                      </a:pPr>
                      <a:endParaRPr sz="800" u="none" strike="noStrike" cap="none" dirty="0"/>
                    </a:p>
                    <a:p>
                      <a:pPr marL="0" marR="0" lvl="0" indent="0" algn="l" rtl="0">
                        <a:lnSpc>
                          <a:spcPct val="150000"/>
                        </a:lnSpc>
                        <a:spcBef>
                          <a:spcPts val="0"/>
                        </a:spcBef>
                        <a:spcAft>
                          <a:spcPts val="0"/>
                        </a:spcAft>
                        <a:buClr>
                          <a:srgbClr val="000000"/>
                        </a:buClr>
                        <a:buSzPts val="1200"/>
                        <a:buFont typeface="Arial"/>
                        <a:buNone/>
                      </a:pPr>
                      <a:r>
                        <a:rPr lang="ja" sz="1200" u="none" strike="noStrike" cap="none" dirty="0"/>
                        <a:t>⇒ 操作ロックの設定ウィンドウが表示されます。</a:t>
                      </a:r>
                      <a:endParaRPr sz="1200" u="none" strike="noStrike" cap="none" dirty="0"/>
                    </a:p>
                    <a:p>
                      <a:pPr marL="0" marR="0" lvl="0" indent="0" algn="l" rtl="0">
                        <a:lnSpc>
                          <a:spcPct val="150000"/>
                        </a:lnSpc>
                        <a:spcBef>
                          <a:spcPts val="0"/>
                        </a:spcBef>
                        <a:spcAft>
                          <a:spcPts val="0"/>
                        </a:spcAft>
                        <a:buClr>
                          <a:srgbClr val="000000"/>
                        </a:buClr>
                        <a:buSzPts val="1200"/>
                        <a:buFont typeface="Arial"/>
                        <a:buNone/>
                      </a:pP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209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学習者の画面に表示するメッセージを入力し、</a:t>
                      </a:r>
                      <a:r>
                        <a:rPr lang="ja" sz="1400" b="1" u="none" strike="noStrike" cap="none"/>
                        <a:t>［実行］</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0209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JP" altLang="en-US" sz="12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r>
                        <a:rPr lang="ja" sz="14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アイコンをクリックすると、</a:t>
                      </a:r>
                      <a:endParaRPr sz="14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0" marR="0" lvl="0" indent="0" algn="l" rtl="0">
                        <a:lnSpc>
                          <a:spcPct val="150000"/>
                        </a:lnSpc>
                        <a:spcBef>
                          <a:spcPts val="0"/>
                        </a:spcBef>
                        <a:spcAft>
                          <a:spcPts val="0"/>
                        </a:spcAft>
                        <a:buClr>
                          <a:srgbClr val="000000"/>
                        </a:buClr>
                        <a:buSzPts val="1200"/>
                        <a:buFont typeface="Arial"/>
                        <a:buNone/>
                      </a:pPr>
                      <a:endParaRPr sz="8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0" marR="0" lvl="0" indent="0" algn="l" rtl="0">
                        <a:lnSpc>
                          <a:spcPct val="150000"/>
                        </a:lnSpc>
                        <a:spcBef>
                          <a:spcPts val="0"/>
                        </a:spcBef>
                        <a:spcAft>
                          <a:spcPts val="0"/>
                        </a:spcAft>
                        <a:buClr>
                          <a:srgbClr val="000000"/>
                        </a:buClr>
                        <a:buSzPts val="1200"/>
                        <a:buFont typeface="Arial"/>
                        <a:buNone/>
                      </a:pPr>
                      <a:r>
                        <a:rPr lang="ja" sz="14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操作ロックが解除されます。</a:t>
                      </a:r>
                      <a:endParaRPr sz="1400" u="none" strike="noStrike" cap="none" dirty="0"/>
                    </a:p>
                    <a:p>
                      <a:pPr marL="0" marR="0" lvl="0" indent="0" algn="l" rtl="0">
                        <a:lnSpc>
                          <a:spcPct val="150000"/>
                        </a:lnSpc>
                        <a:spcBef>
                          <a:spcPts val="0"/>
                        </a:spcBef>
                        <a:spcAft>
                          <a:spcPts val="0"/>
                        </a:spcAft>
                        <a:buClr>
                          <a:srgbClr val="000000"/>
                        </a:buClr>
                        <a:buSzPts val="1200"/>
                        <a:buFont typeface="Arial"/>
                        <a:buNone/>
                      </a:pP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480" name="Google Shape;480;p18"/>
          <p:cNvPicPr preferRelativeResize="0"/>
          <p:nvPr/>
        </p:nvPicPr>
        <p:blipFill rotWithShape="1">
          <a:blip r:embed="rId3">
            <a:alphaModFix/>
          </a:blip>
          <a:srcRect/>
          <a:stretch/>
        </p:blipFill>
        <p:spPr>
          <a:xfrm>
            <a:off x="5012150" y="5805663"/>
            <a:ext cx="3687401" cy="352815"/>
          </a:xfrm>
          <a:prstGeom prst="rect">
            <a:avLst/>
          </a:prstGeom>
          <a:noFill/>
          <a:ln w="9525" cap="flat" cmpd="sng">
            <a:solidFill>
              <a:srgbClr val="D9D9D9"/>
            </a:solidFill>
            <a:prstDash val="solid"/>
            <a:round/>
            <a:headEnd type="none" w="sm" len="sm"/>
            <a:tailEnd type="none" w="sm" len="sm"/>
          </a:ln>
        </p:spPr>
      </p:pic>
      <p:pic>
        <p:nvPicPr>
          <p:cNvPr id="481" name="Google Shape;481;p18"/>
          <p:cNvPicPr preferRelativeResize="0"/>
          <p:nvPr/>
        </p:nvPicPr>
        <p:blipFill rotWithShape="1">
          <a:blip r:embed="rId3">
            <a:alphaModFix/>
          </a:blip>
          <a:srcRect/>
          <a:stretch/>
        </p:blipFill>
        <p:spPr>
          <a:xfrm>
            <a:off x="5012150" y="1293688"/>
            <a:ext cx="3687401" cy="352815"/>
          </a:xfrm>
          <a:prstGeom prst="rect">
            <a:avLst/>
          </a:prstGeom>
          <a:noFill/>
          <a:ln w="9525" cap="flat" cmpd="sng">
            <a:solidFill>
              <a:srgbClr val="D9D9D9"/>
            </a:solidFill>
            <a:prstDash val="solid"/>
            <a:round/>
            <a:headEnd type="none" w="sm" len="sm"/>
            <a:tailEnd type="none" w="sm" len="sm"/>
          </a:ln>
        </p:spPr>
      </p:pic>
      <p:sp>
        <p:nvSpPr>
          <p:cNvPr id="482" name="Google Shape;482;p18"/>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操作ロックする</a:t>
            </a:r>
            <a:endParaRPr sz="3200" u="sng">
              <a:solidFill>
                <a:srgbClr val="000000"/>
              </a:solidFill>
              <a:latin typeface="Arial"/>
              <a:ea typeface="Arial"/>
              <a:cs typeface="Arial"/>
              <a:sym typeface="Arial"/>
            </a:endParaRPr>
          </a:p>
        </p:txBody>
      </p:sp>
      <p:sp>
        <p:nvSpPr>
          <p:cNvPr id="483" name="Google Shape;483;p18"/>
          <p:cNvSpPr/>
          <p:nvPr/>
        </p:nvSpPr>
        <p:spPr>
          <a:xfrm>
            <a:off x="6666107" y="1126845"/>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484" name="Google Shape;484;p18" descr="スクリーンショットの画面&#10;&#10;自動的に生成された説明"/>
          <p:cNvPicPr preferRelativeResize="0"/>
          <p:nvPr/>
        </p:nvPicPr>
        <p:blipFill rotWithShape="1">
          <a:blip r:embed="rId4">
            <a:alphaModFix/>
          </a:blip>
          <a:srcRect/>
          <a:stretch/>
        </p:blipFill>
        <p:spPr>
          <a:xfrm>
            <a:off x="5012150" y="1942075"/>
            <a:ext cx="2990370" cy="1631400"/>
          </a:xfrm>
          <a:prstGeom prst="rect">
            <a:avLst/>
          </a:prstGeom>
          <a:noFill/>
          <a:ln w="9525" cap="flat" cmpd="sng">
            <a:solidFill>
              <a:srgbClr val="D9D9D9"/>
            </a:solidFill>
            <a:prstDash val="solid"/>
            <a:round/>
            <a:headEnd type="none" w="sm" len="sm"/>
            <a:tailEnd type="none" w="sm" len="sm"/>
          </a:ln>
        </p:spPr>
      </p:pic>
      <p:sp>
        <p:nvSpPr>
          <p:cNvPr id="485" name="Google Shape;485;p18"/>
          <p:cNvSpPr/>
          <p:nvPr/>
        </p:nvSpPr>
        <p:spPr>
          <a:xfrm>
            <a:off x="6980253" y="5632171"/>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486" name="Google Shape;486;p1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18</a:t>
            </a:fld>
            <a:endParaRPr/>
          </a:p>
        </p:txBody>
      </p:sp>
      <p:sp>
        <p:nvSpPr>
          <p:cNvPr id="487" name="Google Shape;487;p18"/>
          <p:cNvSpPr/>
          <p:nvPr/>
        </p:nvSpPr>
        <p:spPr>
          <a:xfrm>
            <a:off x="208489" y="4895675"/>
            <a:ext cx="4179000" cy="1067700"/>
          </a:xfrm>
          <a:prstGeom prst="roundRect">
            <a:avLst>
              <a:gd name="adj" fmla="val 9907"/>
            </a:avLst>
          </a:prstGeom>
          <a:noFill/>
          <a:ln w="28575" cap="flat" cmpd="sng">
            <a:solidFill>
              <a:srgbClr val="0070F5"/>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ja" sz="1300" b="1" i="0" u="none" strike="noStrike" cap="none">
                <a:solidFill>
                  <a:srgbClr val="FF0000"/>
                </a:solidFill>
                <a:latin typeface="Arial"/>
                <a:ea typeface="Arial"/>
                <a:cs typeface="Arial"/>
                <a:sym typeface="Arial"/>
              </a:rPr>
              <a:t>特定の学習者を選択（ </a:t>
            </a:r>
            <a:r>
              <a:rPr lang="ja" sz="1300" b="1" i="0" u="none" strike="noStrike" cap="none">
                <a:solidFill>
                  <a:srgbClr val="FF0000"/>
                </a:solidFill>
                <a:uFill>
                  <a:noFill/>
                </a:u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P.8</a:t>
            </a:r>
            <a:r>
              <a:rPr lang="ja" sz="1300" b="1" i="0" u="none" strike="noStrike" cap="none">
                <a:solidFill>
                  <a:srgbClr val="FF0000"/>
                </a:solidFill>
                <a:latin typeface="Arial"/>
                <a:ea typeface="Arial"/>
                <a:cs typeface="Arial"/>
                <a:sym typeface="Arial"/>
              </a:rPr>
              <a:t>参照 ）</a:t>
            </a:r>
            <a:r>
              <a:rPr lang="ja" sz="1300" b="1" i="0" u="none" strike="noStrike" cap="none">
                <a:solidFill>
                  <a:srgbClr val="000000"/>
                </a:solidFill>
                <a:latin typeface="Arial"/>
                <a:ea typeface="Arial"/>
                <a:cs typeface="Arial"/>
                <a:sym typeface="Arial"/>
              </a:rPr>
              <a:t>し、これらの操作を行うと、</a:t>
            </a:r>
            <a:r>
              <a:rPr lang="ja" sz="1300" b="1" i="0" u="none" strike="noStrike" cap="none">
                <a:solidFill>
                  <a:srgbClr val="FF0000"/>
                </a:solidFill>
                <a:latin typeface="Arial"/>
                <a:ea typeface="Arial"/>
                <a:cs typeface="Arial"/>
                <a:sym typeface="Arial"/>
              </a:rPr>
              <a:t>選択した学習者にのみ </a:t>
            </a:r>
            <a:r>
              <a:rPr lang="ja" sz="1300" b="1" i="0" u="none" strike="noStrike" cap="none">
                <a:solidFill>
                  <a:schemeClr val="dk2"/>
                </a:solidFill>
                <a:latin typeface="Arial"/>
                <a:ea typeface="Arial"/>
                <a:cs typeface="Arial"/>
                <a:sym typeface="Arial"/>
              </a:rPr>
              <a:t>操作ロックを行うことができます</a:t>
            </a:r>
            <a:r>
              <a:rPr lang="ja" sz="1300" b="1" i="0" u="none" strike="noStrike" cap="none">
                <a:solidFill>
                  <a:srgbClr val="000000"/>
                </a:solidFill>
                <a:latin typeface="Arial"/>
                <a:ea typeface="Arial"/>
                <a:cs typeface="Arial"/>
                <a:sym typeface="Arial"/>
              </a:rPr>
              <a:t>。解除も同様です。</a:t>
            </a:r>
            <a:endParaRPr sz="2400" b="1" i="0" u="none" strike="noStrike" cap="none">
              <a:solidFill>
                <a:srgbClr val="000066"/>
              </a:solidFill>
              <a:latin typeface="Arial"/>
              <a:ea typeface="Arial"/>
              <a:cs typeface="Arial"/>
              <a:sym typeface="Arial"/>
            </a:endParaRPr>
          </a:p>
        </p:txBody>
      </p:sp>
      <p:pic>
        <p:nvPicPr>
          <p:cNvPr id="488" name="Google Shape;488;p18"/>
          <p:cNvPicPr preferRelativeResize="0"/>
          <p:nvPr/>
        </p:nvPicPr>
        <p:blipFill rotWithShape="1">
          <a:blip r:embed="rId6">
            <a:alphaModFix/>
          </a:blip>
          <a:srcRect/>
          <a:stretch/>
        </p:blipFill>
        <p:spPr>
          <a:xfrm>
            <a:off x="974400" y="1412592"/>
            <a:ext cx="235450" cy="284495"/>
          </a:xfrm>
          <a:prstGeom prst="rect">
            <a:avLst/>
          </a:prstGeom>
          <a:noFill/>
          <a:ln>
            <a:noFill/>
          </a:ln>
        </p:spPr>
      </p:pic>
      <p:pic>
        <p:nvPicPr>
          <p:cNvPr id="489" name="Google Shape;489;p18"/>
          <p:cNvPicPr preferRelativeResize="0"/>
          <p:nvPr/>
        </p:nvPicPr>
        <p:blipFill rotWithShape="1">
          <a:blip r:embed="rId7">
            <a:alphaModFix/>
          </a:blip>
          <a:srcRect/>
          <a:stretch/>
        </p:blipFill>
        <p:spPr>
          <a:xfrm>
            <a:off x="974400" y="3699347"/>
            <a:ext cx="235450" cy="293455"/>
          </a:xfrm>
          <a:prstGeom prst="rect">
            <a:avLst/>
          </a:prstGeom>
          <a:noFill/>
          <a:ln>
            <a:noFill/>
          </a:ln>
        </p:spPr>
      </p:pic>
      <p:sp>
        <p:nvSpPr>
          <p:cNvPr id="490" name="Google Shape;490;p18"/>
          <p:cNvSpPr/>
          <p:nvPr/>
        </p:nvSpPr>
        <p:spPr>
          <a:xfrm>
            <a:off x="319589" y="4761025"/>
            <a:ext cx="1084200" cy="287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8"/>
          <p:cNvSpPr/>
          <p:nvPr/>
        </p:nvSpPr>
        <p:spPr>
          <a:xfrm>
            <a:off x="7578027" y="3230868"/>
            <a:ext cx="424500" cy="3129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cxnSp>
        <p:nvCxnSpPr>
          <p:cNvPr id="492" name="Google Shape;492;p18"/>
          <p:cNvCxnSpPr/>
          <p:nvPr/>
        </p:nvCxnSpPr>
        <p:spPr>
          <a:xfrm>
            <a:off x="7143952" y="2578968"/>
            <a:ext cx="646500" cy="651900"/>
          </a:xfrm>
          <a:prstGeom prst="straightConnector1">
            <a:avLst/>
          </a:prstGeom>
          <a:noFill/>
          <a:ln w="28575" cap="flat" cmpd="sng">
            <a:solidFill>
              <a:srgbClr val="FF0000"/>
            </a:solidFill>
            <a:prstDash val="solid"/>
            <a:round/>
            <a:headEnd type="none" w="sm" len="sm"/>
            <a:tailEnd type="triangle" w="med" len="med"/>
          </a:ln>
        </p:spPr>
      </p:cxnSp>
      <p:grpSp>
        <p:nvGrpSpPr>
          <p:cNvPr id="493" name="Google Shape;493;p18"/>
          <p:cNvGrpSpPr/>
          <p:nvPr/>
        </p:nvGrpSpPr>
        <p:grpSpPr>
          <a:xfrm>
            <a:off x="5012157" y="3761207"/>
            <a:ext cx="2132193" cy="1683227"/>
            <a:chOff x="3704082" y="2382632"/>
            <a:chExt cx="2132193" cy="1683227"/>
          </a:xfrm>
        </p:grpSpPr>
        <p:pic>
          <p:nvPicPr>
            <p:cNvPr id="494" name="Google Shape;494;p18"/>
            <p:cNvPicPr preferRelativeResize="0"/>
            <p:nvPr/>
          </p:nvPicPr>
          <p:blipFill rotWithShape="1">
            <a:blip r:embed="rId8">
              <a:alphaModFix/>
            </a:blip>
            <a:srcRect/>
            <a:stretch/>
          </p:blipFill>
          <p:spPr>
            <a:xfrm>
              <a:off x="3705900" y="2398290"/>
              <a:ext cx="2130375" cy="1667569"/>
            </a:xfrm>
            <a:prstGeom prst="rect">
              <a:avLst/>
            </a:prstGeom>
            <a:noFill/>
            <a:ln w="9525" cap="flat" cmpd="sng">
              <a:solidFill>
                <a:srgbClr val="D9D9D9"/>
              </a:solidFill>
              <a:prstDash val="solid"/>
              <a:round/>
              <a:headEnd type="none" w="sm" len="sm"/>
              <a:tailEnd type="none" w="sm" len="sm"/>
            </a:ln>
          </p:spPr>
        </p:pic>
        <p:pic>
          <p:nvPicPr>
            <p:cNvPr id="495" name="Google Shape;495;p18"/>
            <p:cNvPicPr preferRelativeResize="0"/>
            <p:nvPr/>
          </p:nvPicPr>
          <p:blipFill rotWithShape="1">
            <a:blip r:embed="rId9">
              <a:alphaModFix/>
            </a:blip>
            <a:srcRect l="1858" t="2931" r="1778"/>
            <a:stretch/>
          </p:blipFill>
          <p:spPr>
            <a:xfrm>
              <a:off x="3704082" y="2382632"/>
              <a:ext cx="2130375" cy="1230822"/>
            </a:xfrm>
            <a:prstGeom prst="rect">
              <a:avLst/>
            </a:prstGeom>
            <a:noFill/>
            <a:ln w="9525" cap="flat" cmpd="sng">
              <a:solidFill>
                <a:srgbClr val="D9D9D9"/>
              </a:solidFill>
              <a:prstDash val="solid"/>
              <a:round/>
              <a:headEnd type="none" w="sm" len="sm"/>
              <a:tailEnd type="none" w="sm" len="sm"/>
            </a:ln>
          </p:spPr>
        </p:pic>
      </p:grpSp>
      <p:cxnSp>
        <p:nvCxnSpPr>
          <p:cNvPr id="496" name="Google Shape;496;p18"/>
          <p:cNvCxnSpPr>
            <a:stCxn id="491" idx="2"/>
            <a:endCxn id="495" idx="3"/>
          </p:cNvCxnSpPr>
          <p:nvPr/>
        </p:nvCxnSpPr>
        <p:spPr>
          <a:xfrm flipH="1">
            <a:off x="7142577" y="3543768"/>
            <a:ext cx="647700" cy="832800"/>
          </a:xfrm>
          <a:prstGeom prst="straightConnector1">
            <a:avLst/>
          </a:prstGeom>
          <a:noFill/>
          <a:ln w="28575" cap="flat" cmpd="sng">
            <a:solidFill>
              <a:srgbClr val="FF0000"/>
            </a:solidFill>
            <a:prstDash val="solid"/>
            <a:round/>
            <a:headEnd type="none" w="sm" len="sm"/>
            <a:tailEnd type="triangle" w="med" len="med"/>
          </a:ln>
        </p:spPr>
      </p:cxnSp>
      <p:sp>
        <p:nvSpPr>
          <p:cNvPr id="497" name="Google Shape;497;p18"/>
          <p:cNvSpPr/>
          <p:nvPr/>
        </p:nvSpPr>
        <p:spPr>
          <a:xfrm>
            <a:off x="6395245" y="1319609"/>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98" name="Google Shape;498;p18"/>
          <p:cNvSpPr/>
          <p:nvPr/>
        </p:nvSpPr>
        <p:spPr>
          <a:xfrm>
            <a:off x="6687745" y="5826671"/>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99" name="Google Shape;499;p18"/>
          <p:cNvSpPr/>
          <p:nvPr/>
        </p:nvSpPr>
        <p:spPr>
          <a:xfrm>
            <a:off x="5070516" y="2193575"/>
            <a:ext cx="2216100" cy="317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00" name="Google Shape;500;p18"/>
          <p:cNvSpPr/>
          <p:nvPr/>
        </p:nvSpPr>
        <p:spPr>
          <a:xfrm>
            <a:off x="7286620" y="2287615"/>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01" name="Google Shape;501;p18"/>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502" name="Google Shape;502;p18"/>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学習者の Chromebook の操作をロックできます。</a:t>
            </a:r>
            <a:endParaRPr sz="1400" b="1" i="0" u="none" strike="noStrike" cap="none">
              <a:solidFill>
                <a:srgbClr val="000000"/>
              </a:solidFill>
              <a:latin typeface="Arial"/>
              <a:ea typeface="Arial"/>
              <a:cs typeface="Arial"/>
              <a:sym typeface="Arial"/>
            </a:endParaRPr>
          </a:p>
        </p:txBody>
      </p:sp>
      <p:sp>
        <p:nvSpPr>
          <p:cNvPr id="503" name="Google Shape;503;p18"/>
          <p:cNvSpPr txBox="1"/>
          <p:nvPr/>
        </p:nvSpPr>
        <p:spPr>
          <a:xfrm>
            <a:off x="319600" y="4720075"/>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504" name="Google Shape;504;p18"/>
          <p:cNvPicPr preferRelativeResize="0"/>
          <p:nvPr/>
        </p:nvPicPr>
        <p:blipFill rotWithShape="1">
          <a:blip r:embed="rId10">
            <a:alphaModFix/>
          </a:blip>
          <a:srcRect/>
          <a:stretch/>
        </p:blipFill>
        <p:spPr>
          <a:xfrm>
            <a:off x="319598" y="4720063"/>
            <a:ext cx="286450" cy="286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9"/>
          <p:cNvSpPr/>
          <p:nvPr/>
        </p:nvSpPr>
        <p:spPr>
          <a:xfrm>
            <a:off x="83975" y="4742125"/>
            <a:ext cx="4746600" cy="1550400"/>
          </a:xfrm>
          <a:prstGeom prst="roundRect">
            <a:avLst>
              <a:gd name="adj" fmla="val 9907"/>
            </a:avLst>
          </a:prstGeom>
          <a:noFill/>
          <a:ln w="28575" cap="flat" cmpd="sng">
            <a:solidFill>
              <a:srgbClr val="0070F5"/>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例）5分でタイマーを設定した場合、</a:t>
            </a:r>
            <a:endParaRPr sz="13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a:t>
            </a:r>
            <a:r>
              <a:rPr lang="ja" sz="1300" b="1" i="0" u="none" strike="noStrike" cap="none">
                <a:solidFill>
                  <a:srgbClr val="FF0000"/>
                </a:solidFill>
                <a:latin typeface="Arial"/>
                <a:ea typeface="Arial"/>
                <a:cs typeface="Arial"/>
                <a:sym typeface="Arial"/>
              </a:rPr>
              <a:t>実行</a:t>
            </a:r>
            <a:r>
              <a:rPr lang="ja" sz="1300" b="1" i="0" u="none" strike="noStrike" cap="none">
                <a:solidFill>
                  <a:srgbClr val="000000"/>
                </a:solidFill>
                <a:latin typeface="Arial"/>
                <a:ea typeface="Arial"/>
                <a:cs typeface="Arial"/>
                <a:sym typeface="Arial"/>
              </a:rPr>
              <a:t>：5分後に画面ロックが実行されます。画面右上の、</a:t>
            </a:r>
            <a:endParaRPr sz="13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　　　　　アイコンのクリックでロックが解除されます。</a:t>
            </a:r>
            <a:endParaRPr sz="13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a:t>
            </a:r>
            <a:r>
              <a:rPr lang="ja" sz="1300" b="1" i="0" u="none" strike="noStrike" cap="none">
                <a:solidFill>
                  <a:srgbClr val="FF0000"/>
                </a:solidFill>
                <a:latin typeface="Arial"/>
                <a:ea typeface="Arial"/>
                <a:cs typeface="Arial"/>
                <a:sym typeface="Arial"/>
              </a:rPr>
              <a:t>解除</a:t>
            </a:r>
            <a:r>
              <a:rPr lang="ja" sz="1300" b="1" i="0" u="none" strike="noStrike" cap="none">
                <a:solidFill>
                  <a:srgbClr val="000000"/>
                </a:solidFill>
                <a:latin typeface="Arial"/>
                <a:ea typeface="Arial"/>
                <a:cs typeface="Arial"/>
                <a:sym typeface="Arial"/>
              </a:rPr>
              <a:t>：5分間画面ロックがされ、5分後に解除されます。</a:t>
            </a:r>
            <a:endParaRPr sz="2400" b="1" i="0" u="none" strike="noStrike" cap="none">
              <a:solidFill>
                <a:srgbClr val="000066"/>
              </a:solidFill>
              <a:latin typeface="Arial"/>
              <a:ea typeface="Arial"/>
              <a:cs typeface="Arial"/>
              <a:sym typeface="Arial"/>
            </a:endParaRPr>
          </a:p>
        </p:txBody>
      </p:sp>
      <p:graphicFrame>
        <p:nvGraphicFramePr>
          <p:cNvPr id="511" name="Google Shape;511;p19"/>
          <p:cNvGraphicFramePr/>
          <p:nvPr>
            <p:extLst>
              <p:ext uri="{D42A27DB-BD31-4B8C-83A1-F6EECF244321}">
                <p14:modId xmlns:p14="http://schemas.microsoft.com/office/powerpoint/2010/main" val="3410363667"/>
              </p:ext>
            </p:extLst>
          </p:nvPr>
        </p:nvGraphicFramePr>
        <p:xfrm>
          <a:off x="235863" y="1288254"/>
          <a:ext cx="4178975" cy="3185037"/>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7215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ja-JP" altLang="en-US" sz="1200" u="none" strike="noStrike" cap="none" dirty="0"/>
                        <a:t>　　　</a:t>
                      </a:r>
                      <a:r>
                        <a:rPr lang="ja" sz="1400" u="none" strike="noStrike" cap="none" dirty="0"/>
                        <a:t>アイコンをクリック</a:t>
                      </a:r>
                      <a:br>
                        <a:rPr lang="ja" sz="1400" u="none" strike="noStrike" cap="none" dirty="0"/>
                      </a:br>
                      <a:r>
                        <a:rPr lang="ja" sz="1200" u="none" strike="noStrike" cap="none" dirty="0"/>
                        <a:t>⇒操作ロックの設定ウィンドウが表示されます。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3625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必要に応じてロック時のメッセージを編集します。「タイマー」の左の</a:t>
                      </a:r>
                      <a:endParaRPr lang="en-US" altLang="ja" sz="1400" u="none" strike="noStrike" cap="none" dirty="0"/>
                    </a:p>
                    <a:p>
                      <a:pPr marL="0" marR="0" lvl="0" indent="0" algn="l" rtl="0">
                        <a:lnSpc>
                          <a:spcPct val="115000"/>
                        </a:lnSpc>
                        <a:spcBef>
                          <a:spcPts val="0"/>
                        </a:spcBef>
                        <a:spcAft>
                          <a:spcPts val="0"/>
                        </a:spcAft>
                        <a:buClr>
                          <a:srgbClr val="000000"/>
                        </a:buClr>
                        <a:buSzPts val="1400"/>
                        <a:buFont typeface="Arial"/>
                        <a:buNone/>
                      </a:pPr>
                      <a:r>
                        <a:rPr lang="ja-JP" altLang="en-US" sz="1400" u="none" strike="noStrike" cap="none" dirty="0"/>
                        <a:t>　　　をクリックし、アイコンを</a:t>
                      </a:r>
                    </a:p>
                    <a:p>
                      <a:pPr marL="0" marR="0" lvl="0" indent="0" algn="l" rtl="0">
                        <a:lnSpc>
                          <a:spcPct val="115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にします。</a:t>
                      </a: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0550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実行・解除の選択と、タイマー時間を設定して、</a:t>
                      </a:r>
                      <a:r>
                        <a:rPr lang="ja" sz="1400" b="1" u="none" strike="noStrike" cap="none" dirty="0"/>
                        <a:t>［実行］</a:t>
                      </a:r>
                      <a:r>
                        <a:rPr lang="ja" sz="1400" u="none" strike="noStrike" cap="none" dirty="0"/>
                        <a:t>をクリック</a:t>
                      </a:r>
                      <a:endParaRPr sz="1400" u="none" strike="noStrike" cap="none" dirty="0"/>
                    </a:p>
                    <a:p>
                      <a:pPr marL="0" marR="0" lvl="0" indent="0" algn="l" rtl="0">
                        <a:lnSpc>
                          <a:spcPct val="115000"/>
                        </a:lnSpc>
                        <a:spcBef>
                          <a:spcPts val="0"/>
                        </a:spcBef>
                        <a:spcAft>
                          <a:spcPts val="0"/>
                        </a:spcAft>
                        <a:buClr>
                          <a:srgbClr val="000000"/>
                        </a:buClr>
                        <a:buSzPts val="1200"/>
                        <a:buFont typeface="Arial"/>
                        <a:buNone/>
                      </a:pPr>
                      <a:r>
                        <a:rPr lang="ja" sz="1200" b="1" u="none" strike="noStrike" cap="none" dirty="0"/>
                        <a:t>※タイマーの時間は</a:t>
                      </a:r>
                      <a:r>
                        <a:rPr lang="ja" sz="1200" b="1" u="none" strike="noStrike" cap="none" dirty="0">
                          <a:solidFill>
                            <a:srgbClr val="FF0000"/>
                          </a:solidFill>
                        </a:rPr>
                        <a:t>分単位</a:t>
                      </a:r>
                      <a:r>
                        <a:rPr lang="ja" sz="1200" b="1" u="none" strike="noStrike" cap="none" dirty="0"/>
                        <a:t>で、</a:t>
                      </a:r>
                      <a:r>
                        <a:rPr lang="ja" sz="1200" b="1" u="none" strike="noStrike" cap="none" dirty="0">
                          <a:solidFill>
                            <a:srgbClr val="FF0000"/>
                          </a:solidFill>
                        </a:rPr>
                        <a:t>半角数字</a:t>
                      </a:r>
                      <a:r>
                        <a:rPr lang="ja" sz="1200" b="1" u="none" strike="noStrike" cap="none" dirty="0"/>
                        <a:t>で入力してください。</a:t>
                      </a:r>
                      <a:endParaRPr sz="1400" b="1"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12" name="Google Shape;512;p19"/>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タイマー機能を使って操作ロックする</a:t>
            </a:r>
            <a:endParaRPr sz="3200" u="sng">
              <a:solidFill>
                <a:srgbClr val="000000"/>
              </a:solidFill>
              <a:latin typeface="Arial"/>
              <a:ea typeface="Arial"/>
              <a:cs typeface="Arial"/>
              <a:sym typeface="Arial"/>
            </a:endParaRPr>
          </a:p>
        </p:txBody>
      </p:sp>
      <p:sp>
        <p:nvSpPr>
          <p:cNvPr id="513" name="Google Shape;513;p19"/>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19</a:t>
            </a:fld>
            <a:endParaRPr/>
          </a:p>
        </p:txBody>
      </p:sp>
      <p:pic>
        <p:nvPicPr>
          <p:cNvPr id="514" name="Google Shape;514;p19"/>
          <p:cNvPicPr preferRelativeResize="0"/>
          <p:nvPr/>
        </p:nvPicPr>
        <p:blipFill rotWithShape="1">
          <a:blip r:embed="rId3">
            <a:alphaModFix/>
          </a:blip>
          <a:srcRect/>
          <a:stretch/>
        </p:blipFill>
        <p:spPr>
          <a:xfrm>
            <a:off x="992325" y="1332267"/>
            <a:ext cx="235450" cy="284495"/>
          </a:xfrm>
          <a:prstGeom prst="rect">
            <a:avLst/>
          </a:prstGeom>
          <a:noFill/>
          <a:ln>
            <a:noFill/>
          </a:ln>
        </p:spPr>
      </p:pic>
      <p:pic>
        <p:nvPicPr>
          <p:cNvPr id="515" name="Google Shape;515;p19"/>
          <p:cNvPicPr preferRelativeResize="0"/>
          <p:nvPr/>
        </p:nvPicPr>
        <p:blipFill rotWithShape="1">
          <a:blip r:embed="rId4">
            <a:alphaModFix/>
          </a:blip>
          <a:srcRect/>
          <a:stretch/>
        </p:blipFill>
        <p:spPr>
          <a:xfrm>
            <a:off x="5014865" y="3144302"/>
            <a:ext cx="3582812" cy="2120501"/>
          </a:xfrm>
          <a:prstGeom prst="rect">
            <a:avLst/>
          </a:prstGeom>
          <a:noFill/>
          <a:ln w="9525" cap="flat" cmpd="sng">
            <a:solidFill>
              <a:srgbClr val="D9D9D9"/>
            </a:solidFill>
            <a:prstDash val="solid"/>
            <a:round/>
            <a:headEnd type="none" w="sm" len="sm"/>
            <a:tailEnd type="none" w="sm" len="sm"/>
          </a:ln>
        </p:spPr>
      </p:pic>
      <p:pic>
        <p:nvPicPr>
          <p:cNvPr id="516" name="Google Shape;516;p19"/>
          <p:cNvPicPr preferRelativeResize="0"/>
          <p:nvPr/>
        </p:nvPicPr>
        <p:blipFill rotWithShape="1">
          <a:blip r:embed="rId5">
            <a:alphaModFix/>
          </a:blip>
          <a:srcRect/>
          <a:stretch/>
        </p:blipFill>
        <p:spPr>
          <a:xfrm>
            <a:off x="5014863" y="2106650"/>
            <a:ext cx="3687401" cy="352815"/>
          </a:xfrm>
          <a:prstGeom prst="rect">
            <a:avLst/>
          </a:prstGeom>
          <a:noFill/>
          <a:ln w="9525" cap="flat" cmpd="sng">
            <a:solidFill>
              <a:srgbClr val="D9D9D9"/>
            </a:solidFill>
            <a:prstDash val="solid"/>
            <a:round/>
            <a:headEnd type="none" w="sm" len="sm"/>
            <a:tailEnd type="none" w="sm" len="sm"/>
          </a:ln>
        </p:spPr>
      </p:pic>
      <p:sp>
        <p:nvSpPr>
          <p:cNvPr id="517" name="Google Shape;517;p19"/>
          <p:cNvSpPr/>
          <p:nvPr/>
        </p:nvSpPr>
        <p:spPr>
          <a:xfrm>
            <a:off x="6011720" y="2268795"/>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518" name="Google Shape;518;p19"/>
          <p:cNvSpPr/>
          <p:nvPr/>
        </p:nvSpPr>
        <p:spPr>
          <a:xfrm>
            <a:off x="5401163" y="4171788"/>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19" name="Google Shape;519;p19"/>
          <p:cNvSpPr/>
          <p:nvPr/>
        </p:nvSpPr>
        <p:spPr>
          <a:xfrm>
            <a:off x="8231089" y="4912681"/>
            <a:ext cx="366600" cy="368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520" name="Google Shape;520;p19"/>
          <p:cNvPicPr preferRelativeResize="0"/>
          <p:nvPr/>
        </p:nvPicPr>
        <p:blipFill rotWithShape="1">
          <a:blip r:embed="rId6">
            <a:alphaModFix/>
          </a:blip>
          <a:srcRect/>
          <a:stretch/>
        </p:blipFill>
        <p:spPr>
          <a:xfrm>
            <a:off x="815725" y="5515134"/>
            <a:ext cx="176600" cy="220100"/>
          </a:xfrm>
          <a:prstGeom prst="rect">
            <a:avLst/>
          </a:prstGeom>
          <a:noFill/>
          <a:ln>
            <a:noFill/>
          </a:ln>
        </p:spPr>
      </p:pic>
      <p:sp>
        <p:nvSpPr>
          <p:cNvPr id="521" name="Google Shape;521;p19"/>
          <p:cNvSpPr/>
          <p:nvPr/>
        </p:nvSpPr>
        <p:spPr>
          <a:xfrm>
            <a:off x="5121266" y="3950860"/>
            <a:ext cx="279900" cy="3312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22" name="Google Shape;522;p19"/>
          <p:cNvSpPr/>
          <p:nvPr/>
        </p:nvSpPr>
        <p:spPr>
          <a:xfrm>
            <a:off x="8589691" y="508013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523" name="Google Shape;523;p19"/>
          <p:cNvSpPr/>
          <p:nvPr/>
        </p:nvSpPr>
        <p:spPr>
          <a:xfrm>
            <a:off x="6391213" y="2146811"/>
            <a:ext cx="292500" cy="2823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524" name="Google Shape;524;p19"/>
          <p:cNvPicPr preferRelativeResize="0"/>
          <p:nvPr/>
        </p:nvPicPr>
        <p:blipFill rotWithShape="1">
          <a:blip r:embed="rId7">
            <a:alphaModFix/>
          </a:blip>
          <a:srcRect l="17634" t="18896" r="21722" b="16345"/>
          <a:stretch/>
        </p:blipFill>
        <p:spPr>
          <a:xfrm>
            <a:off x="970319" y="2796875"/>
            <a:ext cx="379500" cy="281711"/>
          </a:xfrm>
          <a:prstGeom prst="rect">
            <a:avLst/>
          </a:prstGeom>
          <a:noFill/>
          <a:ln>
            <a:noFill/>
          </a:ln>
        </p:spPr>
      </p:pic>
      <p:pic>
        <p:nvPicPr>
          <p:cNvPr id="525" name="Google Shape;525;p19"/>
          <p:cNvPicPr preferRelativeResize="0"/>
          <p:nvPr/>
        </p:nvPicPr>
        <p:blipFill rotWithShape="1">
          <a:blip r:embed="rId8">
            <a:alphaModFix/>
          </a:blip>
          <a:srcRect l="16488" t="27509" r="21550" b="16447"/>
          <a:stretch/>
        </p:blipFill>
        <p:spPr>
          <a:xfrm>
            <a:off x="970319" y="2536338"/>
            <a:ext cx="379500" cy="260537"/>
          </a:xfrm>
          <a:prstGeom prst="rect">
            <a:avLst/>
          </a:prstGeom>
          <a:noFill/>
          <a:ln>
            <a:noFill/>
          </a:ln>
        </p:spPr>
      </p:pic>
      <p:sp>
        <p:nvSpPr>
          <p:cNvPr id="526" name="Google Shape;526;p19"/>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527" name="Google Shape;527;p19"/>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学習者の Chromebook の操作を、タイマー機能をつけてロックできます。</a:t>
            </a:r>
            <a:endParaRPr sz="1400" b="1" i="0" u="none" strike="noStrike" cap="none">
              <a:solidFill>
                <a:srgbClr val="000000"/>
              </a:solidFill>
              <a:latin typeface="Arial"/>
              <a:ea typeface="Arial"/>
              <a:cs typeface="Arial"/>
              <a:sym typeface="Arial"/>
            </a:endParaRPr>
          </a:p>
        </p:txBody>
      </p:sp>
      <p:sp>
        <p:nvSpPr>
          <p:cNvPr id="528" name="Google Shape;528;p19"/>
          <p:cNvSpPr txBox="1"/>
          <p:nvPr/>
        </p:nvSpPr>
        <p:spPr>
          <a:xfrm>
            <a:off x="204325" y="4543375"/>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529" name="Google Shape;529;p19"/>
          <p:cNvPicPr preferRelativeResize="0"/>
          <p:nvPr/>
        </p:nvPicPr>
        <p:blipFill rotWithShape="1">
          <a:blip r:embed="rId9">
            <a:alphaModFix/>
          </a:blip>
          <a:srcRect/>
          <a:stretch/>
        </p:blipFill>
        <p:spPr>
          <a:xfrm>
            <a:off x="204323" y="4543363"/>
            <a:ext cx="286450" cy="286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p:nvPr/>
        </p:nvSpPr>
        <p:spPr>
          <a:xfrm>
            <a:off x="382200" y="4550800"/>
            <a:ext cx="4033825" cy="17418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300"/>
              <a:buFont typeface="Arial"/>
              <a:buNone/>
            </a:pPr>
            <a:r>
              <a:rPr lang="ja" sz="1300" b="1" i="0" u="none" strike="noStrike" cap="none">
                <a:solidFill>
                  <a:srgbClr val="FF0000"/>
                </a:solidFill>
                <a:latin typeface="Arial"/>
                <a:ea typeface="Arial"/>
                <a:cs typeface="Arial"/>
                <a:sym typeface="Arial"/>
              </a:rPr>
              <a:t>InterCLASS® Cloud （「ICC」）</a:t>
            </a:r>
            <a:r>
              <a:rPr lang="ja" sz="1300" b="1" i="0" u="none" strike="noStrike" cap="none">
                <a:solidFill>
                  <a:schemeClr val="dk1"/>
                </a:solidFill>
                <a:latin typeface="Arial"/>
                <a:ea typeface="Arial"/>
                <a:cs typeface="Arial"/>
                <a:sym typeface="Arial"/>
              </a:rPr>
              <a:t>は、Google Classroom</a:t>
            </a:r>
            <a:r>
              <a:rPr lang="ja" sz="13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ja" sz="1300" b="1" i="0" u="none" strike="noStrike" cap="none">
                <a:solidFill>
                  <a:schemeClr val="dk1"/>
                </a:solidFill>
                <a:latin typeface="Arial"/>
                <a:ea typeface="Arial"/>
                <a:cs typeface="Arial"/>
                <a:sym typeface="Arial"/>
              </a:rPr>
              <a:t> と同期し、先生方の授業を支援する、授業支援システムです。本目次の中で、特に使用頻度の高いものには、「</a:t>
            </a:r>
            <a:r>
              <a:rPr lang="ja" sz="1200" b="1" i="0" u="none" strike="noStrike" cap="none">
                <a:solidFill>
                  <a:srgbClr val="FF0000"/>
                </a:solidFill>
                <a:latin typeface="Arial"/>
                <a:ea typeface="Arial"/>
                <a:cs typeface="Arial"/>
                <a:sym typeface="Arial"/>
              </a:rPr>
              <a:t>★重要</a:t>
            </a:r>
            <a:r>
              <a:rPr lang="ja" sz="1300" b="1" i="0" u="none" strike="noStrike" cap="none">
                <a:solidFill>
                  <a:schemeClr val="dk1"/>
                </a:solidFill>
                <a:latin typeface="Arial"/>
                <a:ea typeface="Arial"/>
                <a:cs typeface="Arial"/>
                <a:sym typeface="Arial"/>
              </a:rPr>
              <a:t>」を付しています。</a:t>
            </a:r>
            <a:endParaRPr sz="1300" b="1"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00"/>
              <a:buFont typeface="Arial"/>
              <a:buNone/>
            </a:pPr>
            <a:r>
              <a:rPr lang="ja" sz="900" b="1" i="0" u="none" strike="noStrike" cap="none">
                <a:solidFill>
                  <a:srgbClr val="FF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※v4.0以降の内容は、別冊の追加機能抜粋版をご確認ください。</a:t>
            </a:r>
            <a:endParaRPr sz="900" b="1" i="0" u="none" strike="noStrike" cap="none">
              <a:solidFill>
                <a:srgbClr val="FF0000"/>
              </a:solidFill>
              <a:latin typeface="Arial"/>
              <a:ea typeface="Arial"/>
              <a:cs typeface="Arial"/>
              <a:sym typeface="Arial"/>
            </a:endParaRPr>
          </a:p>
        </p:txBody>
      </p:sp>
      <p:pic>
        <p:nvPicPr>
          <p:cNvPr id="40" name="Google Shape;40;p2"/>
          <p:cNvPicPr preferRelativeResize="0"/>
          <p:nvPr/>
        </p:nvPicPr>
        <p:blipFill rotWithShape="1">
          <a:blip r:embed="rId3">
            <a:alphaModFix/>
          </a:blip>
          <a:srcRect l="35316"/>
          <a:stretch/>
        </p:blipFill>
        <p:spPr>
          <a:xfrm>
            <a:off x="78950" y="5877200"/>
            <a:ext cx="387325" cy="598800"/>
          </a:xfrm>
          <a:prstGeom prst="rect">
            <a:avLst/>
          </a:prstGeom>
          <a:noFill/>
          <a:ln>
            <a:noFill/>
          </a:ln>
        </p:spPr>
      </p:pic>
      <p:sp>
        <p:nvSpPr>
          <p:cNvPr id="41" name="Google Shape;41;p2"/>
          <p:cNvSpPr/>
          <p:nvPr/>
        </p:nvSpPr>
        <p:spPr>
          <a:xfrm>
            <a:off x="8735578" y="6292602"/>
            <a:ext cx="387300" cy="491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66"/>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2" name="Google Shape;42;p2"/>
          <p:cNvSpPr txBox="1"/>
          <p:nvPr/>
        </p:nvSpPr>
        <p:spPr>
          <a:xfrm>
            <a:off x="382200" y="903600"/>
            <a:ext cx="4149300" cy="335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 sz="1300" b="1" i="0" u="none" strike="noStrike" cap="none">
                <a:solidFill>
                  <a:schemeClr val="dk2"/>
                </a:solidFill>
                <a:uFill>
                  <a:noFill/>
                </a:u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InterCLASS</a:t>
            </a:r>
            <a:r>
              <a:rPr lang="ja" sz="1300" b="1" i="0" u="none" strike="noStrike" cap="none">
                <a:solidFill>
                  <a:schemeClr val="dk2"/>
                </a:solidFill>
                <a:latin typeface="Arial"/>
                <a:ea typeface="Arial"/>
                <a:cs typeface="Arial"/>
                <a:sym typeface="Arial"/>
              </a:rPr>
              <a:t>®</a:t>
            </a:r>
            <a:r>
              <a:rPr lang="ja" sz="1300" b="1" i="0" u="none" strike="noStrike" cap="none">
                <a:solidFill>
                  <a:schemeClr val="dk2"/>
                </a:solidFill>
                <a:uFill>
                  <a:noFill/>
                </a:u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 Cloud </a:t>
            </a:r>
            <a:r>
              <a:rPr lang="ja" sz="1300" b="1" i="0" u="none" strike="noStrike" cap="none">
                <a:solidFill>
                  <a:srgbClr val="000000"/>
                </a:solidFill>
                <a:uFill>
                  <a:noFill/>
                </a:u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へサインイン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Google Classroo</a:t>
            </a:r>
            <a:r>
              <a:rPr lang="ja" sz="1300" b="1" i="0" u="none" strike="noStrike" cap="none">
                <a:solidFill>
                  <a:schemeClr val="dk2"/>
                </a:solidFill>
                <a:uFill>
                  <a:noFill/>
                </a:u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m</a:t>
            </a:r>
            <a:r>
              <a:rPr lang="ja" sz="1300" b="1" i="0" u="none" strike="noStrike" cap="none">
                <a:solidFill>
                  <a:srgbClr val="000000"/>
                </a:solidFill>
                <a:uFill>
                  <a:noFill/>
                </a:u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と同期する　</a:t>
            </a:r>
            <a:r>
              <a:rPr lang="ja" sz="1200" b="1" i="0" u="none" strike="noStrike" cap="none">
                <a:solidFill>
                  <a:srgbClr val="FF0000"/>
                </a:solidFill>
                <a:latin typeface="Arial"/>
                <a:ea typeface="Arial"/>
                <a:cs typeface="Arial"/>
                <a:sym typeface="Arial"/>
              </a:rPr>
              <a:t>★重要</a:t>
            </a:r>
            <a:r>
              <a:rPr lang="ja" sz="1300" b="1" i="0" u="none" strike="noStrike" cap="none">
                <a:solidFill>
                  <a:srgbClr val="000000"/>
                </a:solidFill>
                <a:uFill>
                  <a:noFill/>
                </a:u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1A1A1A"/>
                </a:solidFill>
                <a:uFill>
                  <a:noFill/>
                </a:uFill>
                <a:latin typeface="Arial"/>
                <a:ea typeface="Arial"/>
                <a:cs typeface="Arial"/>
                <a:sym typeface="Arial"/>
                <a:hlinkClick r:id="rId6" action="ppaction://hlinksldjump">
                  <a:extLst>
                    <a:ext uri="{A12FA001-AC4F-418D-AE19-62706E023703}">
                      <ahyp:hlinkClr xmlns:ahyp="http://schemas.microsoft.com/office/drawing/2018/hyperlinkcolor" val="tx"/>
                    </a:ext>
                  </a:extLst>
                </a:hlinkClick>
              </a:rPr>
              <a:t>クラス画面表示　　　</a:t>
            </a:r>
            <a:endParaRPr sz="1300" b="1" i="0" u="none" strike="noStrike" cap="none">
              <a:solidFill>
                <a:srgbClr val="1A1A1A"/>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1A1A1A"/>
                </a:solidFill>
                <a:uFill>
                  <a:noFill/>
                </a:uFill>
                <a:latin typeface="Arial"/>
                <a:ea typeface="Arial"/>
                <a:cs typeface="Arial"/>
                <a:sym typeface="Arial"/>
                <a:hlinkClick r:id="rId7" action="ppaction://hlinksldjump">
                  <a:extLst>
                    <a:ext uri="{A12FA001-AC4F-418D-AE19-62706E023703}">
                      <ahyp:hlinkClr xmlns:ahyp="http://schemas.microsoft.com/office/drawing/2018/hyperlinkcolor" val="tx"/>
                    </a:ext>
                  </a:extLst>
                </a:hlinkClick>
              </a:rPr>
              <a:t>クラスの開始・終了　</a:t>
            </a:r>
            <a:r>
              <a:rPr lang="ja" sz="1200" b="1" i="0" u="none" strike="noStrike" cap="none">
                <a:solidFill>
                  <a:srgbClr val="FF0000"/>
                </a:solidFill>
                <a:uFill>
                  <a:noFill/>
                </a:uFill>
                <a:latin typeface="Arial"/>
                <a:ea typeface="Arial"/>
                <a:cs typeface="Arial"/>
                <a:sym typeface="Arial"/>
                <a:hlinkClick r:id="rId7" action="ppaction://hlinksldjump">
                  <a:extLst>
                    <a:ext uri="{A12FA001-AC4F-418D-AE19-62706E023703}">
                      <ahyp:hlinkClr xmlns:ahyp="http://schemas.microsoft.com/office/drawing/2018/hyperlinkcolor" val="tx"/>
                    </a:ext>
                  </a:extLst>
                </a:hlinkClick>
              </a:rPr>
              <a:t>★重要</a:t>
            </a:r>
            <a:endParaRPr sz="1300" b="1" i="0" u="none" strike="noStrike" cap="none">
              <a:solidFill>
                <a:srgbClr val="FF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8" action="ppaction://hlinksldjump">
                  <a:extLst>
                    <a:ext uri="{A12FA001-AC4F-418D-AE19-62706E023703}">
                      <ahyp:hlinkClr xmlns:ahyp="http://schemas.microsoft.com/office/drawing/2018/hyperlinkcolor" val="tx"/>
                    </a:ext>
                  </a:extLst>
                </a:hlinkClick>
              </a:rPr>
              <a:t>画面表示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9" action="ppaction://hlinksldjump">
                  <a:extLst>
                    <a:ext uri="{A12FA001-AC4F-418D-AE19-62706E023703}">
                      <ahyp:hlinkClr xmlns:ahyp="http://schemas.microsoft.com/office/drawing/2018/hyperlinkcolor" val="tx"/>
                    </a:ext>
                  </a:extLst>
                </a:hlinkClick>
              </a:rPr>
              <a:t>操作手順の基本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10" action="ppaction://hlinksldjump">
                  <a:extLst>
                    <a:ext uri="{A12FA001-AC4F-418D-AE19-62706E023703}">
                      <ahyp:hlinkClr xmlns:ahyp="http://schemas.microsoft.com/office/drawing/2018/hyperlinkcolor" val="tx"/>
                    </a:ext>
                  </a:extLst>
                </a:hlinkClick>
              </a:rPr>
              <a:t>学習者との再接続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11" action="ppaction://hlinksldjump">
                  <a:extLst>
                    <a:ext uri="{A12FA001-AC4F-418D-AE19-62706E023703}">
                      <ahyp:hlinkClr xmlns:ahyp="http://schemas.microsoft.com/office/drawing/2018/hyperlinkcolor" val="tx"/>
                    </a:ext>
                  </a:extLst>
                </a:hlinkClick>
              </a:rPr>
              <a:t>学習者の表示切替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12" action="ppaction://hlinksldjump">
                  <a:extLst>
                    <a:ext uri="{A12FA001-AC4F-418D-AE19-62706E023703}">
                      <ahyp:hlinkClr xmlns:ahyp="http://schemas.microsoft.com/office/drawing/2018/hyperlinkcolor" val="tx"/>
                    </a:ext>
                  </a:extLst>
                </a:hlinkClick>
              </a:rPr>
              <a:t>学習者を一時除外する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13" action="ppaction://hlinksldjump">
                  <a:extLst>
                    <a:ext uri="{A12FA001-AC4F-418D-AE19-62706E023703}">
                      <ahyp:hlinkClr xmlns:ahyp="http://schemas.microsoft.com/office/drawing/2018/hyperlinkcolor" val="tx"/>
                    </a:ext>
                  </a:extLst>
                </a:hlinkClick>
              </a:rPr>
              <a:t>学習者が閲覧中の Web ページ情報を確認する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14" action="ppaction://hlinksldjump">
                  <a:extLst>
                    <a:ext uri="{A12FA001-AC4F-418D-AE19-62706E023703}">
                      <ahyp:hlinkClr xmlns:ahyp="http://schemas.microsoft.com/office/drawing/2018/hyperlinkcolor" val="tx"/>
                    </a:ext>
                  </a:extLst>
                </a:hlinkClick>
              </a:rPr>
              <a:t>学習者画面のモニタ　</a:t>
            </a:r>
            <a:r>
              <a:rPr lang="ja" sz="1200" b="1" i="0" u="none" strike="noStrike" cap="none">
                <a:solidFill>
                  <a:srgbClr val="FF0000"/>
                </a:solidFill>
                <a:latin typeface="Arial"/>
                <a:ea typeface="Arial"/>
                <a:cs typeface="Arial"/>
                <a:sym typeface="Arial"/>
              </a:rPr>
              <a:t>★重要</a:t>
            </a:r>
            <a:r>
              <a:rPr lang="ja" sz="1300" b="1" i="0" u="none" strike="noStrike" cap="none">
                <a:solidFill>
                  <a:srgbClr val="000000"/>
                </a:solidFill>
                <a:uFill>
                  <a:noFill/>
                </a:uFill>
                <a:latin typeface="Arial"/>
                <a:ea typeface="Arial"/>
                <a:cs typeface="Arial"/>
                <a:sym typeface="Arial"/>
                <a:hlinkClick r:id="rId14" action="ppaction://hlinksldjump">
                  <a:extLst>
                    <a:ext uri="{A12FA001-AC4F-418D-AE19-62706E023703}">
                      <ahyp:hlinkClr xmlns:ahyp="http://schemas.microsoft.com/office/drawing/2018/hyperlinkcolor" val="tx"/>
                    </a:ext>
                  </a:extLst>
                </a:hlinkClick>
              </a:rPr>
              <a:t>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15" action="ppaction://hlinksldjump">
                  <a:extLst>
                    <a:ext uri="{A12FA001-AC4F-418D-AE19-62706E023703}">
                      <ahyp:hlinkClr xmlns:ahyp="http://schemas.microsoft.com/office/drawing/2018/hyperlinkcolor" val="tx"/>
                    </a:ext>
                  </a:extLst>
                </a:hlinkClick>
              </a:rPr>
              <a:t>学習者画面の比較表示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endParaRPr sz="1300" b="1" i="0" u="none" strike="noStrike" cap="none">
              <a:solidFill>
                <a:srgbClr val="000000"/>
              </a:solidFill>
              <a:latin typeface="Arial"/>
              <a:ea typeface="Arial"/>
              <a:cs typeface="Arial"/>
              <a:sym typeface="Arial"/>
            </a:endParaRPr>
          </a:p>
        </p:txBody>
      </p:sp>
      <p:sp>
        <p:nvSpPr>
          <p:cNvPr id="43" name="Google Shape;43;p2"/>
          <p:cNvSpPr txBox="1"/>
          <p:nvPr/>
        </p:nvSpPr>
        <p:spPr>
          <a:xfrm>
            <a:off x="4803325" y="903600"/>
            <a:ext cx="3523200" cy="482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chemeClr val="dk2"/>
                </a:solidFill>
                <a:uFill>
                  <a:noFill/>
                </a:uFill>
                <a:latin typeface="Arial"/>
                <a:ea typeface="Arial"/>
                <a:cs typeface="Arial"/>
                <a:sym typeface="Arial"/>
                <a:hlinkClick r:id="rId16" action="ppaction://hlinksldjump">
                  <a:extLst>
                    <a:ext uri="{A12FA001-AC4F-418D-AE19-62706E023703}">
                      <ahyp:hlinkClr xmlns:ahyp="http://schemas.microsoft.com/office/drawing/2018/hyperlinkcolor" val="tx"/>
                    </a:ext>
                  </a:extLst>
                </a:hlinkClick>
              </a:rPr>
              <a:t>先生のPC画面を送信する</a:t>
            </a:r>
            <a:r>
              <a:rPr lang="ja" sz="1300" b="1" i="0" u="none" strike="noStrike" cap="none">
                <a:solidFill>
                  <a:srgbClr val="1C3678"/>
                </a:solidFill>
                <a:uFill>
                  <a:noFill/>
                </a:uFill>
                <a:latin typeface="Arial"/>
                <a:ea typeface="Arial"/>
                <a:cs typeface="Arial"/>
                <a:sym typeface="Arial"/>
                <a:hlinkClick r:id="rId16" action="ppaction://hlinksldjump">
                  <a:extLst>
                    <a:ext uri="{A12FA001-AC4F-418D-AE19-62706E023703}">
                      <ahyp:hlinkClr xmlns:ahyp="http://schemas.microsoft.com/office/drawing/2018/hyperlinkcolor" val="tx"/>
                    </a:ext>
                  </a:extLst>
                </a:hlinkClick>
              </a:rPr>
              <a:t>　</a:t>
            </a:r>
            <a:r>
              <a:rPr lang="ja" sz="1200" b="1" i="0" u="none" strike="noStrike" cap="none">
                <a:solidFill>
                  <a:srgbClr val="FF0000"/>
                </a:solidFill>
                <a:latin typeface="Arial"/>
                <a:ea typeface="Arial"/>
                <a:cs typeface="Arial"/>
                <a:sym typeface="Arial"/>
              </a:rPr>
              <a:t>★重要</a:t>
            </a:r>
            <a:r>
              <a:rPr lang="ja" sz="1300" b="1" i="0" u="none" strike="noStrike" cap="none">
                <a:solidFill>
                  <a:srgbClr val="000000"/>
                </a:solidFill>
                <a:uFill>
                  <a:noFill/>
                </a:uFill>
                <a:latin typeface="Arial"/>
                <a:ea typeface="Arial"/>
                <a:cs typeface="Arial"/>
                <a:sym typeface="Arial"/>
                <a:hlinkClick r:id="rId16" action="ppaction://hlinksldjump">
                  <a:extLst>
                    <a:ext uri="{A12FA001-AC4F-418D-AE19-62706E023703}">
                      <ahyp:hlinkClr xmlns:ahyp="http://schemas.microsoft.com/office/drawing/2018/hyperlinkcolor" val="tx"/>
                    </a:ext>
                  </a:extLst>
                </a:hlinkClick>
              </a:rPr>
              <a:t>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chemeClr val="dk2"/>
                </a:solidFill>
                <a:uFill>
                  <a:noFill/>
                </a:uFill>
                <a:latin typeface="Arial"/>
                <a:ea typeface="Arial"/>
                <a:cs typeface="Arial"/>
                <a:sym typeface="Arial"/>
                <a:hlinkClick r:id="rId17" action="ppaction://hlinksldjump">
                  <a:extLst>
                    <a:ext uri="{A12FA001-AC4F-418D-AE19-62706E023703}">
                      <ahyp:hlinkClr xmlns:ahyp="http://schemas.microsoft.com/office/drawing/2018/hyperlinkcolor" val="tx"/>
                    </a:ext>
                  </a:extLst>
                </a:hlinkClick>
              </a:rPr>
              <a:t>学習者の画面を送信（発表）する　</a:t>
            </a:r>
            <a:r>
              <a:rPr lang="ja" sz="1300" b="1" i="0" u="none" strike="noStrike" cap="none">
                <a:solidFill>
                  <a:srgbClr val="1C3678"/>
                </a:solidFill>
                <a:uFill>
                  <a:noFill/>
                </a:uFill>
                <a:latin typeface="Arial"/>
                <a:ea typeface="Arial"/>
                <a:cs typeface="Arial"/>
                <a:sym typeface="Arial"/>
                <a:hlinkClick r:id="rId17" action="ppaction://hlinksldjump">
                  <a:extLst>
                    <a:ext uri="{A12FA001-AC4F-418D-AE19-62706E023703}">
                      <ahyp:hlinkClr xmlns:ahyp="http://schemas.microsoft.com/office/drawing/2018/hyperlinkcolor" val="tx"/>
                    </a:ext>
                  </a:extLst>
                </a:hlinkClick>
              </a:rPr>
              <a:t>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chemeClr val="dk2"/>
                </a:solidFill>
                <a:uFill>
                  <a:noFill/>
                </a:uFill>
                <a:latin typeface="Arial"/>
                <a:ea typeface="Arial"/>
                <a:cs typeface="Arial"/>
                <a:sym typeface="Arial"/>
                <a:hlinkClick r:id="rId18" action="ppaction://hlinksldjump">
                  <a:extLst>
                    <a:ext uri="{A12FA001-AC4F-418D-AE19-62706E023703}">
                      <ahyp:hlinkClr xmlns:ahyp="http://schemas.microsoft.com/office/drawing/2018/hyperlinkcolor" val="tx"/>
                    </a:ext>
                  </a:extLst>
                </a:hlinkClick>
              </a:rPr>
              <a:t>Webページを送信する　</a:t>
            </a:r>
            <a:r>
              <a:rPr lang="ja" sz="1200" b="1" i="0" u="none" strike="noStrike" cap="none">
                <a:solidFill>
                  <a:srgbClr val="FF0000"/>
                </a:solidFill>
                <a:latin typeface="Arial"/>
                <a:ea typeface="Arial"/>
                <a:cs typeface="Arial"/>
                <a:sym typeface="Arial"/>
              </a:rPr>
              <a:t>★重要</a:t>
            </a:r>
            <a:r>
              <a:rPr lang="ja" sz="1300" b="1" i="0" u="none" strike="noStrike" cap="none">
                <a:solidFill>
                  <a:srgbClr val="000000"/>
                </a:solidFill>
                <a:uFill>
                  <a:noFill/>
                </a:uFill>
                <a:latin typeface="Arial"/>
                <a:ea typeface="Arial"/>
                <a:cs typeface="Arial"/>
                <a:sym typeface="Arial"/>
                <a:hlinkClick r:id="rId18" action="ppaction://hlinksldjump">
                  <a:extLst>
                    <a:ext uri="{A12FA001-AC4F-418D-AE19-62706E023703}">
                      <ahyp:hlinkClr xmlns:ahyp="http://schemas.microsoft.com/office/drawing/2018/hyperlinkcolor" val="tx"/>
                    </a:ext>
                  </a:extLst>
                </a:hlinkClick>
              </a:rPr>
              <a:t>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chemeClr val="dk2"/>
                </a:solidFill>
                <a:uFill>
                  <a:noFill/>
                </a:uFill>
                <a:latin typeface="Arial"/>
                <a:ea typeface="Arial"/>
                <a:cs typeface="Arial"/>
                <a:sym typeface="Arial"/>
                <a:hlinkClick r:id="rId19" action="ppaction://hlinksldjump">
                  <a:extLst>
                    <a:ext uri="{A12FA001-AC4F-418D-AE19-62706E023703}">
                      <ahyp:hlinkClr xmlns:ahyp="http://schemas.microsoft.com/office/drawing/2018/hyperlinkcolor" val="tx"/>
                    </a:ext>
                  </a:extLst>
                </a:hlinkClick>
              </a:rPr>
              <a:t>操作ロックする　</a:t>
            </a:r>
            <a:r>
              <a:rPr lang="ja" sz="1200" b="1" i="0" u="none" strike="noStrike" cap="none">
                <a:solidFill>
                  <a:srgbClr val="FF0000"/>
                </a:solidFill>
                <a:latin typeface="Arial"/>
                <a:ea typeface="Arial"/>
                <a:cs typeface="Arial"/>
                <a:sym typeface="Arial"/>
              </a:rPr>
              <a:t>★重要</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chemeClr val="dk2"/>
                </a:solidFill>
                <a:uFill>
                  <a:noFill/>
                </a:uFill>
                <a:latin typeface="Arial"/>
                <a:ea typeface="Arial"/>
                <a:cs typeface="Arial"/>
                <a:sym typeface="Arial"/>
                <a:hlinkClick r:id="rId20" action="ppaction://hlinksldjump">
                  <a:extLst>
                    <a:ext uri="{A12FA001-AC4F-418D-AE19-62706E023703}">
                      <ahyp:hlinkClr xmlns:ahyp="http://schemas.microsoft.com/office/drawing/2018/hyperlinkcolor" val="tx"/>
                    </a:ext>
                  </a:extLst>
                </a:hlinkClick>
              </a:rPr>
              <a:t>タイマー機能を使って操作ロックする</a:t>
            </a:r>
            <a:r>
              <a:rPr lang="ja" sz="1300" b="1" i="0" u="none" strike="noStrike" cap="none">
                <a:solidFill>
                  <a:srgbClr val="000000"/>
                </a:solidFill>
                <a:uFill>
                  <a:noFill/>
                </a:uFill>
                <a:latin typeface="Arial"/>
                <a:ea typeface="Arial"/>
                <a:cs typeface="Arial"/>
                <a:sym typeface="Arial"/>
                <a:hlinkClick r:id="rId19" action="ppaction://hlinksldjump">
                  <a:extLst>
                    <a:ext uri="{A12FA001-AC4F-418D-AE19-62706E023703}">
                      <ahyp:hlinkClr xmlns:ahyp="http://schemas.microsoft.com/office/drawing/2018/hyperlinkcolor" val="tx"/>
                    </a:ext>
                  </a:extLst>
                </a:hlinkClick>
              </a:rPr>
              <a:t>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chemeClr val="dk2"/>
                </a:solidFill>
                <a:uFill>
                  <a:noFill/>
                </a:uFill>
                <a:latin typeface="Arial"/>
                <a:ea typeface="Arial"/>
                <a:cs typeface="Arial"/>
                <a:sym typeface="Arial"/>
                <a:hlinkClick r:id="rId21" action="ppaction://hlinksldjump">
                  <a:extLst>
                    <a:ext uri="{A12FA001-AC4F-418D-AE19-62706E023703}">
                      <ahyp:hlinkClr xmlns:ahyp="http://schemas.microsoft.com/office/drawing/2018/hyperlinkcolor" val="tx"/>
                    </a:ext>
                  </a:extLst>
                </a:hlinkClick>
              </a:rPr>
              <a:t>Webアクセスを制限する　　　　　　　　</a:t>
            </a:r>
            <a:endParaRPr sz="1300" b="1" i="0" u="none" strike="noStrike" cap="none">
              <a:solidFill>
                <a:schemeClr val="dk2"/>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chemeClr val="dk2"/>
                </a:solidFill>
                <a:uFill>
                  <a:noFill/>
                </a:uFill>
                <a:latin typeface="Arial"/>
                <a:ea typeface="Arial"/>
                <a:cs typeface="Arial"/>
                <a:sym typeface="Arial"/>
                <a:hlinkClick r:id="rId22" action="ppaction://hlinksldjump">
                  <a:extLst>
                    <a:ext uri="{A12FA001-AC4F-418D-AE19-62706E023703}">
                      <ahyp:hlinkClr xmlns:ahyp="http://schemas.microsoft.com/office/drawing/2018/hyperlinkcolor" val="tx"/>
                    </a:ext>
                  </a:extLst>
                </a:hlinkClick>
              </a:rPr>
              <a:t>Webアクセス制限のリストを作成する　</a:t>
            </a:r>
            <a:r>
              <a:rPr lang="ja" sz="1300" b="1" i="0" u="none" strike="noStrike" cap="none">
                <a:solidFill>
                  <a:srgbClr val="1C3678"/>
                </a:solidFill>
                <a:uFill>
                  <a:noFill/>
                </a:uFill>
                <a:latin typeface="Arial"/>
                <a:ea typeface="Arial"/>
                <a:cs typeface="Arial"/>
                <a:sym typeface="Arial"/>
                <a:hlinkClick r:id="rId22" action="ppaction://hlinksldjump">
                  <a:extLst>
                    <a:ext uri="{A12FA001-AC4F-418D-AE19-62706E023703}">
                      <ahyp:hlinkClr xmlns:ahyp="http://schemas.microsoft.com/office/drawing/2018/hyperlinkcolor" val="tx"/>
                    </a:ext>
                  </a:extLst>
                </a:hlinkClick>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23" action="ppaction://hlinksldjump">
                  <a:extLst>
                    <a:ext uri="{A12FA001-AC4F-418D-AE19-62706E023703}">
                      <ahyp:hlinkClr xmlns:ahyp="http://schemas.microsoft.com/office/drawing/2018/hyperlinkcolor" val="tx"/>
                    </a:ext>
                  </a:extLst>
                </a:hlinkClick>
              </a:rPr>
              <a:t>メッセージを送信する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24" action="ppaction://hlinksldjump">
                  <a:extLst>
                    <a:ext uri="{A12FA001-AC4F-418D-AE19-62706E023703}">
                      <ahyp:hlinkClr xmlns:ahyp="http://schemas.microsoft.com/office/drawing/2018/hyperlinkcolor" val="tx"/>
                    </a:ext>
                  </a:extLst>
                </a:hlinkClick>
              </a:rPr>
              <a:t>みんなでチャットをする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25" action="ppaction://hlinksldjump">
                  <a:extLst>
                    <a:ext uri="{A12FA001-AC4F-418D-AE19-62706E023703}">
                      <ahyp:hlinkClr xmlns:ahyp="http://schemas.microsoft.com/office/drawing/2018/hyperlinkcolor" val="tx"/>
                    </a:ext>
                  </a:extLst>
                </a:hlinkClick>
              </a:rPr>
              <a:t>学習者と１対１でチャットをする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26" action="ppaction://hlinksldjump">
                  <a:extLst>
                    <a:ext uri="{A12FA001-AC4F-418D-AE19-62706E023703}">
                      <ahyp:hlinkClr xmlns:ahyp="http://schemas.microsoft.com/office/drawing/2018/hyperlinkcolor" val="tx"/>
                    </a:ext>
                  </a:extLst>
                </a:hlinkClick>
              </a:rPr>
              <a:t>クラスのフォルダを開く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27" action="ppaction://hlinksldjump">
                  <a:extLst>
                    <a:ext uri="{A12FA001-AC4F-418D-AE19-62706E023703}">
                      <ahyp:hlinkClr xmlns:ahyp="http://schemas.microsoft.com/office/drawing/2018/hyperlinkcolor" val="tx"/>
                    </a:ext>
                  </a:extLst>
                </a:hlinkClick>
              </a:rPr>
              <a:t>デスクトップモニターモードに設定する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1A1A1A"/>
                </a:solidFill>
                <a:uFill>
                  <a:noFill/>
                </a:uFill>
                <a:latin typeface="Arial"/>
                <a:ea typeface="Arial"/>
                <a:cs typeface="Arial"/>
                <a:sym typeface="Arial"/>
                <a:hlinkClick r:id="rId27" action="ppaction://hlinksldjump">
                  <a:extLst>
                    <a:ext uri="{A12FA001-AC4F-418D-AE19-62706E023703}">
                      <ahyp:hlinkClr xmlns:ahyp="http://schemas.microsoft.com/office/drawing/2018/hyperlinkcolor" val="tx"/>
                    </a:ext>
                  </a:extLst>
                </a:hlinkClick>
              </a:rPr>
              <a:t>デスクトップモニターモードのONとOFF</a:t>
            </a:r>
            <a:endParaRPr sz="1300" b="1" i="0" u="none" strike="noStrike" cap="none">
              <a:solidFill>
                <a:srgbClr val="1A1A1A"/>
              </a:solidFill>
              <a:uFill>
                <a:noFill/>
              </a:uFill>
              <a:latin typeface="Arial"/>
              <a:ea typeface="Arial"/>
              <a:cs typeface="Arial"/>
              <a:sym typeface="Arial"/>
              <a:hlinkClick r:id="rId27" action="ppaction://hlinksldjump">
                <a:extLst>
                  <a:ext uri="{A12FA001-AC4F-418D-AE19-62706E023703}">
                    <ahyp:hlinkClr xmlns:ahyp="http://schemas.microsoft.com/office/drawing/2018/hyperlinkcolor" val="tx"/>
                  </a:ext>
                </a:extLst>
              </a:hlinkClick>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28" action="ppaction://hlinksldjump">
                  <a:extLst>
                    <a:ext uri="{A12FA001-AC4F-418D-AE19-62706E023703}">
                      <ahyp:hlinkClr xmlns:ahyp="http://schemas.microsoft.com/office/drawing/2018/hyperlinkcolor" val="tx"/>
                    </a:ext>
                  </a:extLst>
                </a:hlinkClick>
              </a:rPr>
              <a:t>マーキングツールをインストールする                             </a:t>
            </a:r>
            <a:endParaRPr sz="1300" b="1" i="0" u="none" strike="noStrike" cap="none">
              <a:solidFill>
                <a:srgbClr val="000000"/>
              </a:solidFill>
              <a:uFill>
                <a:noFill/>
              </a:uFill>
              <a:latin typeface="Arial"/>
              <a:ea typeface="Arial"/>
              <a:cs typeface="Arial"/>
              <a:sym typeface="Arial"/>
              <a:hlinkClick r:id="rId27" action="ppaction://hlinksldjump">
                <a:extLst>
                  <a:ext uri="{A12FA001-AC4F-418D-AE19-62706E023703}">
                    <ahyp:hlinkClr xmlns:ahyp="http://schemas.microsoft.com/office/drawing/2018/hyperlinkcolor" val="tx"/>
                  </a:ext>
                </a:extLst>
              </a:hlinkClick>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rgbClr val="000000"/>
                </a:solidFill>
                <a:uFill>
                  <a:noFill/>
                </a:uFill>
                <a:latin typeface="Arial"/>
                <a:ea typeface="Arial"/>
                <a:cs typeface="Arial"/>
                <a:sym typeface="Arial"/>
                <a:hlinkClick r:id="rId29" action="ppaction://hlinksldjump">
                  <a:extLst>
                    <a:ext uri="{A12FA001-AC4F-418D-AE19-62706E023703}">
                      <ahyp:hlinkClr xmlns:ahyp="http://schemas.microsoft.com/office/drawing/2018/hyperlinkcolor" val="tx"/>
                    </a:ext>
                  </a:extLst>
                </a:hlinkClick>
              </a:rPr>
              <a:t>マーキングツールを使用する　</a:t>
            </a:r>
            <a:r>
              <a:rPr lang="ja" sz="1200" b="1" i="0" u="none" strike="noStrike" cap="none">
                <a:solidFill>
                  <a:srgbClr val="FF0000"/>
                </a:solidFill>
                <a:latin typeface="Arial"/>
                <a:ea typeface="Arial"/>
                <a:cs typeface="Arial"/>
                <a:sym typeface="Arial"/>
              </a:rPr>
              <a:t>★重要</a:t>
            </a:r>
            <a:r>
              <a:rPr lang="ja" sz="1300" b="1" i="0" u="none" strike="noStrike" cap="none">
                <a:solidFill>
                  <a:srgbClr val="000000"/>
                </a:solidFill>
                <a:uFill>
                  <a:noFill/>
                </a:uFill>
                <a:latin typeface="Arial"/>
                <a:ea typeface="Arial"/>
                <a:cs typeface="Arial"/>
                <a:sym typeface="Arial"/>
                <a:hlinkClick r:id="rId29" action="ppaction://hlinksldjump">
                  <a:extLst>
                    <a:ext uri="{A12FA001-AC4F-418D-AE19-62706E023703}">
                      <ahyp:hlinkClr xmlns:ahyp="http://schemas.microsoft.com/office/drawing/2018/hyperlinkcolor" val="tx"/>
                    </a:ext>
                  </a:extLst>
                </a:hlinkClick>
              </a:rPr>
              <a:t>         </a:t>
            </a:r>
            <a:r>
              <a:rPr lang="ja" sz="1300" b="1" i="0" u="none" strike="noStrike" cap="none">
                <a:solidFill>
                  <a:srgbClr val="000000"/>
                </a:solidFill>
                <a:uFill>
                  <a:noFill/>
                </a:uFill>
                <a:latin typeface="Arial"/>
                <a:ea typeface="Arial"/>
                <a:cs typeface="Arial"/>
                <a:sym typeface="Arial"/>
                <a:hlinkClick r:id="rId27" action="ppaction://hlinksldjump">
                  <a:extLst>
                    <a:ext uri="{A12FA001-AC4F-418D-AE19-62706E023703}">
                      <ahyp:hlinkClr xmlns:ahyp="http://schemas.microsoft.com/office/drawing/2018/hyperlinkcolor" val="tx"/>
                    </a:ext>
                  </a:extLst>
                </a:hlinkClick>
              </a:rPr>
              <a:t>       </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none" strike="noStrike" cap="none">
                <a:solidFill>
                  <a:schemeClr val="dk2"/>
                </a:solidFill>
                <a:uFill>
                  <a:noFill/>
                </a:uFill>
                <a:latin typeface="Arial"/>
                <a:ea typeface="Arial"/>
                <a:cs typeface="Arial"/>
                <a:sym typeface="Arial"/>
                <a:hlinkClick r:id="rId30" action="ppaction://hlinksldjump">
                  <a:extLst>
                    <a:ext uri="{A12FA001-AC4F-418D-AE19-62706E023703}">
                      <ahyp:hlinkClr xmlns:ahyp="http://schemas.microsoft.com/office/drawing/2018/hyperlinkcolor" val="tx"/>
                    </a:ext>
                  </a:extLst>
                </a:hlinkClick>
              </a:rPr>
              <a:t>InterCLASS® Cloud </a:t>
            </a:r>
            <a:r>
              <a:rPr lang="ja" sz="1300" b="1" i="0" u="none" strike="noStrike" cap="none">
                <a:solidFill>
                  <a:srgbClr val="000000"/>
                </a:solidFill>
                <a:uFill>
                  <a:noFill/>
                </a:uFill>
                <a:latin typeface="Arial"/>
                <a:ea typeface="Arial"/>
                <a:cs typeface="Arial"/>
                <a:sym typeface="Arial"/>
                <a:hlinkClick r:id="rId30" action="ppaction://hlinksldjump">
                  <a:extLst>
                    <a:ext uri="{A12FA001-AC4F-418D-AE19-62706E023703}">
                      <ahyp:hlinkClr xmlns:ahyp="http://schemas.microsoft.com/office/drawing/2018/hyperlinkcolor" val="tx"/>
                    </a:ext>
                  </a:extLst>
                </a:hlinkClick>
              </a:rPr>
              <a:t>に関するお問い合わせ           </a:t>
            </a:r>
            <a:endParaRPr sz="1300" b="1" i="0" u="none" strike="noStrike" cap="none">
              <a:solidFill>
                <a:srgbClr val="000000"/>
              </a:solidFill>
              <a:latin typeface="Arial"/>
              <a:ea typeface="Arial"/>
              <a:cs typeface="Arial"/>
              <a:sym typeface="Arial"/>
            </a:endParaRPr>
          </a:p>
        </p:txBody>
      </p:sp>
      <p:sp>
        <p:nvSpPr>
          <p:cNvPr id="44" name="Google Shape;44;p2"/>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a:t>
            </a:fld>
            <a:endParaRPr/>
          </a:p>
        </p:txBody>
      </p:sp>
      <p:sp>
        <p:nvSpPr>
          <p:cNvPr id="45" name="Google Shape;45;p2"/>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目次</a:t>
            </a:r>
            <a:endParaRPr>
              <a:solidFill>
                <a:srgbClr val="000000"/>
              </a:solidFill>
            </a:endParaRPr>
          </a:p>
        </p:txBody>
      </p:sp>
      <p:sp>
        <p:nvSpPr>
          <p:cNvPr id="46" name="Google Shape;46;p2"/>
          <p:cNvSpPr txBox="1"/>
          <p:nvPr/>
        </p:nvSpPr>
        <p:spPr>
          <a:xfrm>
            <a:off x="3934000" y="903600"/>
            <a:ext cx="548700" cy="335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4" action="ppaction://hlinksldjump"/>
              </a:rPr>
              <a:t>3</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5" action="ppaction://hlinksldjump"/>
              </a:rPr>
              <a:t>4</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6" action="ppaction://hlinksldjump"/>
              </a:rPr>
              <a:t>5</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7" action="ppaction://hlinksldjump"/>
              </a:rPr>
              <a:t>6</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8" action="ppaction://hlinksldjump"/>
              </a:rPr>
              <a:t>7</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9" action="ppaction://hlinksldjump"/>
              </a:rPr>
              <a:t>8</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10" action="ppaction://hlinksldjump"/>
              </a:rPr>
              <a:t>9</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11" action="ppaction://hlinksldjump"/>
              </a:rPr>
              <a:t>10</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12" action="ppaction://hlinksldjump"/>
              </a:rPr>
              <a:t>11</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13" action="ppaction://hlinksldjump"/>
              </a:rPr>
              <a:t>12</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14" action="ppaction://hlinksldjump"/>
              </a:rPr>
              <a:t>13</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15" action="ppaction://hlinksldjump"/>
              </a:rPr>
              <a:t>14</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endParaRPr sz="1300" b="1" i="0" u="none" strike="noStrike" cap="none">
              <a:solidFill>
                <a:srgbClr val="000000"/>
              </a:solidFill>
              <a:latin typeface="Arial"/>
              <a:ea typeface="Arial"/>
              <a:cs typeface="Arial"/>
              <a:sym typeface="Arial"/>
            </a:endParaRPr>
          </a:p>
        </p:txBody>
      </p:sp>
      <p:sp>
        <p:nvSpPr>
          <p:cNvPr id="47" name="Google Shape;47;p2"/>
          <p:cNvSpPr txBox="1"/>
          <p:nvPr/>
        </p:nvSpPr>
        <p:spPr>
          <a:xfrm>
            <a:off x="8213100" y="903600"/>
            <a:ext cx="548700" cy="482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accent5"/>
                </a:solidFill>
                <a:latin typeface="Arial"/>
                <a:ea typeface="Arial"/>
                <a:cs typeface="Arial"/>
                <a:sym typeface="Arial"/>
                <a:hlinkClick r:id="rId16" action="ppaction://hlinksldjump">
                  <a:extLst>
                    <a:ext uri="{A12FA001-AC4F-418D-AE19-62706E023703}">
                      <ahyp:hlinkClr xmlns:ahyp="http://schemas.microsoft.com/office/drawing/2018/hyperlinkcolor" val="tx"/>
                    </a:ext>
                  </a:extLst>
                </a:hlinkClick>
              </a:rPr>
              <a:t>15</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accent5"/>
                </a:solidFill>
                <a:latin typeface="Arial"/>
                <a:ea typeface="Arial"/>
                <a:cs typeface="Arial"/>
                <a:sym typeface="Arial"/>
                <a:hlinkClick r:id="rId17" action="ppaction://hlinksldjump">
                  <a:extLst>
                    <a:ext uri="{A12FA001-AC4F-418D-AE19-62706E023703}">
                      <ahyp:hlinkClr xmlns:ahyp="http://schemas.microsoft.com/office/drawing/2018/hyperlinkcolor" val="tx"/>
                    </a:ext>
                  </a:extLst>
                </a:hlinkClick>
              </a:rPr>
              <a:t>16</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accent5"/>
                </a:solidFill>
                <a:latin typeface="Arial"/>
                <a:ea typeface="Arial"/>
                <a:cs typeface="Arial"/>
                <a:sym typeface="Arial"/>
                <a:hlinkClick r:id="rId18" action="ppaction://hlinksldjump">
                  <a:extLst>
                    <a:ext uri="{A12FA001-AC4F-418D-AE19-62706E023703}">
                      <ahyp:hlinkClr xmlns:ahyp="http://schemas.microsoft.com/office/drawing/2018/hyperlinkcolor" val="tx"/>
                    </a:ext>
                  </a:extLst>
                </a:hlinkClick>
              </a:rPr>
              <a:t>17</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accent5"/>
                </a:solidFill>
                <a:latin typeface="Arial"/>
                <a:ea typeface="Arial"/>
                <a:cs typeface="Arial"/>
                <a:sym typeface="Arial"/>
                <a:hlinkClick r:id="rId19" action="ppaction://hlinksldjump">
                  <a:extLst>
                    <a:ext uri="{A12FA001-AC4F-418D-AE19-62706E023703}">
                      <ahyp:hlinkClr xmlns:ahyp="http://schemas.microsoft.com/office/drawing/2018/hyperlinkcolor" val="tx"/>
                    </a:ext>
                  </a:extLst>
                </a:hlinkClick>
              </a:rPr>
              <a:t>18</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accent5"/>
                </a:solidFill>
                <a:latin typeface="Arial"/>
                <a:ea typeface="Arial"/>
                <a:cs typeface="Arial"/>
                <a:sym typeface="Arial"/>
                <a:hlinkClick r:id="rId20" action="ppaction://hlinksldjump">
                  <a:extLst>
                    <a:ext uri="{A12FA001-AC4F-418D-AE19-62706E023703}">
                      <ahyp:hlinkClr xmlns:ahyp="http://schemas.microsoft.com/office/drawing/2018/hyperlinkcolor" val="tx"/>
                    </a:ext>
                  </a:extLst>
                </a:hlinkClick>
              </a:rPr>
              <a:t>19</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accent5"/>
                </a:solidFill>
                <a:latin typeface="Arial"/>
                <a:ea typeface="Arial"/>
                <a:cs typeface="Arial"/>
                <a:sym typeface="Arial"/>
                <a:hlinkClick r:id="rId21" action="ppaction://hlinksldjump">
                  <a:extLst>
                    <a:ext uri="{A12FA001-AC4F-418D-AE19-62706E023703}">
                      <ahyp:hlinkClr xmlns:ahyp="http://schemas.microsoft.com/office/drawing/2018/hyperlinkcolor" val="tx"/>
                    </a:ext>
                  </a:extLst>
                </a:hlinkClick>
              </a:rPr>
              <a:t>20</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accent5"/>
                </a:solidFill>
                <a:latin typeface="Arial"/>
                <a:ea typeface="Arial"/>
                <a:cs typeface="Arial"/>
                <a:sym typeface="Arial"/>
                <a:hlinkClick r:id="rId22" action="ppaction://hlinksldjump">
                  <a:extLst>
                    <a:ext uri="{A12FA001-AC4F-418D-AE19-62706E023703}">
                      <ahyp:hlinkClr xmlns:ahyp="http://schemas.microsoft.com/office/drawing/2018/hyperlinkcolor" val="tx"/>
                    </a:ext>
                  </a:extLst>
                </a:hlinkClick>
              </a:rPr>
              <a:t>21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23" action="ppaction://hlinksldjump"/>
              </a:rPr>
              <a:t>22</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24" action="ppaction://hlinksldjump"/>
              </a:rPr>
              <a:t>23</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25" action="ppaction://hlinksldjump"/>
              </a:rPr>
              <a:t>24</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26" action="ppaction://hlinksldjump"/>
              </a:rPr>
              <a:t>25</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31" action="ppaction://hlinksldjump"/>
              </a:rPr>
              <a:t>26</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27" action="ppaction://hlinksldjump"/>
              </a:rPr>
              <a:t>27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28" action="ppaction://hlinksldjump"/>
              </a:rPr>
              <a:t>28</a:t>
            </a:r>
            <a:endParaRPr sz="5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29" action="ppaction://hlinksldjump"/>
              </a:rPr>
              <a:t>29</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650"/>
              </a:spcBef>
              <a:spcAft>
                <a:spcPts val="0"/>
              </a:spcAft>
              <a:buClr>
                <a:srgbClr val="000000"/>
              </a:buClr>
              <a:buSzPts val="1300"/>
              <a:buFont typeface="Arial"/>
              <a:buNone/>
            </a:pPr>
            <a:r>
              <a:rPr lang="ja" sz="1300" b="1" i="0" u="sng" strike="noStrike" cap="none">
                <a:solidFill>
                  <a:schemeClr val="hlink"/>
                </a:solidFill>
                <a:latin typeface="Arial"/>
                <a:ea typeface="Arial"/>
                <a:cs typeface="Arial"/>
                <a:sym typeface="Arial"/>
                <a:hlinkClick r:id="rId30" action="ppaction://hlinksldjump"/>
              </a:rPr>
              <a:t>30</a:t>
            </a:r>
            <a:endParaRPr sz="1300" b="1" i="0" u="none" strike="noStrike" cap="none">
              <a:solidFill>
                <a:srgbClr val="000000"/>
              </a:solidFill>
              <a:latin typeface="Arial"/>
              <a:ea typeface="Arial"/>
              <a:cs typeface="Arial"/>
              <a:sym typeface="Arial"/>
            </a:endParaRPr>
          </a:p>
        </p:txBody>
      </p:sp>
      <p:pic>
        <p:nvPicPr>
          <p:cNvPr id="48" name="Google Shape;48;p2"/>
          <p:cNvPicPr preferRelativeResize="0"/>
          <p:nvPr/>
        </p:nvPicPr>
        <p:blipFill rotWithShape="1">
          <a:blip r:embed="rId3">
            <a:alphaModFix/>
          </a:blip>
          <a:srcRect r="35316"/>
          <a:stretch/>
        </p:blipFill>
        <p:spPr>
          <a:xfrm>
            <a:off x="8761800" y="591375"/>
            <a:ext cx="387325" cy="598800"/>
          </a:xfrm>
          <a:prstGeom prst="rect">
            <a:avLst/>
          </a:prstGeom>
          <a:noFill/>
          <a:ln>
            <a:noFill/>
          </a:ln>
        </p:spPr>
      </p:pic>
      <p:sp>
        <p:nvSpPr>
          <p:cNvPr id="49" name="Google Shape;49;p2"/>
          <p:cNvSpPr/>
          <p:nvPr/>
        </p:nvSpPr>
        <p:spPr>
          <a:xfrm>
            <a:off x="78963" y="5811175"/>
            <a:ext cx="387300" cy="605700"/>
          </a:xfrm>
          <a:prstGeom prst="rect">
            <a:avLst/>
          </a:prstGeom>
          <a:solidFill>
            <a:srgbClr val="FFFFFF">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8761800" y="616150"/>
            <a:ext cx="387300" cy="605700"/>
          </a:xfrm>
          <a:prstGeom prst="rect">
            <a:avLst/>
          </a:prstGeom>
          <a:solidFill>
            <a:srgbClr val="FFFFFF">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
          <p:cNvSpPr txBox="1"/>
          <p:nvPr/>
        </p:nvSpPr>
        <p:spPr>
          <a:xfrm>
            <a:off x="382204" y="4365799"/>
            <a:ext cx="1336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52" name="Google Shape;52;p2"/>
          <p:cNvPicPr preferRelativeResize="0"/>
          <p:nvPr/>
        </p:nvPicPr>
        <p:blipFill rotWithShape="1">
          <a:blip r:embed="rId32">
            <a:alphaModFix/>
          </a:blip>
          <a:srcRect/>
          <a:stretch/>
        </p:blipFill>
        <p:spPr>
          <a:xfrm>
            <a:off x="454300" y="4365800"/>
            <a:ext cx="286450" cy="286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aphicFrame>
        <p:nvGraphicFramePr>
          <p:cNvPr id="535" name="Google Shape;535;p20"/>
          <p:cNvGraphicFramePr/>
          <p:nvPr>
            <p:extLst>
              <p:ext uri="{D42A27DB-BD31-4B8C-83A1-F6EECF244321}">
                <p14:modId xmlns:p14="http://schemas.microsoft.com/office/powerpoint/2010/main" val="2653174000"/>
              </p:ext>
            </p:extLst>
          </p:nvPr>
        </p:nvGraphicFramePr>
        <p:xfrm>
          <a:off x="235863" y="1296302"/>
          <a:ext cx="4178975" cy="4321673"/>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6984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アイコンをクリック</a:t>
                      </a:r>
                      <a:br>
                        <a:rPr lang="ja" sz="1400" u="none" strike="noStrike" cap="none" dirty="0"/>
                      </a:br>
                      <a:r>
                        <a:rPr lang="ja" sz="1200" u="none" strike="noStrike" cap="none" dirty="0"/>
                        <a:t>⇒Webロック画面が表示されます。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2245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URL制限のルールを選択し、</a:t>
                      </a:r>
                      <a:r>
                        <a:rPr lang="ja" sz="1400" b="1" u="none" strike="noStrike" cap="none"/>
                        <a:t>［実行］</a:t>
                      </a:r>
                      <a:r>
                        <a:rPr lang="ja" sz="1400" u="none" strike="noStrike" cap="none"/>
                        <a:t>をクリック</a:t>
                      </a:r>
                      <a:endParaRPr sz="1400" u="none" strike="noStrike" cap="none"/>
                    </a:p>
                    <a:p>
                      <a:pPr marL="0" marR="0" lvl="0" indent="0" algn="l" rtl="0">
                        <a:lnSpc>
                          <a:spcPct val="150000"/>
                        </a:lnSpc>
                        <a:spcBef>
                          <a:spcPts val="800"/>
                        </a:spcBef>
                        <a:spcAft>
                          <a:spcPts val="0"/>
                        </a:spcAft>
                        <a:buClr>
                          <a:srgbClr val="000000"/>
                        </a:buClr>
                        <a:buSzPts val="1600"/>
                        <a:buFont typeface="Arial"/>
                        <a:buNone/>
                      </a:pPr>
                      <a:r>
                        <a:rPr lang="ja" sz="1200" u="none" strike="noStrike" cap="none"/>
                        <a:t>⇒学習者の Web 閲覧がルールに従って制限されます。</a:t>
                      </a:r>
                      <a:endParaRPr sz="1200" u="none" strike="noStrike" cap="none"/>
                    </a:p>
                    <a:p>
                      <a:pPr marL="0" marR="0" lvl="0" indent="0" algn="l" rtl="0">
                        <a:lnSpc>
                          <a:spcPct val="150000"/>
                        </a:lnSpc>
                        <a:spcBef>
                          <a:spcPts val="800"/>
                        </a:spcBef>
                        <a:spcAft>
                          <a:spcPts val="0"/>
                        </a:spcAft>
                        <a:buClr>
                          <a:srgbClr val="000000"/>
                        </a:buClr>
                        <a:buSzPts val="1600"/>
                        <a:buFont typeface="Arial"/>
                        <a:buNone/>
                      </a:pPr>
                      <a:endParaRPr sz="1200" u="none" strike="noStrike" cap="none"/>
                    </a:p>
                    <a:p>
                      <a:pPr marL="0" marR="0" lvl="0" indent="0" algn="l" rtl="0">
                        <a:lnSpc>
                          <a:spcPct val="150000"/>
                        </a:lnSpc>
                        <a:spcBef>
                          <a:spcPts val="0"/>
                        </a:spcBef>
                        <a:spcAft>
                          <a:spcPts val="0"/>
                        </a:spcAft>
                        <a:buClr>
                          <a:srgbClr val="000000"/>
                        </a:buClr>
                        <a:buSzPts val="1200"/>
                        <a:buFont typeface="Arial"/>
                        <a:buNone/>
                      </a:pPr>
                      <a:r>
                        <a:rPr lang="ja" sz="1200" b="1" u="none" strike="noStrike" cap="none"/>
                        <a:t>※</a:t>
                      </a:r>
                      <a:r>
                        <a:rPr lang="ja" sz="1200" b="1" u="none" strike="noStrike" cap="none">
                          <a:solidFill>
                            <a:schemeClr val="dk2"/>
                          </a:solidFill>
                        </a:rPr>
                        <a:t>初期状態（ Default Rule ）では、</a:t>
                      </a:r>
                      <a:r>
                        <a:rPr lang="ja" sz="1200" b="1" u="none" strike="noStrike" cap="none">
                          <a:solidFill>
                            <a:srgbClr val="FF0000"/>
                          </a:solidFill>
                        </a:rPr>
                        <a:t>全ての Web サイトへの閲覧が制限されます。</a:t>
                      </a:r>
                      <a:endParaRPr sz="1200" b="1" u="none" strike="noStrike" cap="none">
                        <a:solidFill>
                          <a:srgbClr val="FF0000"/>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2177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アイコンをクリックすると、制限が解除されます。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536" name="Google Shape;536;p20"/>
          <p:cNvPicPr preferRelativeResize="0"/>
          <p:nvPr/>
        </p:nvPicPr>
        <p:blipFill rotWithShape="1">
          <a:blip r:embed="rId3">
            <a:alphaModFix/>
          </a:blip>
          <a:srcRect/>
          <a:stretch/>
        </p:blipFill>
        <p:spPr>
          <a:xfrm>
            <a:off x="4813525" y="3855100"/>
            <a:ext cx="3247851" cy="1441075"/>
          </a:xfrm>
          <a:prstGeom prst="rect">
            <a:avLst/>
          </a:prstGeom>
          <a:noFill/>
          <a:ln w="9525" cap="flat" cmpd="sng">
            <a:solidFill>
              <a:srgbClr val="D9D9D9"/>
            </a:solidFill>
            <a:prstDash val="solid"/>
            <a:round/>
            <a:headEnd type="none" w="sm" len="sm"/>
            <a:tailEnd type="none" w="sm" len="sm"/>
          </a:ln>
        </p:spPr>
      </p:pic>
      <p:grpSp>
        <p:nvGrpSpPr>
          <p:cNvPr id="537" name="Google Shape;537;p20"/>
          <p:cNvGrpSpPr/>
          <p:nvPr/>
        </p:nvGrpSpPr>
        <p:grpSpPr>
          <a:xfrm>
            <a:off x="4813525" y="1357138"/>
            <a:ext cx="3831576" cy="2137201"/>
            <a:chOff x="5061550" y="937975"/>
            <a:chExt cx="3831576" cy="2137201"/>
          </a:xfrm>
        </p:grpSpPr>
        <p:pic>
          <p:nvPicPr>
            <p:cNvPr id="538" name="Google Shape;538;p20"/>
            <p:cNvPicPr preferRelativeResize="0"/>
            <p:nvPr/>
          </p:nvPicPr>
          <p:blipFill rotWithShape="1">
            <a:blip r:embed="rId4">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539" name="Google Shape;539;p20"/>
            <p:cNvPicPr preferRelativeResize="0"/>
            <p:nvPr/>
          </p:nvPicPr>
          <p:blipFill rotWithShape="1">
            <a:blip r:embed="rId5">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sp>
        <p:nvSpPr>
          <p:cNvPr id="540" name="Google Shape;540;p20"/>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Webアクセスを制限する</a:t>
            </a:r>
            <a:endParaRPr sz="3200" u="sng">
              <a:solidFill>
                <a:srgbClr val="000000"/>
              </a:solidFill>
              <a:latin typeface="Arial"/>
              <a:ea typeface="Arial"/>
              <a:cs typeface="Arial"/>
              <a:sym typeface="Arial"/>
            </a:endParaRPr>
          </a:p>
          <a:p>
            <a:pPr marL="0" lvl="0" indent="0" algn="l" rtl="0">
              <a:lnSpc>
                <a:spcPct val="90000"/>
              </a:lnSpc>
              <a:spcBef>
                <a:spcPts val="0"/>
              </a:spcBef>
              <a:spcAft>
                <a:spcPts val="0"/>
              </a:spcAft>
              <a:buClr>
                <a:srgbClr val="000000"/>
              </a:buClr>
              <a:buSzPts val="2000"/>
              <a:buFont typeface="Arial"/>
              <a:buNone/>
            </a:pPr>
            <a:endParaRPr sz="3200" u="sng">
              <a:solidFill>
                <a:srgbClr val="000000"/>
              </a:solidFill>
              <a:latin typeface="Arial"/>
              <a:ea typeface="Arial"/>
              <a:cs typeface="Arial"/>
              <a:sym typeface="Arial"/>
            </a:endParaRPr>
          </a:p>
        </p:txBody>
      </p:sp>
      <p:sp>
        <p:nvSpPr>
          <p:cNvPr id="541" name="Google Shape;541;p20"/>
          <p:cNvSpPr/>
          <p:nvPr/>
        </p:nvSpPr>
        <p:spPr>
          <a:xfrm>
            <a:off x="7084435" y="1632976"/>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542" name="Google Shape;542;p20"/>
          <p:cNvSpPr/>
          <p:nvPr/>
        </p:nvSpPr>
        <p:spPr>
          <a:xfrm>
            <a:off x="7905196" y="4414871"/>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43" name="Google Shape;543;p20"/>
          <p:cNvSpPr/>
          <p:nvPr/>
        </p:nvSpPr>
        <p:spPr>
          <a:xfrm>
            <a:off x="8049303" y="1632981"/>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sp>
        <p:nvSpPr>
          <p:cNvPr id="544" name="Google Shape;544;p2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20</a:t>
            </a:fld>
            <a:endParaRPr/>
          </a:p>
        </p:txBody>
      </p:sp>
      <p:pic>
        <p:nvPicPr>
          <p:cNvPr id="545" name="Google Shape;545;p20"/>
          <p:cNvPicPr preferRelativeResize="0"/>
          <p:nvPr/>
        </p:nvPicPr>
        <p:blipFill rotWithShape="1">
          <a:blip r:embed="rId6">
            <a:alphaModFix/>
          </a:blip>
          <a:srcRect/>
          <a:stretch/>
        </p:blipFill>
        <p:spPr>
          <a:xfrm>
            <a:off x="1015709" y="1411438"/>
            <a:ext cx="216075" cy="297274"/>
          </a:xfrm>
          <a:prstGeom prst="rect">
            <a:avLst/>
          </a:prstGeom>
          <a:noFill/>
          <a:ln>
            <a:noFill/>
          </a:ln>
        </p:spPr>
      </p:pic>
      <p:pic>
        <p:nvPicPr>
          <p:cNvPr id="546" name="Google Shape;546;p20"/>
          <p:cNvPicPr preferRelativeResize="0"/>
          <p:nvPr/>
        </p:nvPicPr>
        <p:blipFill rotWithShape="1">
          <a:blip r:embed="rId7">
            <a:alphaModFix/>
          </a:blip>
          <a:srcRect/>
          <a:stretch/>
        </p:blipFill>
        <p:spPr>
          <a:xfrm>
            <a:off x="1005197" y="4500717"/>
            <a:ext cx="237100" cy="349154"/>
          </a:xfrm>
          <a:prstGeom prst="rect">
            <a:avLst/>
          </a:prstGeom>
          <a:noFill/>
          <a:ln>
            <a:noFill/>
          </a:ln>
        </p:spPr>
      </p:pic>
      <p:pic>
        <p:nvPicPr>
          <p:cNvPr id="547" name="Google Shape;547;p20"/>
          <p:cNvPicPr preferRelativeResize="0"/>
          <p:nvPr/>
        </p:nvPicPr>
        <p:blipFill rotWithShape="1">
          <a:blip r:embed="rId8">
            <a:alphaModFix/>
          </a:blip>
          <a:srcRect l="1182" t="7187" r="58876" b="6217"/>
          <a:stretch/>
        </p:blipFill>
        <p:spPr>
          <a:xfrm>
            <a:off x="7434125" y="1362475"/>
            <a:ext cx="237100" cy="197600"/>
          </a:xfrm>
          <a:prstGeom prst="rect">
            <a:avLst/>
          </a:prstGeom>
          <a:noFill/>
          <a:ln>
            <a:noFill/>
          </a:ln>
        </p:spPr>
      </p:pic>
      <p:pic>
        <p:nvPicPr>
          <p:cNvPr id="548" name="Google Shape;548;p20"/>
          <p:cNvPicPr preferRelativeResize="0"/>
          <p:nvPr/>
        </p:nvPicPr>
        <p:blipFill rotWithShape="1">
          <a:blip r:embed="rId8">
            <a:alphaModFix/>
          </a:blip>
          <a:srcRect l="59491" t="7187" r="2" b="6217"/>
          <a:stretch/>
        </p:blipFill>
        <p:spPr>
          <a:xfrm>
            <a:off x="7797400" y="1372500"/>
            <a:ext cx="216075" cy="177550"/>
          </a:xfrm>
          <a:prstGeom prst="rect">
            <a:avLst/>
          </a:prstGeom>
          <a:noFill/>
          <a:ln>
            <a:noFill/>
          </a:ln>
        </p:spPr>
      </p:pic>
      <p:sp>
        <p:nvSpPr>
          <p:cNvPr id="549" name="Google Shape;549;p20"/>
          <p:cNvSpPr/>
          <p:nvPr/>
        </p:nvSpPr>
        <p:spPr>
          <a:xfrm>
            <a:off x="7517688" y="4982407"/>
            <a:ext cx="531600" cy="277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50" name="Google Shape;550;p20"/>
          <p:cNvSpPr/>
          <p:nvPr/>
        </p:nvSpPr>
        <p:spPr>
          <a:xfrm>
            <a:off x="7406420" y="1305871"/>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51" name="Google Shape;551;p20"/>
          <p:cNvSpPr/>
          <p:nvPr/>
        </p:nvSpPr>
        <p:spPr>
          <a:xfrm>
            <a:off x="7759195" y="1305871"/>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52" name="Google Shape;552;p20"/>
          <p:cNvSpPr/>
          <p:nvPr/>
        </p:nvSpPr>
        <p:spPr>
          <a:xfrm>
            <a:off x="5008418" y="4315425"/>
            <a:ext cx="2425800" cy="317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53" name="Google Shape;553;p20"/>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554" name="Google Shape;554;p20"/>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授業中に学習者がアクセスできる Web サイトを制限できます。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aphicFrame>
        <p:nvGraphicFramePr>
          <p:cNvPr id="560" name="Google Shape;560;p21"/>
          <p:cNvGraphicFramePr/>
          <p:nvPr>
            <p:extLst>
              <p:ext uri="{D42A27DB-BD31-4B8C-83A1-F6EECF244321}">
                <p14:modId xmlns:p14="http://schemas.microsoft.com/office/powerpoint/2010/main" val="838446141"/>
              </p:ext>
            </p:extLst>
          </p:nvPr>
        </p:nvGraphicFramePr>
        <p:xfrm>
          <a:off x="235875" y="1288246"/>
          <a:ext cx="4178975" cy="3027771"/>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314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JP" altLang="en-US" sz="14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a:t>
                      </a:r>
                      <a:r>
                        <a:rPr lang="ja" sz="14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アイコンから</a:t>
                      </a:r>
                      <a:r>
                        <a:rPr lang="ja" sz="1400" b="1"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［設定］</a:t>
                      </a:r>
                      <a:r>
                        <a:rPr lang="ja" sz="14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をクリック</a:t>
                      </a:r>
                      <a:endParaRPr sz="14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pPr marL="0" marR="0" lvl="0" indent="0" algn="l" rtl="0">
                        <a:lnSpc>
                          <a:spcPct val="115000"/>
                        </a:lnSpc>
                        <a:spcBef>
                          <a:spcPts val="0"/>
                        </a:spcBef>
                        <a:spcAft>
                          <a:spcPts val="0"/>
                        </a:spcAft>
                        <a:buClr>
                          <a:srgbClr val="000000"/>
                        </a:buClr>
                        <a:buSzPts val="1400"/>
                        <a:buFont typeface="Arial"/>
                        <a:buNone/>
                      </a:pPr>
                      <a:br>
                        <a:rPr lang="ja" sz="14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br>
                      <a:r>
                        <a:rPr lang="ja" sz="12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⇒Web ロックルール設定画面が表示されます。</a:t>
                      </a: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9144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 ＋ルール作成 ］</a:t>
                      </a:r>
                      <a:r>
                        <a:rPr lang="ja" sz="1400" u="none" strike="noStrike" cap="none"/>
                        <a:t>をクリック</a:t>
                      </a:r>
                      <a:br>
                        <a:rPr lang="ja" sz="1400" u="none" strike="noStrike" cap="none"/>
                      </a:br>
                      <a:r>
                        <a:rPr lang="ja" sz="1200" u="none" strike="noStrike" cap="none"/>
                        <a:t>⇒キーワード追加画面が表示されます。</a:t>
                      </a:r>
                      <a:endParaRPr sz="1200" u="none" strike="noStrike" cap="none"/>
                    </a:p>
                    <a:p>
                      <a:pPr marL="0" marR="0" lvl="0" indent="0" algn="l" rtl="0">
                        <a:lnSpc>
                          <a:spcPct val="115000"/>
                        </a:lnSpc>
                        <a:spcBef>
                          <a:spcPts val="646"/>
                        </a:spcBef>
                        <a:spcAft>
                          <a:spcPts val="0"/>
                        </a:spcAft>
                        <a:buClr>
                          <a:srgbClr val="000000"/>
                        </a:buClr>
                        <a:buSzPts val="1200"/>
                        <a:buFont typeface="Arial"/>
                        <a:buNone/>
                      </a:pP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2489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ホワイトリスト、またはブラックリストを選択し、制限したいキーワードを入力します。</a:t>
                      </a:r>
                      <a:r>
                        <a:rPr lang="ja" sz="1400" b="1" u="none" strike="noStrike" cap="none" dirty="0"/>
                        <a:t>［＋］</a:t>
                      </a:r>
                      <a:r>
                        <a:rPr lang="ja" sz="1400" u="none" strike="noStrike" cap="none" dirty="0"/>
                        <a:t>を押し、</a:t>
                      </a:r>
                      <a:r>
                        <a:rPr lang="ja" sz="1400" b="1" u="none" strike="noStrike" cap="none" dirty="0"/>
                        <a:t>［ 保存 ］</a:t>
                      </a:r>
                      <a:r>
                        <a:rPr lang="ja" sz="1400" u="none" strike="noStrike" cap="none" dirty="0"/>
                        <a:t>をクリック</a:t>
                      </a:r>
                      <a:endParaRPr sz="1400" u="none" strike="noStrike" cap="none" dirty="0"/>
                    </a:p>
                    <a:p>
                      <a:pPr marL="0" marR="0" lvl="0" indent="0" algn="l" rtl="0">
                        <a:lnSpc>
                          <a:spcPct val="115000"/>
                        </a:lnSpc>
                        <a:spcBef>
                          <a:spcPts val="800"/>
                        </a:spcBef>
                        <a:spcAft>
                          <a:spcPts val="0"/>
                        </a:spcAft>
                        <a:buClr>
                          <a:srgbClr val="000000"/>
                        </a:buClr>
                        <a:buSzPts val="1600"/>
                        <a:buFont typeface="Arial"/>
                        <a:buNone/>
                      </a:pP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561" name="Google Shape;561;p21"/>
          <p:cNvPicPr preferRelativeResize="0"/>
          <p:nvPr/>
        </p:nvPicPr>
        <p:blipFill rotWithShape="1">
          <a:blip r:embed="rId3">
            <a:alphaModFix/>
          </a:blip>
          <a:srcRect/>
          <a:stretch/>
        </p:blipFill>
        <p:spPr>
          <a:xfrm>
            <a:off x="5002750" y="4732561"/>
            <a:ext cx="3184549" cy="1379150"/>
          </a:xfrm>
          <a:prstGeom prst="rect">
            <a:avLst/>
          </a:prstGeom>
          <a:noFill/>
          <a:ln w="9525" cap="flat" cmpd="sng">
            <a:solidFill>
              <a:srgbClr val="D9D9D9"/>
            </a:solidFill>
            <a:prstDash val="solid"/>
            <a:round/>
            <a:headEnd type="none" w="sm" len="sm"/>
            <a:tailEnd type="none" w="sm" len="sm"/>
          </a:ln>
        </p:spPr>
      </p:pic>
      <p:pic>
        <p:nvPicPr>
          <p:cNvPr id="562" name="Google Shape;562;p21"/>
          <p:cNvPicPr preferRelativeResize="0"/>
          <p:nvPr/>
        </p:nvPicPr>
        <p:blipFill rotWithShape="1">
          <a:blip r:embed="rId4">
            <a:alphaModFix/>
          </a:blip>
          <a:srcRect/>
          <a:stretch/>
        </p:blipFill>
        <p:spPr>
          <a:xfrm>
            <a:off x="6541845" y="3040489"/>
            <a:ext cx="2224750" cy="1076225"/>
          </a:xfrm>
          <a:prstGeom prst="rect">
            <a:avLst/>
          </a:prstGeom>
          <a:noFill/>
          <a:ln w="9525" cap="flat" cmpd="sng">
            <a:solidFill>
              <a:srgbClr val="D9D9D9"/>
            </a:solidFill>
            <a:prstDash val="solid"/>
            <a:round/>
            <a:headEnd type="none" w="sm" len="sm"/>
            <a:tailEnd type="none" w="sm" len="sm"/>
          </a:ln>
        </p:spPr>
      </p:pic>
      <p:sp>
        <p:nvSpPr>
          <p:cNvPr id="563" name="Google Shape;563;p21"/>
          <p:cNvSpPr/>
          <p:nvPr/>
        </p:nvSpPr>
        <p:spPr>
          <a:xfrm>
            <a:off x="235875" y="4640025"/>
            <a:ext cx="4179000" cy="1602300"/>
          </a:xfrm>
          <a:prstGeom prst="roundRect">
            <a:avLst>
              <a:gd name="adj" fmla="val 9907"/>
            </a:avLst>
          </a:prstGeom>
          <a:noFill/>
          <a:ln w="28575" cap="flat" cmpd="sng">
            <a:solidFill>
              <a:srgbClr val="0070F5"/>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200"/>
              <a:buFont typeface="Arial"/>
              <a:buNone/>
            </a:pPr>
            <a:r>
              <a:rPr lang="ja" sz="1200" b="1" i="0" u="none" strike="noStrike" cap="none" dirty="0">
                <a:solidFill>
                  <a:srgbClr val="FF0000"/>
                </a:solidFill>
                <a:latin typeface="Arial"/>
                <a:ea typeface="Arial"/>
                <a:cs typeface="Arial"/>
                <a:sym typeface="Arial"/>
              </a:rPr>
              <a:t>ホワイトリスト</a:t>
            </a:r>
            <a:r>
              <a:rPr lang="ja" sz="1200" b="1" i="0" u="none" strike="noStrike" cap="none" dirty="0">
                <a:solidFill>
                  <a:srgbClr val="000000"/>
                </a:solidFill>
                <a:latin typeface="Arial"/>
                <a:ea typeface="Arial"/>
                <a:cs typeface="Arial"/>
                <a:sym typeface="Arial"/>
              </a:rPr>
              <a:t>：指定のサイトのみ閲覧を</a:t>
            </a:r>
            <a:r>
              <a:rPr lang="ja" sz="1200" b="1" i="0" u="none" strike="noStrike" cap="none" dirty="0">
                <a:solidFill>
                  <a:srgbClr val="FF0000"/>
                </a:solidFill>
                <a:latin typeface="Arial"/>
                <a:ea typeface="Arial"/>
                <a:cs typeface="Arial"/>
                <a:sym typeface="Arial"/>
              </a:rPr>
              <a:t>許可</a:t>
            </a:r>
            <a:r>
              <a:rPr lang="ja" sz="1200" b="1" i="0" u="none" strike="noStrike" cap="none" dirty="0">
                <a:solidFill>
                  <a:srgbClr val="000000"/>
                </a:solidFill>
                <a:latin typeface="Arial"/>
                <a:ea typeface="Arial"/>
                <a:cs typeface="Arial"/>
                <a:sym typeface="Arial"/>
              </a:rPr>
              <a:t>する</a:t>
            </a:r>
            <a:endParaRPr sz="1200" b="1" i="0" u="none" strike="noStrike" cap="none" dirty="0">
              <a:solidFill>
                <a:srgbClr val="000000"/>
              </a:solidFill>
              <a:latin typeface="Arial"/>
              <a:ea typeface="Arial"/>
              <a:cs typeface="Arial"/>
              <a:sym typeface="Arial"/>
            </a:endParaRPr>
          </a:p>
          <a:p>
            <a:pPr marL="187322" marR="0" lvl="0" indent="-187322" algn="l" rtl="0">
              <a:lnSpc>
                <a:spcPct val="150000"/>
              </a:lnSpc>
              <a:spcBef>
                <a:spcPts val="100"/>
              </a:spcBef>
              <a:spcAft>
                <a:spcPts val="0"/>
              </a:spcAft>
              <a:buClr>
                <a:srgbClr val="000000"/>
              </a:buClr>
              <a:buSzPts val="1200"/>
              <a:buFont typeface="Arial"/>
              <a:buNone/>
            </a:pPr>
            <a:r>
              <a:rPr lang="ja" sz="1200" b="1" i="0" u="none" strike="noStrike" cap="none" dirty="0">
                <a:solidFill>
                  <a:srgbClr val="000000"/>
                </a:solidFill>
                <a:latin typeface="Arial"/>
                <a:ea typeface="Arial"/>
                <a:cs typeface="Arial"/>
                <a:sym typeface="Arial"/>
              </a:rPr>
              <a:t>（URLにキーワードが含まれるWebページ閲覧の許可）</a:t>
            </a:r>
            <a:endParaRPr sz="1200" b="1" i="0" u="none" strike="noStrike" cap="none" dirty="0">
              <a:solidFill>
                <a:srgbClr val="000000"/>
              </a:solidFill>
              <a:latin typeface="Arial"/>
              <a:ea typeface="Arial"/>
              <a:cs typeface="Arial"/>
              <a:sym typeface="Arial"/>
            </a:endParaRPr>
          </a:p>
          <a:p>
            <a:pPr marL="187322" marR="0" lvl="0" indent="-187322" algn="l" rtl="0">
              <a:lnSpc>
                <a:spcPct val="150000"/>
              </a:lnSpc>
              <a:spcBef>
                <a:spcPts val="100"/>
              </a:spcBef>
              <a:spcAft>
                <a:spcPts val="0"/>
              </a:spcAft>
              <a:buClr>
                <a:srgbClr val="000000"/>
              </a:buClr>
              <a:buSzPts val="1200"/>
              <a:buFont typeface="Arial"/>
              <a:buNone/>
            </a:pPr>
            <a:r>
              <a:rPr lang="ja" sz="1200" b="1" i="0" u="none" strike="noStrike" cap="none" dirty="0">
                <a:solidFill>
                  <a:srgbClr val="FF0000"/>
                </a:solidFill>
                <a:latin typeface="Arial"/>
                <a:ea typeface="Arial"/>
                <a:cs typeface="Arial"/>
                <a:sym typeface="Arial"/>
              </a:rPr>
              <a:t>ブラックリスト</a:t>
            </a:r>
            <a:r>
              <a:rPr lang="ja" sz="1200" b="1" i="0" u="none" strike="noStrike" cap="none" dirty="0">
                <a:solidFill>
                  <a:srgbClr val="000000"/>
                </a:solidFill>
                <a:latin typeface="Arial"/>
                <a:ea typeface="Arial"/>
                <a:cs typeface="Arial"/>
                <a:sym typeface="Arial"/>
              </a:rPr>
              <a:t>：指定のサイトの閲覧を</a:t>
            </a:r>
            <a:r>
              <a:rPr lang="ja" sz="1200" b="1" i="0" u="none" strike="noStrike" cap="none" dirty="0">
                <a:solidFill>
                  <a:srgbClr val="FF0000"/>
                </a:solidFill>
                <a:latin typeface="Arial"/>
                <a:ea typeface="Arial"/>
                <a:cs typeface="Arial"/>
                <a:sym typeface="Arial"/>
              </a:rPr>
              <a:t>禁止</a:t>
            </a:r>
            <a:r>
              <a:rPr lang="ja" sz="1200" b="1" i="0" u="none" strike="noStrike" cap="none" dirty="0">
                <a:solidFill>
                  <a:srgbClr val="000000"/>
                </a:solidFill>
                <a:latin typeface="Arial"/>
                <a:ea typeface="Arial"/>
                <a:cs typeface="Arial"/>
                <a:sym typeface="Arial"/>
              </a:rPr>
              <a:t>する</a:t>
            </a:r>
            <a:endParaRPr sz="1200" b="1" i="0" u="none" strike="noStrike" cap="none" dirty="0">
              <a:solidFill>
                <a:srgbClr val="000000"/>
              </a:solidFill>
              <a:latin typeface="Arial"/>
              <a:ea typeface="Arial"/>
              <a:cs typeface="Arial"/>
              <a:sym typeface="Arial"/>
            </a:endParaRPr>
          </a:p>
          <a:p>
            <a:pPr marL="187322" marR="0" lvl="0" indent="-187322" algn="l" rtl="0">
              <a:lnSpc>
                <a:spcPct val="150000"/>
              </a:lnSpc>
              <a:spcBef>
                <a:spcPts val="100"/>
              </a:spcBef>
              <a:spcAft>
                <a:spcPts val="0"/>
              </a:spcAft>
              <a:buClr>
                <a:srgbClr val="000000"/>
              </a:buClr>
              <a:buSzPts val="1200"/>
              <a:buFont typeface="Arial"/>
              <a:buNone/>
            </a:pPr>
            <a:r>
              <a:rPr lang="ja" sz="1200" b="1" i="0" u="none" strike="noStrike" cap="none" dirty="0">
                <a:solidFill>
                  <a:srgbClr val="000000"/>
                </a:solidFill>
                <a:latin typeface="Arial"/>
                <a:ea typeface="Arial"/>
                <a:cs typeface="Arial"/>
                <a:sym typeface="Arial"/>
              </a:rPr>
              <a:t>（URLにキーワードが含まれるWebページ閲覧の禁止）</a:t>
            </a:r>
            <a:endParaRPr sz="2400" b="1" i="0" u="none" strike="noStrike" cap="none" dirty="0">
              <a:solidFill>
                <a:srgbClr val="000066"/>
              </a:solidFill>
              <a:latin typeface="Arial"/>
              <a:ea typeface="Arial"/>
              <a:cs typeface="Arial"/>
              <a:sym typeface="Arial"/>
            </a:endParaRPr>
          </a:p>
        </p:txBody>
      </p:sp>
      <p:sp>
        <p:nvSpPr>
          <p:cNvPr id="564" name="Google Shape;564;p21"/>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latin typeface="Arial"/>
                <a:ea typeface="Arial"/>
                <a:cs typeface="Arial"/>
                <a:sym typeface="Arial"/>
              </a:rPr>
              <a:t>Webアクセス制限のリストを作成する</a:t>
            </a:r>
            <a:endParaRPr sz="3200" u="sng">
              <a:solidFill>
                <a:srgbClr val="000000"/>
              </a:solidFill>
              <a:latin typeface="Arial"/>
              <a:ea typeface="Arial"/>
              <a:cs typeface="Arial"/>
              <a:sym typeface="Arial"/>
            </a:endParaRPr>
          </a:p>
        </p:txBody>
      </p:sp>
      <p:sp>
        <p:nvSpPr>
          <p:cNvPr id="565" name="Google Shape;565;p21"/>
          <p:cNvSpPr/>
          <p:nvPr/>
        </p:nvSpPr>
        <p:spPr>
          <a:xfrm>
            <a:off x="8305821" y="353010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66" name="Google Shape;566;p21"/>
          <p:cNvSpPr/>
          <p:nvPr/>
        </p:nvSpPr>
        <p:spPr>
          <a:xfrm>
            <a:off x="6869358" y="5204640"/>
            <a:ext cx="379500" cy="435000"/>
          </a:xfrm>
          <a:prstGeom prst="roundRect">
            <a:avLst>
              <a:gd name="adj" fmla="val 16667"/>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sp>
        <p:nvSpPr>
          <p:cNvPr id="567" name="Google Shape;567;p21"/>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21</a:t>
            </a:fld>
            <a:endParaRPr/>
          </a:p>
        </p:txBody>
      </p:sp>
      <p:pic>
        <p:nvPicPr>
          <p:cNvPr id="568" name="Google Shape;568;p21"/>
          <p:cNvPicPr preferRelativeResize="0"/>
          <p:nvPr/>
        </p:nvPicPr>
        <p:blipFill rotWithShape="1">
          <a:blip r:embed="rId5">
            <a:alphaModFix/>
          </a:blip>
          <a:srcRect/>
          <a:stretch/>
        </p:blipFill>
        <p:spPr>
          <a:xfrm>
            <a:off x="1034264" y="1331032"/>
            <a:ext cx="237100" cy="326191"/>
          </a:xfrm>
          <a:prstGeom prst="rect">
            <a:avLst/>
          </a:prstGeom>
          <a:noFill/>
          <a:ln>
            <a:noFill/>
          </a:ln>
        </p:spPr>
      </p:pic>
      <p:sp>
        <p:nvSpPr>
          <p:cNvPr id="569" name="Google Shape;569;p21"/>
          <p:cNvSpPr/>
          <p:nvPr/>
        </p:nvSpPr>
        <p:spPr>
          <a:xfrm>
            <a:off x="7702220" y="3435164"/>
            <a:ext cx="580200" cy="232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70" name="Google Shape;570;p21"/>
          <p:cNvSpPr/>
          <p:nvPr/>
        </p:nvSpPr>
        <p:spPr>
          <a:xfrm>
            <a:off x="7813650" y="4730838"/>
            <a:ext cx="379500" cy="265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71" name="Google Shape;571;p21"/>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1" i="0" u="none" strike="noStrike" cap="none">
              <a:solidFill>
                <a:srgbClr val="000000"/>
              </a:solidFill>
              <a:latin typeface="Arial"/>
              <a:ea typeface="Arial"/>
              <a:cs typeface="Arial"/>
              <a:sym typeface="Arial"/>
            </a:endParaRPr>
          </a:p>
        </p:txBody>
      </p:sp>
      <p:grpSp>
        <p:nvGrpSpPr>
          <p:cNvPr id="572" name="Google Shape;572;p21"/>
          <p:cNvGrpSpPr/>
          <p:nvPr/>
        </p:nvGrpSpPr>
        <p:grpSpPr>
          <a:xfrm>
            <a:off x="5002750" y="1284775"/>
            <a:ext cx="3831576" cy="548300"/>
            <a:chOff x="5061563" y="937975"/>
            <a:chExt cx="3831576" cy="548300"/>
          </a:xfrm>
        </p:grpSpPr>
        <p:pic>
          <p:nvPicPr>
            <p:cNvPr id="573" name="Google Shape;573;p21"/>
            <p:cNvPicPr preferRelativeResize="0"/>
            <p:nvPr/>
          </p:nvPicPr>
          <p:blipFill rotWithShape="1">
            <a:blip r:embed="rId6">
              <a:alphaModFix/>
            </a:blip>
            <a:srcRect b="74345"/>
            <a:stretch/>
          </p:blipFill>
          <p:spPr>
            <a:xfrm>
              <a:off x="5061563" y="937975"/>
              <a:ext cx="3831576" cy="548300"/>
            </a:xfrm>
            <a:prstGeom prst="rect">
              <a:avLst/>
            </a:prstGeom>
            <a:noFill/>
            <a:ln w="9525" cap="flat" cmpd="sng">
              <a:solidFill>
                <a:srgbClr val="D9D9D9"/>
              </a:solidFill>
              <a:prstDash val="solid"/>
              <a:round/>
              <a:headEnd type="none" w="sm" len="sm"/>
              <a:tailEnd type="none" w="sm" len="sm"/>
            </a:ln>
          </p:spPr>
        </p:pic>
        <p:pic>
          <p:nvPicPr>
            <p:cNvPr id="574" name="Google Shape;574;p21"/>
            <p:cNvPicPr preferRelativeResize="0"/>
            <p:nvPr/>
          </p:nvPicPr>
          <p:blipFill rotWithShape="1">
            <a:blip r:embed="rId7">
              <a:alphaModFix/>
            </a:blip>
            <a:srcRect t="2" b="76578"/>
            <a:stretch/>
          </p:blipFill>
          <p:spPr>
            <a:xfrm>
              <a:off x="6914638" y="1314326"/>
              <a:ext cx="923275" cy="170700"/>
            </a:xfrm>
            <a:prstGeom prst="rect">
              <a:avLst/>
            </a:prstGeom>
            <a:noFill/>
            <a:ln w="9525" cap="flat" cmpd="sng">
              <a:solidFill>
                <a:srgbClr val="D9D9D9"/>
              </a:solidFill>
              <a:prstDash val="solid"/>
              <a:round/>
              <a:headEnd type="none" w="sm" len="sm"/>
              <a:tailEnd type="none" w="sm" len="sm"/>
            </a:ln>
          </p:spPr>
        </p:pic>
      </p:grpSp>
      <p:pic>
        <p:nvPicPr>
          <p:cNvPr id="575" name="Google Shape;575;p21"/>
          <p:cNvPicPr preferRelativeResize="0"/>
          <p:nvPr/>
        </p:nvPicPr>
        <p:blipFill rotWithShape="1">
          <a:blip r:embed="rId8">
            <a:alphaModFix/>
          </a:blip>
          <a:srcRect/>
          <a:stretch/>
        </p:blipFill>
        <p:spPr>
          <a:xfrm>
            <a:off x="5977895" y="1559695"/>
            <a:ext cx="1957155" cy="868392"/>
          </a:xfrm>
          <a:prstGeom prst="rect">
            <a:avLst/>
          </a:prstGeom>
          <a:noFill/>
          <a:ln w="9525" cap="flat" cmpd="sng">
            <a:solidFill>
              <a:srgbClr val="D9D9D9"/>
            </a:solidFill>
            <a:prstDash val="solid"/>
            <a:round/>
            <a:headEnd type="none" w="sm" len="sm"/>
            <a:tailEnd type="none" w="sm" len="sm"/>
          </a:ln>
        </p:spPr>
      </p:pic>
      <p:pic>
        <p:nvPicPr>
          <p:cNvPr id="576" name="Google Shape;576;p21"/>
          <p:cNvPicPr preferRelativeResize="0"/>
          <p:nvPr/>
        </p:nvPicPr>
        <p:blipFill rotWithShape="1">
          <a:blip r:embed="rId9">
            <a:alphaModFix/>
          </a:blip>
          <a:srcRect l="1182" t="7187" r="58876" b="6217"/>
          <a:stretch/>
        </p:blipFill>
        <p:spPr>
          <a:xfrm>
            <a:off x="7681937" y="1244475"/>
            <a:ext cx="237100" cy="197600"/>
          </a:xfrm>
          <a:prstGeom prst="rect">
            <a:avLst/>
          </a:prstGeom>
          <a:noFill/>
          <a:ln>
            <a:noFill/>
          </a:ln>
        </p:spPr>
      </p:pic>
      <p:sp>
        <p:nvSpPr>
          <p:cNvPr id="577" name="Google Shape;577;p21"/>
          <p:cNvSpPr/>
          <p:nvPr/>
        </p:nvSpPr>
        <p:spPr>
          <a:xfrm>
            <a:off x="6532784" y="1776388"/>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578" name="Google Shape;578;p21"/>
          <p:cNvSpPr/>
          <p:nvPr/>
        </p:nvSpPr>
        <p:spPr>
          <a:xfrm>
            <a:off x="6027571" y="2027426"/>
            <a:ext cx="505200" cy="221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79" name="Google Shape;579;p21"/>
          <p:cNvSpPr/>
          <p:nvPr/>
        </p:nvSpPr>
        <p:spPr>
          <a:xfrm>
            <a:off x="7654220" y="1205621"/>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80" name="Google Shape;580;p21"/>
          <p:cNvSpPr/>
          <p:nvPr/>
        </p:nvSpPr>
        <p:spPr>
          <a:xfrm>
            <a:off x="5002750" y="5285511"/>
            <a:ext cx="1866600" cy="8262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cxnSp>
        <p:nvCxnSpPr>
          <p:cNvPr id="581" name="Google Shape;581;p21"/>
          <p:cNvCxnSpPr>
            <a:stCxn id="578" idx="2"/>
            <a:endCxn id="562" idx="1"/>
          </p:cNvCxnSpPr>
          <p:nvPr/>
        </p:nvCxnSpPr>
        <p:spPr>
          <a:xfrm>
            <a:off x="6280171" y="2248526"/>
            <a:ext cx="261674" cy="1330076"/>
          </a:xfrm>
          <a:prstGeom prst="straightConnector1">
            <a:avLst/>
          </a:prstGeom>
          <a:noFill/>
          <a:ln w="28575" cap="flat" cmpd="sng">
            <a:solidFill>
              <a:srgbClr val="FF0000"/>
            </a:solidFill>
            <a:prstDash val="solid"/>
            <a:round/>
            <a:headEnd type="none" w="sm" len="sm"/>
            <a:tailEnd type="triangle" w="med" len="med"/>
          </a:ln>
        </p:spPr>
      </p:cxnSp>
      <p:sp>
        <p:nvSpPr>
          <p:cNvPr id="582" name="Google Shape;582;p2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Web ロックで制限する Web サイトは、あらかじめ［設定］から、閲覧許可・禁止の URL キーワードを指定する必要があります。</a:t>
            </a:r>
            <a:endParaRPr sz="1500" b="1" i="0" u="none" strike="noStrike" cap="none">
              <a:solidFill>
                <a:srgbClr val="000000"/>
              </a:solidFill>
              <a:latin typeface="Arial"/>
              <a:ea typeface="Arial"/>
              <a:cs typeface="Arial"/>
              <a:sym typeface="Arial"/>
            </a:endParaRPr>
          </a:p>
        </p:txBody>
      </p:sp>
      <p:sp>
        <p:nvSpPr>
          <p:cNvPr id="583" name="Google Shape;583;p21"/>
          <p:cNvSpPr txBox="1"/>
          <p:nvPr/>
        </p:nvSpPr>
        <p:spPr>
          <a:xfrm>
            <a:off x="353800" y="4444400"/>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584" name="Google Shape;584;p21"/>
          <p:cNvPicPr preferRelativeResize="0"/>
          <p:nvPr/>
        </p:nvPicPr>
        <p:blipFill rotWithShape="1">
          <a:blip r:embed="rId10">
            <a:alphaModFix/>
          </a:blip>
          <a:srcRect/>
          <a:stretch/>
        </p:blipFill>
        <p:spPr>
          <a:xfrm>
            <a:off x="353798" y="4444388"/>
            <a:ext cx="286450" cy="286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graphicFrame>
        <p:nvGraphicFramePr>
          <p:cNvPr id="590" name="Google Shape;590;p22"/>
          <p:cNvGraphicFramePr/>
          <p:nvPr>
            <p:extLst>
              <p:ext uri="{D42A27DB-BD31-4B8C-83A1-F6EECF244321}">
                <p14:modId xmlns:p14="http://schemas.microsoft.com/office/powerpoint/2010/main" val="216620068"/>
              </p:ext>
            </p:extLst>
          </p:nvPr>
        </p:nvGraphicFramePr>
        <p:xfrm>
          <a:off x="235875" y="1270408"/>
          <a:ext cx="4178975" cy="2965121"/>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480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アイコンから、</a:t>
                      </a:r>
                      <a:r>
                        <a:rPr lang="ja" sz="1400" b="1" u="none" strike="noStrike" cap="none" dirty="0"/>
                        <a:t>［メッセージ送信］</a:t>
                      </a:r>
                      <a:r>
                        <a:rPr lang="ja" sz="1400" u="none" strike="noStrike" cap="none" dirty="0"/>
                        <a:t>をクリック</a:t>
                      </a:r>
                      <a:br>
                        <a:rPr lang="ja" sz="1400" u="none" strike="noStrike" cap="none" dirty="0"/>
                      </a:br>
                      <a:r>
                        <a:rPr lang="ja" sz="1200" u="none" strike="noStrike" cap="none" dirty="0"/>
                        <a:t>⇒メッセージ編集画面が表示されます。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034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メッセージを入力し、</a:t>
                      </a:r>
                      <a:r>
                        <a:rPr lang="ja" sz="1400" b="1" u="none" strike="noStrike" cap="none"/>
                        <a:t>［送信］</a:t>
                      </a:r>
                      <a:r>
                        <a:rPr lang="ja" sz="1400" u="none" strike="noStrike" cap="none"/>
                        <a:t>をクリック</a:t>
                      </a:r>
                      <a:endParaRPr sz="1400" u="none" strike="noStrike" cap="none"/>
                    </a:p>
                    <a:p>
                      <a:pPr marL="0" marR="0" lvl="0" indent="0" algn="l" rtl="0">
                        <a:lnSpc>
                          <a:spcPct val="115000"/>
                        </a:lnSpc>
                        <a:spcBef>
                          <a:spcPts val="646"/>
                        </a:spcBef>
                        <a:spcAft>
                          <a:spcPts val="0"/>
                        </a:spcAft>
                        <a:buClr>
                          <a:srgbClr val="000000"/>
                        </a:buClr>
                        <a:buSzPts val="1200"/>
                        <a:buFont typeface="Arial"/>
                        <a:buNone/>
                      </a:pPr>
                      <a:r>
                        <a:rPr lang="ja" sz="1200" u="none" strike="noStrike" cap="none"/>
                        <a:t>⇒学習者にメッセージが送信されます。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0864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dirty="0"/>
                        <a:t>「全画面に表示する」を </a:t>
                      </a:r>
                      <a:r>
                        <a:rPr lang="ja" sz="1200" b="1" u="none" strike="noStrike" cap="none" dirty="0"/>
                        <a:t>ON </a:t>
                      </a:r>
                      <a:r>
                        <a:rPr lang="ja" sz="1200" u="none" strike="noStrike" cap="none" dirty="0"/>
                        <a:t>にすると、学習者画面に全画面でメッセージを送信することができます。</a:t>
                      </a:r>
                      <a:endParaRPr sz="1200" u="none" strike="noStrike" cap="none" dirty="0"/>
                    </a:p>
                    <a:p>
                      <a:pPr marL="0" marR="0" lvl="0" indent="0" algn="l" rtl="0">
                        <a:lnSpc>
                          <a:spcPct val="100000"/>
                        </a:lnSpc>
                        <a:spcBef>
                          <a:spcPts val="0"/>
                        </a:spcBef>
                        <a:spcAft>
                          <a:spcPts val="0"/>
                        </a:spcAft>
                        <a:buClr>
                          <a:srgbClr val="000000"/>
                        </a:buClr>
                        <a:buSzPts val="1200"/>
                        <a:buFont typeface="Arial"/>
                        <a:buNone/>
                      </a:pPr>
                      <a:r>
                        <a:rPr lang="ja" sz="1200" u="none" strike="noStrike" cap="none" dirty="0"/>
                        <a:t>その場合、表示する時間を設定することができます。</a:t>
                      </a:r>
                      <a:endParaRPr sz="1400" u="none" strike="noStrike" cap="none" dirty="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591" name="Google Shape;591;p22"/>
          <p:cNvPicPr preferRelativeResize="0"/>
          <p:nvPr/>
        </p:nvPicPr>
        <p:blipFill rotWithShape="1">
          <a:blip r:embed="rId3">
            <a:alphaModFix/>
          </a:blip>
          <a:srcRect/>
          <a:stretch/>
        </p:blipFill>
        <p:spPr>
          <a:xfrm>
            <a:off x="877998" y="4884750"/>
            <a:ext cx="2941325" cy="1293237"/>
          </a:xfrm>
          <a:prstGeom prst="rect">
            <a:avLst/>
          </a:prstGeom>
          <a:noFill/>
          <a:ln w="9525" cap="flat" cmpd="sng">
            <a:solidFill>
              <a:srgbClr val="D9D9D9"/>
            </a:solidFill>
            <a:prstDash val="solid"/>
            <a:round/>
            <a:headEnd type="none" w="sm" len="sm"/>
            <a:tailEnd type="none" w="sm" len="sm"/>
          </a:ln>
        </p:spPr>
      </p:pic>
      <p:pic>
        <p:nvPicPr>
          <p:cNvPr id="592" name="Google Shape;592;p22"/>
          <p:cNvPicPr preferRelativeResize="0"/>
          <p:nvPr/>
        </p:nvPicPr>
        <p:blipFill rotWithShape="1">
          <a:blip r:embed="rId4">
            <a:alphaModFix/>
          </a:blip>
          <a:srcRect b="25088"/>
          <a:stretch/>
        </p:blipFill>
        <p:spPr>
          <a:xfrm>
            <a:off x="5025325" y="1216400"/>
            <a:ext cx="3472874" cy="1984000"/>
          </a:xfrm>
          <a:prstGeom prst="rect">
            <a:avLst/>
          </a:prstGeom>
          <a:noFill/>
          <a:ln w="9525" cap="flat" cmpd="sng">
            <a:solidFill>
              <a:srgbClr val="D9D9D9"/>
            </a:solidFill>
            <a:prstDash val="solid"/>
            <a:round/>
            <a:headEnd type="none" w="sm" len="sm"/>
            <a:tailEnd type="none" w="sm" len="sm"/>
          </a:ln>
        </p:spPr>
      </p:pic>
      <p:pic>
        <p:nvPicPr>
          <p:cNvPr id="593" name="Google Shape;593;p22"/>
          <p:cNvPicPr preferRelativeResize="0"/>
          <p:nvPr/>
        </p:nvPicPr>
        <p:blipFill rotWithShape="1">
          <a:blip r:embed="rId5">
            <a:alphaModFix/>
          </a:blip>
          <a:srcRect/>
          <a:stretch/>
        </p:blipFill>
        <p:spPr>
          <a:xfrm>
            <a:off x="6373025" y="1634025"/>
            <a:ext cx="1763700" cy="1071925"/>
          </a:xfrm>
          <a:prstGeom prst="rect">
            <a:avLst/>
          </a:prstGeom>
          <a:noFill/>
          <a:ln>
            <a:noFill/>
          </a:ln>
        </p:spPr>
      </p:pic>
      <p:sp>
        <p:nvSpPr>
          <p:cNvPr id="594" name="Google Shape;594;p22"/>
          <p:cNvSpPr/>
          <p:nvPr/>
        </p:nvSpPr>
        <p:spPr>
          <a:xfrm>
            <a:off x="6391275" y="1753775"/>
            <a:ext cx="1745400" cy="3984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595" name="Google Shape;595;p22"/>
          <p:cNvSpPr/>
          <p:nvPr/>
        </p:nvSpPr>
        <p:spPr>
          <a:xfrm>
            <a:off x="8136727" y="1559890"/>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596" name="Google Shape;596;p22"/>
          <p:cNvPicPr preferRelativeResize="0"/>
          <p:nvPr/>
        </p:nvPicPr>
        <p:blipFill rotWithShape="1">
          <a:blip r:embed="rId6">
            <a:alphaModFix/>
          </a:blip>
          <a:srcRect/>
          <a:stretch/>
        </p:blipFill>
        <p:spPr>
          <a:xfrm>
            <a:off x="5025326" y="3685325"/>
            <a:ext cx="3753924" cy="2519900"/>
          </a:xfrm>
          <a:prstGeom prst="rect">
            <a:avLst/>
          </a:prstGeom>
          <a:noFill/>
          <a:ln w="9525" cap="flat" cmpd="sng">
            <a:solidFill>
              <a:srgbClr val="D9D9D9"/>
            </a:solidFill>
            <a:prstDash val="solid"/>
            <a:round/>
            <a:headEnd type="none" w="sm" len="sm"/>
            <a:tailEnd type="none" w="sm" len="sm"/>
          </a:ln>
        </p:spPr>
      </p:pic>
      <p:sp>
        <p:nvSpPr>
          <p:cNvPr id="597" name="Google Shape;597;p22"/>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latin typeface="Arial"/>
                <a:ea typeface="Arial"/>
                <a:cs typeface="Arial"/>
                <a:sym typeface="Arial"/>
              </a:rPr>
              <a:t>メッセージを送信する</a:t>
            </a:r>
            <a:endParaRPr sz="3200" u="sng">
              <a:solidFill>
                <a:srgbClr val="000000"/>
              </a:solidFill>
              <a:latin typeface="Arial"/>
              <a:ea typeface="Arial"/>
              <a:cs typeface="Arial"/>
              <a:sym typeface="Arial"/>
            </a:endParaRPr>
          </a:p>
        </p:txBody>
      </p:sp>
      <p:sp>
        <p:nvSpPr>
          <p:cNvPr id="598" name="Google Shape;598;p22"/>
          <p:cNvSpPr/>
          <p:nvPr/>
        </p:nvSpPr>
        <p:spPr>
          <a:xfrm>
            <a:off x="8399759" y="4883962"/>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99" name="Google Shape;599;p22"/>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22</a:t>
            </a:fld>
            <a:endParaRPr/>
          </a:p>
        </p:txBody>
      </p:sp>
      <p:pic>
        <p:nvPicPr>
          <p:cNvPr id="600" name="Google Shape;600;p22"/>
          <p:cNvPicPr preferRelativeResize="0"/>
          <p:nvPr/>
        </p:nvPicPr>
        <p:blipFill rotWithShape="1">
          <a:blip r:embed="rId7">
            <a:alphaModFix/>
          </a:blip>
          <a:srcRect/>
          <a:stretch/>
        </p:blipFill>
        <p:spPr>
          <a:xfrm>
            <a:off x="1081240" y="1295583"/>
            <a:ext cx="102800" cy="289475"/>
          </a:xfrm>
          <a:prstGeom prst="rect">
            <a:avLst/>
          </a:prstGeom>
          <a:noFill/>
          <a:ln>
            <a:noFill/>
          </a:ln>
        </p:spPr>
      </p:pic>
      <p:sp>
        <p:nvSpPr>
          <p:cNvPr id="601" name="Google Shape;601;p22"/>
          <p:cNvSpPr/>
          <p:nvPr/>
        </p:nvSpPr>
        <p:spPr>
          <a:xfrm>
            <a:off x="8290045" y="5868000"/>
            <a:ext cx="486300" cy="3372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02" name="Google Shape;602;p22"/>
          <p:cNvSpPr/>
          <p:nvPr/>
        </p:nvSpPr>
        <p:spPr>
          <a:xfrm>
            <a:off x="878063" y="4465075"/>
            <a:ext cx="2941200" cy="310800"/>
          </a:xfrm>
          <a:prstGeom prst="roundRect">
            <a:avLst>
              <a:gd name="adj" fmla="val 16667"/>
            </a:avLst>
          </a:prstGeom>
          <a:solidFill>
            <a:srgbClr val="FFFFFF"/>
          </a:solid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学習者側に表示されるメッセージ</a:t>
            </a:r>
            <a:endParaRPr sz="1292" b="1" i="0" u="none" strike="noStrike" cap="none">
              <a:solidFill>
                <a:srgbClr val="0070F5"/>
              </a:solidFill>
              <a:latin typeface="Arial"/>
              <a:ea typeface="Arial"/>
              <a:cs typeface="Arial"/>
              <a:sym typeface="Arial"/>
            </a:endParaRPr>
          </a:p>
        </p:txBody>
      </p:sp>
      <p:sp>
        <p:nvSpPr>
          <p:cNvPr id="603" name="Google Shape;603;p22"/>
          <p:cNvSpPr/>
          <p:nvPr/>
        </p:nvSpPr>
        <p:spPr>
          <a:xfrm>
            <a:off x="7578270" y="1284921"/>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04" name="Google Shape;604;p22"/>
          <p:cNvSpPr/>
          <p:nvPr/>
        </p:nvSpPr>
        <p:spPr>
          <a:xfrm>
            <a:off x="5095125" y="4124650"/>
            <a:ext cx="3517800" cy="7593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05" name="Google Shape;605;p22"/>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606" name="Google Shape;606;p22"/>
          <p:cNvSpPr/>
          <p:nvPr/>
        </p:nvSpPr>
        <p:spPr>
          <a:xfrm>
            <a:off x="5002868" y="4996325"/>
            <a:ext cx="1607400" cy="7593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07" name="Google Shape;607;p22"/>
          <p:cNvSpPr/>
          <p:nvPr/>
        </p:nvSpPr>
        <p:spPr>
          <a:xfrm>
            <a:off x="6291975" y="5505225"/>
            <a:ext cx="441000" cy="435000"/>
          </a:xfrm>
          <a:prstGeom prst="roundRect">
            <a:avLst>
              <a:gd name="adj" fmla="val 16667"/>
            </a:avLst>
          </a:prstGeom>
          <a:solidFill>
            <a:srgbClr val="0070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 sz="1800" b="1" i="0" u="none" strike="noStrike" cap="none">
                <a:solidFill>
                  <a:schemeClr val="lt1"/>
                </a:solidFill>
                <a:latin typeface="Arial"/>
                <a:ea typeface="Arial"/>
                <a:cs typeface="Arial"/>
                <a:sym typeface="Arial"/>
              </a:rPr>
              <a:t>※</a:t>
            </a:r>
            <a:endParaRPr sz="1800" b="1" i="0" u="none" strike="noStrike" cap="none">
              <a:solidFill>
                <a:schemeClr val="lt1"/>
              </a:solidFill>
              <a:latin typeface="Arial"/>
              <a:ea typeface="Arial"/>
              <a:cs typeface="Arial"/>
              <a:sym typeface="Arial"/>
            </a:endParaRPr>
          </a:p>
        </p:txBody>
      </p:sp>
      <p:sp>
        <p:nvSpPr>
          <p:cNvPr id="608" name="Google Shape;608;p22"/>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学習者へポップアップで表示させるメッセージを送信することができます。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3"/>
          <p:cNvSpPr/>
          <p:nvPr/>
        </p:nvSpPr>
        <p:spPr>
          <a:xfrm>
            <a:off x="235850" y="5087850"/>
            <a:ext cx="4472400" cy="1199700"/>
          </a:xfrm>
          <a:prstGeom prst="roundRect">
            <a:avLst>
              <a:gd name="adj" fmla="val 9907"/>
            </a:avLst>
          </a:prstGeom>
          <a:noFill/>
          <a:ln w="28575" cap="flat" cmpd="sng">
            <a:solidFill>
              <a:srgbClr val="0070F5"/>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200"/>
              <a:buFont typeface="Arial"/>
              <a:buNone/>
            </a:pPr>
            <a:r>
              <a:rPr lang="ja" sz="1300" b="1" i="0" u="none" strike="noStrike" cap="none" dirty="0">
                <a:solidFill>
                  <a:srgbClr val="000000"/>
                </a:solidFill>
                <a:latin typeface="Arial"/>
                <a:ea typeface="Arial"/>
                <a:cs typeface="Arial"/>
                <a:sym typeface="Arial"/>
              </a:rPr>
              <a:t>「みんなでチャット中」を</a:t>
            </a:r>
            <a:r>
              <a:rPr lang="ja" sz="1400" b="1" i="0" u="none" strike="noStrike" cap="none" dirty="0">
                <a:solidFill>
                  <a:srgbClr val="000000"/>
                </a:solidFill>
                <a:latin typeface="Arial"/>
                <a:ea typeface="Arial"/>
                <a:cs typeface="Arial"/>
                <a:sym typeface="Arial"/>
              </a:rPr>
              <a:t>［ × ］で</a:t>
            </a:r>
            <a:r>
              <a:rPr lang="ja" sz="1300" b="1" i="0" u="none" strike="noStrike" cap="none" dirty="0">
                <a:solidFill>
                  <a:srgbClr val="000000"/>
                </a:solidFill>
                <a:latin typeface="Arial"/>
                <a:ea typeface="Arial"/>
                <a:cs typeface="Arial"/>
                <a:sym typeface="Arial"/>
              </a:rPr>
              <a:t>閉じ、画面右上の、</a:t>
            </a:r>
            <a:endParaRPr sz="1300" b="1"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ja-JP" altLang="en-US" sz="1300" b="1" dirty="0"/>
              <a:t>　　</a:t>
            </a:r>
            <a:r>
              <a:rPr lang="ja" sz="1300" b="1" i="0" u="none" strike="noStrike" cap="none" dirty="0">
                <a:solidFill>
                  <a:srgbClr val="000000"/>
                </a:solidFill>
                <a:latin typeface="Arial"/>
                <a:ea typeface="Arial"/>
                <a:cs typeface="Arial"/>
                <a:sym typeface="Arial"/>
              </a:rPr>
              <a:t>アイコンをクリックすると、チャットが禁止になります。</a:t>
            </a:r>
            <a:endParaRPr sz="2400" b="1" i="0" u="none" strike="noStrike" cap="none" dirty="0">
              <a:solidFill>
                <a:srgbClr val="000066"/>
              </a:solidFill>
              <a:latin typeface="Arial"/>
              <a:ea typeface="Arial"/>
              <a:cs typeface="Arial"/>
              <a:sym typeface="Arial"/>
            </a:endParaRPr>
          </a:p>
        </p:txBody>
      </p:sp>
      <p:grpSp>
        <p:nvGrpSpPr>
          <p:cNvPr id="615" name="Google Shape;615;p23"/>
          <p:cNvGrpSpPr/>
          <p:nvPr/>
        </p:nvGrpSpPr>
        <p:grpSpPr>
          <a:xfrm>
            <a:off x="5329861" y="1625173"/>
            <a:ext cx="3478126" cy="3886573"/>
            <a:chOff x="5342349" y="1586698"/>
            <a:chExt cx="3478126" cy="3886573"/>
          </a:xfrm>
        </p:grpSpPr>
        <p:pic>
          <p:nvPicPr>
            <p:cNvPr id="616" name="Google Shape;616;p23"/>
            <p:cNvPicPr preferRelativeResize="0"/>
            <p:nvPr/>
          </p:nvPicPr>
          <p:blipFill rotWithShape="1">
            <a:blip r:embed="rId3">
              <a:alphaModFix/>
            </a:blip>
            <a:srcRect/>
            <a:stretch/>
          </p:blipFill>
          <p:spPr>
            <a:xfrm>
              <a:off x="5342349" y="1586698"/>
              <a:ext cx="3478123" cy="3886573"/>
            </a:xfrm>
            <a:prstGeom prst="rect">
              <a:avLst/>
            </a:prstGeom>
            <a:noFill/>
            <a:ln w="9525" cap="flat" cmpd="sng">
              <a:solidFill>
                <a:srgbClr val="D9D9D9"/>
              </a:solidFill>
              <a:prstDash val="solid"/>
              <a:round/>
              <a:headEnd type="none" w="sm" len="sm"/>
              <a:tailEnd type="none" w="sm" len="sm"/>
            </a:ln>
          </p:spPr>
        </p:pic>
        <p:pic>
          <p:nvPicPr>
            <p:cNvPr id="617" name="Google Shape;617;p23"/>
            <p:cNvPicPr preferRelativeResize="0"/>
            <p:nvPr/>
          </p:nvPicPr>
          <p:blipFill rotWithShape="1">
            <a:blip r:embed="rId4">
              <a:alphaModFix/>
            </a:blip>
            <a:srcRect l="12288"/>
            <a:stretch/>
          </p:blipFill>
          <p:spPr>
            <a:xfrm>
              <a:off x="5342350" y="1586700"/>
              <a:ext cx="3478125" cy="379450"/>
            </a:xfrm>
            <a:prstGeom prst="rect">
              <a:avLst/>
            </a:prstGeom>
            <a:noFill/>
            <a:ln w="9525" cap="flat" cmpd="sng">
              <a:solidFill>
                <a:srgbClr val="D9D9D9"/>
              </a:solidFill>
              <a:prstDash val="solid"/>
              <a:round/>
              <a:headEnd type="none" w="sm" len="sm"/>
              <a:tailEnd type="none" w="sm" len="sm"/>
            </a:ln>
          </p:spPr>
        </p:pic>
      </p:grpSp>
      <p:pic>
        <p:nvPicPr>
          <p:cNvPr id="618" name="Google Shape;618;p23" descr="スクリーンショットの画面&#10;&#10;自動的に生成された説明"/>
          <p:cNvPicPr preferRelativeResize="0"/>
          <p:nvPr/>
        </p:nvPicPr>
        <p:blipFill rotWithShape="1">
          <a:blip r:embed="rId5">
            <a:alphaModFix/>
          </a:blip>
          <a:srcRect l="7235" t="6189"/>
          <a:stretch/>
        </p:blipFill>
        <p:spPr>
          <a:xfrm>
            <a:off x="2074088" y="2957407"/>
            <a:ext cx="1904894" cy="1846362"/>
          </a:xfrm>
          <a:prstGeom prst="rect">
            <a:avLst/>
          </a:prstGeom>
          <a:noFill/>
          <a:ln w="9525" cap="flat" cmpd="sng">
            <a:solidFill>
              <a:srgbClr val="D9D9D9"/>
            </a:solidFill>
            <a:prstDash val="solid"/>
            <a:round/>
            <a:headEnd type="none" w="sm" len="sm"/>
            <a:tailEnd type="none" w="sm" len="sm"/>
          </a:ln>
        </p:spPr>
      </p:pic>
      <p:sp>
        <p:nvSpPr>
          <p:cNvPr id="619" name="Google Shape;619;p23"/>
          <p:cNvSpPr/>
          <p:nvPr/>
        </p:nvSpPr>
        <p:spPr>
          <a:xfrm>
            <a:off x="671738" y="3499300"/>
            <a:ext cx="1283100" cy="728700"/>
          </a:xfrm>
          <a:prstGeom prst="roundRect">
            <a:avLst>
              <a:gd name="adj" fmla="val 16667"/>
            </a:avLst>
          </a:prstGeom>
          <a:solidFill>
            <a:srgbClr val="FFFFFF"/>
          </a:solid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学習者アプリ側の表示</a:t>
            </a:r>
            <a:endParaRPr sz="1292" b="1" i="0" u="none" strike="noStrike" cap="none">
              <a:solidFill>
                <a:srgbClr val="0070F5"/>
              </a:solidFill>
              <a:latin typeface="Arial"/>
              <a:ea typeface="Arial"/>
              <a:cs typeface="Arial"/>
              <a:sym typeface="Arial"/>
            </a:endParaRPr>
          </a:p>
        </p:txBody>
      </p:sp>
      <p:sp>
        <p:nvSpPr>
          <p:cNvPr id="620" name="Google Shape;620;p23"/>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みんなでチャットする</a:t>
            </a:r>
            <a:endParaRPr sz="3200" u="sng">
              <a:solidFill>
                <a:srgbClr val="000000"/>
              </a:solidFill>
              <a:latin typeface="Arial"/>
              <a:ea typeface="Arial"/>
              <a:cs typeface="Arial"/>
              <a:sym typeface="Arial"/>
            </a:endParaRPr>
          </a:p>
        </p:txBody>
      </p:sp>
      <p:sp>
        <p:nvSpPr>
          <p:cNvPr id="621" name="Google Shape;621;p23"/>
          <p:cNvSpPr/>
          <p:nvPr/>
        </p:nvSpPr>
        <p:spPr>
          <a:xfrm>
            <a:off x="7641738" y="121499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22" name="Google Shape;622;p23"/>
          <p:cNvSpPr/>
          <p:nvPr/>
        </p:nvSpPr>
        <p:spPr>
          <a:xfrm>
            <a:off x="7934423" y="448451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623" name="Google Shape;623;p23"/>
          <p:cNvSpPr txBox="1">
            <a:spLocks noGrp="1"/>
          </p:cNvSpPr>
          <p:nvPr>
            <p:ph type="sldNum" idx="12"/>
          </p:nvPr>
        </p:nvSpPr>
        <p:spPr>
          <a:xfrm>
            <a:off x="8523813" y="6331075"/>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23</a:t>
            </a:fld>
            <a:endParaRPr/>
          </a:p>
        </p:txBody>
      </p:sp>
      <p:pic>
        <p:nvPicPr>
          <p:cNvPr id="624" name="Google Shape;624;p23"/>
          <p:cNvPicPr preferRelativeResize="0"/>
          <p:nvPr/>
        </p:nvPicPr>
        <p:blipFill rotWithShape="1">
          <a:blip r:embed="rId6">
            <a:alphaModFix/>
          </a:blip>
          <a:srcRect/>
          <a:stretch/>
        </p:blipFill>
        <p:spPr>
          <a:xfrm>
            <a:off x="398288" y="5605296"/>
            <a:ext cx="197750" cy="164800"/>
          </a:xfrm>
          <a:prstGeom prst="rect">
            <a:avLst/>
          </a:prstGeom>
          <a:noFill/>
          <a:ln>
            <a:noFill/>
          </a:ln>
        </p:spPr>
      </p:pic>
      <p:graphicFrame>
        <p:nvGraphicFramePr>
          <p:cNvPr id="625" name="Google Shape;625;p23"/>
          <p:cNvGraphicFramePr/>
          <p:nvPr>
            <p:extLst>
              <p:ext uri="{D42A27DB-BD31-4B8C-83A1-F6EECF244321}">
                <p14:modId xmlns:p14="http://schemas.microsoft.com/office/powerpoint/2010/main" val="958798277"/>
              </p:ext>
            </p:extLst>
          </p:nvPr>
        </p:nvGraphicFramePr>
        <p:xfrm>
          <a:off x="235875" y="1287457"/>
          <a:ext cx="4178975" cy="1385875"/>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6724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アイコンをクリック</a:t>
                      </a:r>
                      <a:br>
                        <a:rPr lang="ja" sz="1400" u="none" strike="noStrike" cap="none" dirty="0"/>
                      </a:br>
                      <a:r>
                        <a:rPr lang="ja" sz="1200" u="none" strike="noStrike" cap="none" dirty="0"/>
                        <a:t>⇒みんなでチャット中の画面が表示されます。</a:t>
                      </a: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7134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dirty="0"/>
                        <a:t>メッセージを入力し、</a:t>
                      </a:r>
                      <a:r>
                        <a:rPr lang="ja" sz="1400" b="1" u="none" strike="noStrike" cap="none" dirty="0"/>
                        <a:t>［送信］</a:t>
                      </a:r>
                      <a:r>
                        <a:rPr lang="ja" sz="1400" u="none" strike="noStrike" cap="none" dirty="0"/>
                        <a:t>をクリック</a:t>
                      </a:r>
                      <a:endParaRPr sz="1400" u="none" strike="noStrike" cap="none" dirty="0"/>
                    </a:p>
                    <a:p>
                      <a:pPr marL="0" marR="0" lvl="0" indent="0" algn="l" rtl="0">
                        <a:lnSpc>
                          <a:spcPct val="100000"/>
                        </a:lnSpc>
                        <a:spcBef>
                          <a:spcPts val="0"/>
                        </a:spcBef>
                        <a:spcAft>
                          <a:spcPts val="0"/>
                        </a:spcAft>
                        <a:buClr>
                          <a:srgbClr val="000000"/>
                        </a:buClr>
                        <a:buSzPts val="1200"/>
                        <a:buFont typeface="Arial"/>
                        <a:buNone/>
                      </a:pPr>
                      <a:r>
                        <a:rPr lang="ja" sz="1200" u="none" strike="noStrike" cap="none" dirty="0"/>
                        <a:t>⇒学習者にメッセージが送信されます。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26" name="Google Shape;626;p23"/>
          <p:cNvPicPr preferRelativeResize="0"/>
          <p:nvPr/>
        </p:nvPicPr>
        <p:blipFill rotWithShape="1">
          <a:blip r:embed="rId7">
            <a:alphaModFix/>
          </a:blip>
          <a:srcRect/>
          <a:stretch/>
        </p:blipFill>
        <p:spPr>
          <a:xfrm>
            <a:off x="1072527" y="1391606"/>
            <a:ext cx="197750" cy="194146"/>
          </a:xfrm>
          <a:prstGeom prst="rect">
            <a:avLst/>
          </a:prstGeom>
          <a:noFill/>
          <a:ln>
            <a:noFill/>
          </a:ln>
        </p:spPr>
      </p:pic>
      <p:sp>
        <p:nvSpPr>
          <p:cNvPr id="627" name="Google Shape;627;p23"/>
          <p:cNvSpPr/>
          <p:nvPr/>
        </p:nvSpPr>
        <p:spPr>
          <a:xfrm>
            <a:off x="8215638" y="5003400"/>
            <a:ext cx="333900" cy="3984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28" name="Google Shape;628;p23"/>
          <p:cNvSpPr/>
          <p:nvPr/>
        </p:nvSpPr>
        <p:spPr>
          <a:xfrm>
            <a:off x="7866058" y="1649996"/>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29" name="Google Shape;629;p23"/>
          <p:cNvSpPr/>
          <p:nvPr/>
        </p:nvSpPr>
        <p:spPr>
          <a:xfrm>
            <a:off x="6394563" y="4919525"/>
            <a:ext cx="1764000" cy="5187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30" name="Google Shape;630;p23"/>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631" name="Google Shape;631;p23"/>
          <p:cNvPicPr preferRelativeResize="0"/>
          <p:nvPr/>
        </p:nvPicPr>
        <p:blipFill rotWithShape="1">
          <a:blip r:embed="rId8">
            <a:alphaModFix/>
          </a:blip>
          <a:srcRect/>
          <a:stretch/>
        </p:blipFill>
        <p:spPr>
          <a:xfrm>
            <a:off x="5329859" y="5572047"/>
            <a:ext cx="1411450" cy="1039650"/>
          </a:xfrm>
          <a:prstGeom prst="rect">
            <a:avLst/>
          </a:prstGeom>
          <a:noFill/>
          <a:ln w="9525" cap="flat" cmpd="sng">
            <a:solidFill>
              <a:srgbClr val="D9D9D9"/>
            </a:solidFill>
            <a:prstDash val="solid"/>
            <a:round/>
            <a:headEnd type="none" w="sm" len="sm"/>
            <a:tailEnd type="none" w="sm" len="sm"/>
          </a:ln>
        </p:spPr>
      </p:pic>
      <p:sp>
        <p:nvSpPr>
          <p:cNvPr id="632" name="Google Shape;632;p23"/>
          <p:cNvSpPr/>
          <p:nvPr/>
        </p:nvSpPr>
        <p:spPr>
          <a:xfrm>
            <a:off x="5536863" y="6114575"/>
            <a:ext cx="333900" cy="3984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cxnSp>
        <p:nvCxnSpPr>
          <p:cNvPr id="633" name="Google Shape;633;p23"/>
          <p:cNvCxnSpPr>
            <a:stCxn id="614" idx="3"/>
            <a:endCxn id="632" idx="1"/>
          </p:cNvCxnSpPr>
          <p:nvPr/>
        </p:nvCxnSpPr>
        <p:spPr>
          <a:xfrm>
            <a:off x="4708250" y="5687700"/>
            <a:ext cx="828600" cy="626100"/>
          </a:xfrm>
          <a:prstGeom prst="straightConnector1">
            <a:avLst/>
          </a:prstGeom>
          <a:noFill/>
          <a:ln w="28575" cap="flat" cmpd="sng">
            <a:solidFill>
              <a:srgbClr val="FF0000"/>
            </a:solidFill>
            <a:prstDash val="solid"/>
            <a:round/>
            <a:headEnd type="none" w="sm" len="sm"/>
            <a:tailEnd type="triangle" w="med" len="med"/>
          </a:ln>
        </p:spPr>
      </p:cxnSp>
      <p:sp>
        <p:nvSpPr>
          <p:cNvPr id="634" name="Google Shape;634;p23"/>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クラス内の全ての学習者とリアルタイムにメッセージをやりとりすることができます。ここでやりとりしたメッセージは、全ての学習者に表示されています。</a:t>
            </a:r>
            <a:endParaRPr sz="1400" b="1" i="0" u="none" strike="noStrike" cap="none">
              <a:solidFill>
                <a:srgbClr val="000000"/>
              </a:solidFill>
              <a:latin typeface="Arial"/>
              <a:ea typeface="Arial"/>
              <a:cs typeface="Arial"/>
              <a:sym typeface="Arial"/>
            </a:endParaRPr>
          </a:p>
        </p:txBody>
      </p:sp>
      <p:sp>
        <p:nvSpPr>
          <p:cNvPr id="635" name="Google Shape;635;p23"/>
          <p:cNvSpPr txBox="1"/>
          <p:nvPr/>
        </p:nvSpPr>
        <p:spPr>
          <a:xfrm>
            <a:off x="398300" y="4919525"/>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636" name="Google Shape;636;p23"/>
          <p:cNvPicPr preferRelativeResize="0"/>
          <p:nvPr/>
        </p:nvPicPr>
        <p:blipFill rotWithShape="1">
          <a:blip r:embed="rId9">
            <a:alphaModFix/>
          </a:blip>
          <a:srcRect/>
          <a:stretch/>
        </p:blipFill>
        <p:spPr>
          <a:xfrm>
            <a:off x="398298" y="4919513"/>
            <a:ext cx="286450" cy="286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aphicFrame>
        <p:nvGraphicFramePr>
          <p:cNvPr id="642" name="Google Shape;642;p24"/>
          <p:cNvGraphicFramePr/>
          <p:nvPr>
            <p:extLst>
              <p:ext uri="{D42A27DB-BD31-4B8C-83A1-F6EECF244321}">
                <p14:modId xmlns:p14="http://schemas.microsoft.com/office/powerpoint/2010/main" val="358005104"/>
              </p:ext>
            </p:extLst>
          </p:nvPr>
        </p:nvGraphicFramePr>
        <p:xfrm>
          <a:off x="235875" y="1288213"/>
          <a:ext cx="4178975" cy="3569185"/>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7044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アイコンをクリック</a:t>
                      </a:r>
                      <a:br>
                        <a:rPr lang="ja" sz="1400" u="none" strike="noStrike" cap="none" dirty="0"/>
                      </a:br>
                      <a:r>
                        <a:rPr lang="ja" sz="1200" u="none" strike="noStrike" cap="none" dirty="0"/>
                        <a:t>⇒学習者カードに緑の吹き出しが表示されます。</a:t>
                      </a:r>
                      <a:endParaRPr sz="1200" u="none" strike="noStrike" cap="none" dirty="0"/>
                    </a:p>
                    <a:p>
                      <a:pPr marL="0" marR="0" lvl="0" indent="0" algn="l" rtl="0">
                        <a:lnSpc>
                          <a:spcPct val="100000"/>
                        </a:lnSpc>
                        <a:spcBef>
                          <a:spcPts val="0"/>
                        </a:spcBef>
                        <a:spcAft>
                          <a:spcPts val="0"/>
                        </a:spcAft>
                        <a:buClr>
                          <a:srgbClr val="000000"/>
                        </a:buClr>
                        <a:buSzPts val="1200"/>
                        <a:buFont typeface="Arial"/>
                        <a:buNone/>
                      </a:pP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1747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dirty="0"/>
                        <a:t>学習者カードに表示された下の緑の吹出し</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をクリック</a:t>
                      </a:r>
                      <a:br>
                        <a:rPr lang="ja" sz="1400" u="none" strike="noStrike" cap="none" dirty="0"/>
                      </a:br>
                      <a:r>
                        <a:rPr lang="ja" sz="1200" u="none" strike="noStrike" cap="none" dirty="0"/>
                        <a:t>⇒１対１でチャットをする画面が表示されます。</a:t>
                      </a:r>
                      <a:endParaRPr sz="1200" u="none" strike="noStrike" cap="none" dirty="0"/>
                    </a:p>
                    <a:p>
                      <a:pPr marL="0" marR="0" lvl="0" indent="0" algn="l" rtl="0">
                        <a:lnSpc>
                          <a:spcPct val="100000"/>
                        </a:lnSpc>
                        <a:spcBef>
                          <a:spcPts val="646"/>
                        </a:spcBef>
                        <a:spcAft>
                          <a:spcPts val="0"/>
                        </a:spcAft>
                        <a:buClr>
                          <a:srgbClr val="000000"/>
                        </a:buClr>
                        <a:buSzPts val="1200"/>
                        <a:buFont typeface="Arial"/>
                        <a:buNone/>
                      </a:pP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0533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メッセージを入力し、</a:t>
                      </a:r>
                      <a:r>
                        <a:rPr lang="ja" sz="1400" b="1" u="none" strike="noStrike" cap="none"/>
                        <a:t>［ 送信 ］</a:t>
                      </a:r>
                      <a:r>
                        <a:rPr lang="ja" sz="1400" u="none" strike="noStrike" cap="none"/>
                        <a:t>をクリック</a:t>
                      </a:r>
                      <a:endParaRPr sz="1400" u="none" strike="noStrike" cap="none"/>
                    </a:p>
                    <a:p>
                      <a:pPr marL="0" marR="0" lvl="0" indent="0" algn="l" rtl="0">
                        <a:lnSpc>
                          <a:spcPct val="100000"/>
                        </a:lnSpc>
                        <a:spcBef>
                          <a:spcPts val="646"/>
                        </a:spcBef>
                        <a:spcAft>
                          <a:spcPts val="0"/>
                        </a:spcAft>
                        <a:buClr>
                          <a:srgbClr val="000000"/>
                        </a:buClr>
                        <a:buSzPts val="1200"/>
                        <a:buFont typeface="Arial"/>
                        <a:buNone/>
                      </a:pPr>
                      <a:r>
                        <a:rPr lang="ja" sz="1200" u="none" strike="noStrike" cap="none"/>
                        <a:t>⇒学習者にメッセージが送信されます。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510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92"/>
                        <a:buFont typeface="Arial"/>
                        <a:buNone/>
                      </a:pPr>
                      <a:r>
                        <a:rPr lang="ja" sz="1300" u="none" strike="noStrike" cap="none" dirty="0"/>
                        <a:t>１対１のチャットでは、青枠の中の表記が名前になっていることを確認して下さい。</a:t>
                      </a:r>
                      <a:endParaRPr sz="1400" u="none" strike="noStrike" cap="none" dirty="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643" name="Google Shape;643;p24"/>
          <p:cNvPicPr preferRelativeResize="0"/>
          <p:nvPr/>
        </p:nvPicPr>
        <p:blipFill rotWithShape="1">
          <a:blip r:embed="rId3">
            <a:alphaModFix/>
          </a:blip>
          <a:srcRect/>
          <a:stretch/>
        </p:blipFill>
        <p:spPr>
          <a:xfrm>
            <a:off x="5369975" y="3714350"/>
            <a:ext cx="3092050" cy="2829475"/>
          </a:xfrm>
          <a:prstGeom prst="rect">
            <a:avLst/>
          </a:prstGeom>
          <a:noFill/>
          <a:ln w="9525" cap="flat" cmpd="sng">
            <a:solidFill>
              <a:srgbClr val="D9D9D9"/>
            </a:solidFill>
            <a:prstDash val="solid"/>
            <a:round/>
            <a:headEnd type="none" w="sm" len="sm"/>
            <a:tailEnd type="none" w="sm" len="sm"/>
          </a:ln>
        </p:spPr>
      </p:pic>
      <p:pic>
        <p:nvPicPr>
          <p:cNvPr id="644" name="Google Shape;644;p24"/>
          <p:cNvPicPr preferRelativeResize="0"/>
          <p:nvPr/>
        </p:nvPicPr>
        <p:blipFill rotWithShape="1">
          <a:blip r:embed="rId4">
            <a:alphaModFix/>
          </a:blip>
          <a:srcRect/>
          <a:stretch/>
        </p:blipFill>
        <p:spPr>
          <a:xfrm>
            <a:off x="5760887" y="1295286"/>
            <a:ext cx="2310250" cy="2345925"/>
          </a:xfrm>
          <a:prstGeom prst="rect">
            <a:avLst/>
          </a:prstGeom>
          <a:noFill/>
          <a:ln w="9525" cap="flat" cmpd="sng">
            <a:solidFill>
              <a:srgbClr val="D9D9D9"/>
            </a:solidFill>
            <a:prstDash val="solid"/>
            <a:round/>
            <a:headEnd type="none" w="sm" len="sm"/>
            <a:tailEnd type="none" w="sm" len="sm"/>
          </a:ln>
        </p:spPr>
      </p:pic>
      <p:sp>
        <p:nvSpPr>
          <p:cNvPr id="645" name="Google Shape;645;p24"/>
          <p:cNvSpPr/>
          <p:nvPr/>
        </p:nvSpPr>
        <p:spPr>
          <a:xfrm>
            <a:off x="235876" y="5364700"/>
            <a:ext cx="4179000" cy="927900"/>
          </a:xfrm>
          <a:prstGeom prst="roundRect">
            <a:avLst>
              <a:gd name="adj" fmla="val 9907"/>
            </a:avLst>
          </a:prstGeom>
          <a:noFill/>
          <a:ln w="28575" cap="flat" cmpd="sng">
            <a:solidFill>
              <a:srgbClr val="0070F5"/>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 sz="1300" b="1" i="0" u="none" strike="noStrike" cap="none" dirty="0">
                <a:solidFill>
                  <a:srgbClr val="000000"/>
                </a:solidFill>
                <a:latin typeface="Arial"/>
                <a:ea typeface="Arial"/>
                <a:cs typeface="Arial"/>
                <a:sym typeface="Arial"/>
              </a:rPr>
              <a:t>学習者個人の拡大画面で　　アイコンをクリックすると１対１のチャット画面が表示されます。</a:t>
            </a:r>
            <a:endParaRPr sz="2400" b="1" i="0" u="none" strike="noStrike" cap="none" dirty="0">
              <a:solidFill>
                <a:srgbClr val="000066"/>
              </a:solidFill>
              <a:latin typeface="Arial"/>
              <a:ea typeface="Arial"/>
              <a:cs typeface="Arial"/>
              <a:sym typeface="Arial"/>
            </a:endParaRPr>
          </a:p>
        </p:txBody>
      </p:sp>
      <p:sp>
        <p:nvSpPr>
          <p:cNvPr id="646" name="Google Shape;646;p24"/>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latin typeface="Arial"/>
                <a:ea typeface="Arial"/>
                <a:cs typeface="Arial"/>
                <a:sym typeface="Arial"/>
              </a:rPr>
              <a:t>学習者と１対１でチャットをする</a:t>
            </a:r>
            <a:endParaRPr sz="3200" u="sng">
              <a:solidFill>
                <a:srgbClr val="000000"/>
              </a:solidFill>
              <a:latin typeface="Arial"/>
              <a:ea typeface="Arial"/>
              <a:cs typeface="Arial"/>
              <a:sym typeface="Arial"/>
            </a:endParaRPr>
          </a:p>
        </p:txBody>
      </p:sp>
      <p:sp>
        <p:nvSpPr>
          <p:cNvPr id="647" name="Google Shape;647;p24"/>
          <p:cNvSpPr/>
          <p:nvPr/>
        </p:nvSpPr>
        <p:spPr>
          <a:xfrm>
            <a:off x="6466615" y="1511740"/>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48" name="Google Shape;648;p24"/>
          <p:cNvSpPr/>
          <p:nvPr/>
        </p:nvSpPr>
        <p:spPr>
          <a:xfrm>
            <a:off x="6222518" y="2962421"/>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649" name="Google Shape;649;p24"/>
          <p:cNvSpPr/>
          <p:nvPr/>
        </p:nvSpPr>
        <p:spPr>
          <a:xfrm>
            <a:off x="7758678" y="549330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sp>
        <p:nvSpPr>
          <p:cNvPr id="650" name="Google Shape;650;p24"/>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24</a:t>
            </a:fld>
            <a:endParaRPr/>
          </a:p>
        </p:txBody>
      </p:sp>
      <p:pic>
        <p:nvPicPr>
          <p:cNvPr id="651" name="Google Shape;651;p24"/>
          <p:cNvPicPr preferRelativeResize="0"/>
          <p:nvPr/>
        </p:nvPicPr>
        <p:blipFill rotWithShape="1">
          <a:blip r:embed="rId5">
            <a:alphaModFix/>
          </a:blip>
          <a:srcRect/>
          <a:stretch/>
        </p:blipFill>
        <p:spPr>
          <a:xfrm>
            <a:off x="1059300" y="1330838"/>
            <a:ext cx="246700" cy="234775"/>
          </a:xfrm>
          <a:prstGeom prst="rect">
            <a:avLst/>
          </a:prstGeom>
          <a:noFill/>
          <a:ln>
            <a:noFill/>
          </a:ln>
        </p:spPr>
      </p:pic>
      <p:pic>
        <p:nvPicPr>
          <p:cNvPr id="652" name="Google Shape;652;p24"/>
          <p:cNvPicPr preferRelativeResize="0"/>
          <p:nvPr/>
        </p:nvPicPr>
        <p:blipFill rotWithShape="1">
          <a:blip r:embed="rId6">
            <a:alphaModFix/>
          </a:blip>
          <a:srcRect/>
          <a:stretch/>
        </p:blipFill>
        <p:spPr>
          <a:xfrm>
            <a:off x="2225185" y="5650202"/>
            <a:ext cx="200375" cy="196725"/>
          </a:xfrm>
          <a:prstGeom prst="rect">
            <a:avLst/>
          </a:prstGeom>
          <a:noFill/>
          <a:ln>
            <a:noFill/>
          </a:ln>
        </p:spPr>
      </p:pic>
      <p:pic>
        <p:nvPicPr>
          <p:cNvPr id="653" name="Google Shape;653;p24"/>
          <p:cNvPicPr preferRelativeResize="0"/>
          <p:nvPr/>
        </p:nvPicPr>
        <p:blipFill rotWithShape="1">
          <a:blip r:embed="rId7">
            <a:alphaModFix/>
          </a:blip>
          <a:srcRect/>
          <a:stretch/>
        </p:blipFill>
        <p:spPr>
          <a:xfrm>
            <a:off x="1059302" y="2347034"/>
            <a:ext cx="246700" cy="242400"/>
          </a:xfrm>
          <a:prstGeom prst="rect">
            <a:avLst/>
          </a:prstGeom>
          <a:noFill/>
          <a:ln>
            <a:noFill/>
          </a:ln>
        </p:spPr>
      </p:pic>
      <p:sp>
        <p:nvSpPr>
          <p:cNvPr id="654" name="Google Shape;654;p24"/>
          <p:cNvSpPr/>
          <p:nvPr/>
        </p:nvSpPr>
        <p:spPr>
          <a:xfrm>
            <a:off x="5532575" y="4374275"/>
            <a:ext cx="441000" cy="435000"/>
          </a:xfrm>
          <a:prstGeom prst="roundRect">
            <a:avLst>
              <a:gd name="adj" fmla="val 16667"/>
            </a:avLst>
          </a:prstGeom>
          <a:solidFill>
            <a:srgbClr val="0070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 sz="1800" b="1" i="0" u="none" strike="noStrike" cap="none">
                <a:solidFill>
                  <a:schemeClr val="lt1"/>
                </a:solidFill>
                <a:latin typeface="Arial"/>
                <a:ea typeface="Arial"/>
                <a:cs typeface="Arial"/>
                <a:sym typeface="Arial"/>
              </a:rPr>
              <a:t>※</a:t>
            </a:r>
            <a:endParaRPr sz="1800" b="1" i="0" u="none" strike="noStrike" cap="none">
              <a:solidFill>
                <a:schemeClr val="lt1"/>
              </a:solidFill>
              <a:latin typeface="Arial"/>
              <a:ea typeface="Arial"/>
              <a:cs typeface="Arial"/>
              <a:sym typeface="Arial"/>
            </a:endParaRPr>
          </a:p>
        </p:txBody>
      </p:sp>
      <p:sp>
        <p:nvSpPr>
          <p:cNvPr id="655" name="Google Shape;655;p24"/>
          <p:cNvSpPr/>
          <p:nvPr/>
        </p:nvSpPr>
        <p:spPr>
          <a:xfrm>
            <a:off x="7938375" y="6020825"/>
            <a:ext cx="333900" cy="3984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56" name="Google Shape;656;p24"/>
          <p:cNvSpPr/>
          <p:nvPr/>
        </p:nvSpPr>
        <p:spPr>
          <a:xfrm>
            <a:off x="5816925" y="2782650"/>
            <a:ext cx="405600" cy="3984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57" name="Google Shape;657;p24"/>
          <p:cNvSpPr/>
          <p:nvPr/>
        </p:nvSpPr>
        <p:spPr>
          <a:xfrm>
            <a:off x="6846125" y="1530050"/>
            <a:ext cx="405600" cy="3984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58" name="Google Shape;658;p24"/>
          <p:cNvSpPr/>
          <p:nvPr/>
        </p:nvSpPr>
        <p:spPr>
          <a:xfrm>
            <a:off x="5973575" y="5928300"/>
            <a:ext cx="1911600" cy="6057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59" name="Google Shape;659;p24"/>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660" name="Google Shape;660;p24"/>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クラス内の任意の学習者と１対１でリアルタイムにメッセージをやりとりすることができます。</a:t>
            </a:r>
            <a:endParaRPr sz="1400" b="1" i="0" u="none" strike="noStrike" cap="none">
              <a:solidFill>
                <a:srgbClr val="000000"/>
              </a:solidFill>
              <a:latin typeface="Arial"/>
              <a:ea typeface="Arial"/>
              <a:cs typeface="Arial"/>
              <a:sym typeface="Arial"/>
            </a:endParaRPr>
          </a:p>
        </p:txBody>
      </p:sp>
      <p:sp>
        <p:nvSpPr>
          <p:cNvPr id="661" name="Google Shape;661;p24"/>
          <p:cNvSpPr txBox="1"/>
          <p:nvPr/>
        </p:nvSpPr>
        <p:spPr>
          <a:xfrm>
            <a:off x="312975" y="5199925"/>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662" name="Google Shape;662;p24"/>
          <p:cNvPicPr preferRelativeResize="0"/>
          <p:nvPr/>
        </p:nvPicPr>
        <p:blipFill rotWithShape="1">
          <a:blip r:embed="rId8">
            <a:alphaModFix/>
          </a:blip>
          <a:srcRect/>
          <a:stretch/>
        </p:blipFill>
        <p:spPr>
          <a:xfrm>
            <a:off x="312973" y="5199913"/>
            <a:ext cx="286450" cy="286450"/>
          </a:xfrm>
          <a:prstGeom prst="rect">
            <a:avLst/>
          </a:prstGeom>
          <a:noFill/>
          <a:ln>
            <a:noFill/>
          </a:ln>
        </p:spPr>
      </p:pic>
      <p:sp>
        <p:nvSpPr>
          <p:cNvPr id="663" name="Google Shape;663;p24"/>
          <p:cNvSpPr/>
          <p:nvPr/>
        </p:nvSpPr>
        <p:spPr>
          <a:xfrm>
            <a:off x="5904175" y="4087775"/>
            <a:ext cx="649800" cy="2865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graphicFrame>
        <p:nvGraphicFramePr>
          <p:cNvPr id="669" name="Google Shape;669;p25"/>
          <p:cNvGraphicFramePr/>
          <p:nvPr>
            <p:extLst>
              <p:ext uri="{D42A27DB-BD31-4B8C-83A1-F6EECF244321}">
                <p14:modId xmlns:p14="http://schemas.microsoft.com/office/powerpoint/2010/main" val="997763250"/>
              </p:ext>
            </p:extLst>
          </p:nvPr>
        </p:nvGraphicFramePr>
        <p:xfrm>
          <a:off x="235875" y="1288225"/>
          <a:ext cx="4178975" cy="3508950"/>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7544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アイコンから</a:t>
                      </a:r>
                      <a:r>
                        <a:rPr lang="ja" sz="1400" b="1" u="none" strike="noStrike" cap="none" dirty="0"/>
                        <a:t>［クラスのフォルダを開く］</a:t>
                      </a:r>
                      <a:r>
                        <a:rPr lang="ja" sz="1400" u="none" strike="noStrike" cap="none" dirty="0"/>
                        <a:t>をクリック</a:t>
                      </a: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7544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 sz="1400" u="none" strike="noStrike" cap="none" dirty="0"/>
                        <a:t>新しいタブでクラスの </a:t>
                      </a:r>
                      <a:r>
                        <a:rPr lang="ja" sz="1400" b="1"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Google </a:t>
                      </a:r>
                      <a:r>
                        <a:rPr lang="ja" sz="1400" b="1" u="none" strike="noStrike" cap="none" dirty="0"/>
                        <a:t>ドライブ</a:t>
                      </a:r>
                      <a:r>
                        <a:rPr lang="ja" sz="1400" u="none" strike="noStrike" cap="none" dirty="0"/>
                        <a:t> が表示されます。</a:t>
                      </a:r>
                      <a:endParaRPr sz="16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70" name="Google Shape;670;p25"/>
          <p:cNvPicPr preferRelativeResize="0"/>
          <p:nvPr/>
        </p:nvPicPr>
        <p:blipFill rotWithShape="1">
          <a:blip r:embed="rId3">
            <a:alphaModFix/>
          </a:blip>
          <a:srcRect/>
          <a:stretch/>
        </p:blipFill>
        <p:spPr>
          <a:xfrm>
            <a:off x="5092663" y="1288225"/>
            <a:ext cx="3472874" cy="2648421"/>
          </a:xfrm>
          <a:prstGeom prst="rect">
            <a:avLst/>
          </a:prstGeom>
          <a:noFill/>
          <a:ln w="9525" cap="flat" cmpd="sng">
            <a:solidFill>
              <a:srgbClr val="D9D9D9"/>
            </a:solidFill>
            <a:prstDash val="solid"/>
            <a:round/>
            <a:headEnd type="none" w="sm" len="sm"/>
            <a:tailEnd type="none" w="sm" len="sm"/>
          </a:ln>
        </p:spPr>
      </p:pic>
      <p:sp>
        <p:nvSpPr>
          <p:cNvPr id="671" name="Google Shape;671;p25"/>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latin typeface="Arial"/>
                <a:ea typeface="Arial"/>
                <a:cs typeface="Arial"/>
                <a:sym typeface="Arial"/>
              </a:rPr>
              <a:t>クラスのフォルダを開く</a:t>
            </a:r>
            <a:endParaRPr sz="3200" u="sng">
              <a:solidFill>
                <a:srgbClr val="000000"/>
              </a:solidFill>
              <a:latin typeface="Arial"/>
              <a:ea typeface="Arial"/>
              <a:cs typeface="Arial"/>
              <a:sym typeface="Arial"/>
            </a:endParaRPr>
          </a:p>
        </p:txBody>
      </p:sp>
      <p:sp>
        <p:nvSpPr>
          <p:cNvPr id="672" name="Google Shape;672;p2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25</a:t>
            </a:fld>
            <a:endParaRPr/>
          </a:p>
        </p:txBody>
      </p:sp>
      <p:pic>
        <p:nvPicPr>
          <p:cNvPr id="673" name="Google Shape;673;p25"/>
          <p:cNvPicPr preferRelativeResize="0"/>
          <p:nvPr/>
        </p:nvPicPr>
        <p:blipFill rotWithShape="1">
          <a:blip r:embed="rId4">
            <a:alphaModFix/>
          </a:blip>
          <a:srcRect/>
          <a:stretch/>
        </p:blipFill>
        <p:spPr>
          <a:xfrm>
            <a:off x="1094475" y="1371736"/>
            <a:ext cx="102800" cy="289475"/>
          </a:xfrm>
          <a:prstGeom prst="rect">
            <a:avLst/>
          </a:prstGeom>
          <a:noFill/>
          <a:ln>
            <a:noFill/>
          </a:ln>
        </p:spPr>
      </p:pic>
      <p:pic>
        <p:nvPicPr>
          <p:cNvPr id="674" name="Google Shape;674;p25"/>
          <p:cNvPicPr preferRelativeResize="0"/>
          <p:nvPr/>
        </p:nvPicPr>
        <p:blipFill rotWithShape="1">
          <a:blip r:embed="rId5">
            <a:alphaModFix/>
          </a:blip>
          <a:srcRect/>
          <a:stretch/>
        </p:blipFill>
        <p:spPr>
          <a:xfrm>
            <a:off x="6440363" y="1705850"/>
            <a:ext cx="1763700" cy="1071925"/>
          </a:xfrm>
          <a:prstGeom prst="rect">
            <a:avLst/>
          </a:prstGeom>
          <a:noFill/>
          <a:ln>
            <a:noFill/>
          </a:ln>
        </p:spPr>
      </p:pic>
      <p:sp>
        <p:nvSpPr>
          <p:cNvPr id="675" name="Google Shape;675;p25"/>
          <p:cNvSpPr/>
          <p:nvPr/>
        </p:nvSpPr>
        <p:spPr>
          <a:xfrm>
            <a:off x="6458613" y="2290850"/>
            <a:ext cx="1745400" cy="3984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76" name="Google Shape;676;p25"/>
          <p:cNvSpPr/>
          <p:nvPr/>
        </p:nvSpPr>
        <p:spPr>
          <a:xfrm>
            <a:off x="8064590" y="1573240"/>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677" name="Google Shape;677;p25"/>
          <p:cNvPicPr preferRelativeResize="0"/>
          <p:nvPr/>
        </p:nvPicPr>
        <p:blipFill rotWithShape="1">
          <a:blip r:embed="rId6">
            <a:alphaModFix/>
          </a:blip>
          <a:srcRect/>
          <a:stretch/>
        </p:blipFill>
        <p:spPr>
          <a:xfrm>
            <a:off x="5186000" y="4300575"/>
            <a:ext cx="3472875" cy="1936844"/>
          </a:xfrm>
          <a:prstGeom prst="rect">
            <a:avLst/>
          </a:prstGeom>
          <a:noFill/>
          <a:ln w="9525" cap="flat" cmpd="sng">
            <a:solidFill>
              <a:srgbClr val="D9D9D9"/>
            </a:solidFill>
            <a:prstDash val="solid"/>
            <a:round/>
            <a:headEnd type="none" w="sm" len="sm"/>
            <a:tailEnd type="none" w="sm" len="sm"/>
          </a:ln>
        </p:spPr>
      </p:pic>
      <p:sp>
        <p:nvSpPr>
          <p:cNvPr id="678" name="Google Shape;678;p25"/>
          <p:cNvSpPr/>
          <p:nvPr/>
        </p:nvSpPr>
        <p:spPr>
          <a:xfrm>
            <a:off x="7654225" y="1387924"/>
            <a:ext cx="292500" cy="257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79" name="Google Shape;679;p25"/>
          <p:cNvSpPr/>
          <p:nvPr/>
        </p:nvSpPr>
        <p:spPr>
          <a:xfrm>
            <a:off x="5186000" y="4758300"/>
            <a:ext cx="3286200" cy="14790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80" name="Google Shape;680;p25"/>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681" name="Google Shape;681;p2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現在開いているクラスの Google ドライブ にアクセスすることができます。</a:t>
            </a:r>
            <a:endParaRPr sz="1400" b="1" i="0" u="none" strike="noStrike" cap="none">
              <a:solidFill>
                <a:srgbClr val="000000"/>
              </a:solidFill>
              <a:latin typeface="Arial"/>
              <a:ea typeface="Arial"/>
              <a:cs typeface="Arial"/>
              <a:sym typeface="Arial"/>
            </a:endParaRPr>
          </a:p>
        </p:txBody>
      </p:sp>
      <p:sp>
        <p:nvSpPr>
          <p:cNvPr id="682" name="Google Shape;682;p25"/>
          <p:cNvSpPr/>
          <p:nvPr/>
        </p:nvSpPr>
        <p:spPr>
          <a:xfrm>
            <a:off x="4806490" y="4633490"/>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dirty="0">
                <a:solidFill>
                  <a:schemeClr val="lt1"/>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88" name="Google Shape;688;p26"/>
          <p:cNvPicPr preferRelativeResize="0"/>
          <p:nvPr/>
        </p:nvPicPr>
        <p:blipFill rotWithShape="1">
          <a:blip r:embed="rId3">
            <a:alphaModFix/>
          </a:blip>
          <a:srcRect r="67616" b="49639"/>
          <a:stretch/>
        </p:blipFill>
        <p:spPr>
          <a:xfrm>
            <a:off x="5399050" y="1688724"/>
            <a:ext cx="1312376" cy="1517876"/>
          </a:xfrm>
          <a:prstGeom prst="rect">
            <a:avLst/>
          </a:prstGeom>
          <a:noFill/>
          <a:ln w="9525" cap="flat" cmpd="sng">
            <a:solidFill>
              <a:srgbClr val="D9D9D9"/>
            </a:solidFill>
            <a:prstDash val="solid"/>
            <a:round/>
            <a:headEnd type="none" w="sm" len="sm"/>
            <a:tailEnd type="none" w="sm" len="sm"/>
          </a:ln>
        </p:spPr>
      </p:pic>
      <p:sp>
        <p:nvSpPr>
          <p:cNvPr id="689" name="Google Shape;689;p26"/>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690" name="Google Shape;690;p26"/>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2800" u="sng">
                <a:latin typeface="Arial"/>
                <a:ea typeface="Arial"/>
                <a:cs typeface="Arial"/>
                <a:sym typeface="Arial"/>
              </a:rPr>
              <a:t>デスクトップモニターモードに設定する</a:t>
            </a:r>
            <a:endParaRPr sz="2800" u="sng">
              <a:solidFill>
                <a:srgbClr val="000000"/>
              </a:solidFill>
              <a:latin typeface="Arial"/>
              <a:ea typeface="Arial"/>
              <a:cs typeface="Arial"/>
              <a:sym typeface="Arial"/>
            </a:endParaRPr>
          </a:p>
        </p:txBody>
      </p:sp>
      <p:sp>
        <p:nvSpPr>
          <p:cNvPr id="691" name="Google Shape;691;p26"/>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26</a:t>
            </a:fld>
            <a:endParaRPr/>
          </a:p>
        </p:txBody>
      </p:sp>
      <p:graphicFrame>
        <p:nvGraphicFramePr>
          <p:cNvPr id="692" name="Google Shape;692;p26"/>
          <p:cNvGraphicFramePr/>
          <p:nvPr>
            <p:extLst>
              <p:ext uri="{D42A27DB-BD31-4B8C-83A1-F6EECF244321}">
                <p14:modId xmlns:p14="http://schemas.microsoft.com/office/powerpoint/2010/main" val="285951459"/>
              </p:ext>
            </p:extLst>
          </p:nvPr>
        </p:nvGraphicFramePr>
        <p:xfrm>
          <a:off x="235863" y="1288213"/>
          <a:ext cx="4178975" cy="3632256"/>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5178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画面をクラス選択画面にします。</a:t>
                      </a: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①ICC にアクセスし、サインインします。</a:t>
                      </a: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または、</a:t>
                      </a: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②左上　　　</a:t>
                      </a:r>
                      <a:r>
                        <a:rPr lang="ja-JP" altLang="en-US" sz="1400" u="none" strike="noStrike" cap="none" dirty="0"/>
                        <a:t>アイコン</a:t>
                      </a:r>
                      <a:r>
                        <a:rPr lang="ja" sz="1400" u="none" strike="noStrike" cap="none" dirty="0"/>
                        <a:t>を押し、表示される、</a:t>
                      </a:r>
                      <a:endParaRPr sz="1400" u="none" strike="noStrike" cap="none" dirty="0"/>
                    </a:p>
                    <a:p>
                      <a:pPr marL="457200" marR="0" lvl="0" indent="0" algn="l" rtl="0">
                        <a:lnSpc>
                          <a:spcPct val="115000"/>
                        </a:lnSpc>
                        <a:spcBef>
                          <a:spcPts val="0"/>
                        </a:spcBef>
                        <a:spcAft>
                          <a:spcPts val="0"/>
                        </a:spcAft>
                        <a:buClr>
                          <a:srgbClr val="000000"/>
                        </a:buClr>
                        <a:buSzPts val="800"/>
                        <a:buFont typeface="Arial"/>
                        <a:buNone/>
                      </a:pPr>
                      <a:r>
                        <a:rPr lang="ja" sz="800" u="none" strike="noStrike" cap="none" dirty="0"/>
                        <a:t>　　　　  　　　</a:t>
                      </a:r>
                      <a:endParaRPr sz="800" u="none" strike="noStrike" cap="none" dirty="0"/>
                    </a:p>
                    <a:p>
                      <a:pPr marL="914400" marR="0" lvl="0" indent="0" algn="l" rtl="0">
                        <a:lnSpc>
                          <a:spcPct val="115000"/>
                        </a:lnSpc>
                        <a:spcBef>
                          <a:spcPts val="0"/>
                        </a:spcBef>
                        <a:spcAft>
                          <a:spcPts val="0"/>
                        </a:spcAft>
                        <a:buClr>
                          <a:srgbClr val="000000"/>
                        </a:buClr>
                        <a:buSzPts val="1400"/>
                        <a:buFont typeface="Arial"/>
                        <a:buNone/>
                      </a:pPr>
                      <a:r>
                        <a:rPr lang="ja" sz="1400" u="none" strike="noStrike" cap="none" dirty="0"/>
                        <a:t>　　　</a:t>
                      </a:r>
                      <a:r>
                        <a:rPr lang="ja-JP" altLang="en-US" sz="1400" u="none" strike="noStrike" cap="none" dirty="0"/>
                        <a:t>アイコ</a:t>
                      </a:r>
                      <a:r>
                        <a:rPr lang="ja" sz="1400" u="none" strike="noStrike" cap="none" dirty="0"/>
                        <a:t>ンを押します。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3776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右下の「デスクトップモニターモード」</a:t>
                      </a: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のとなりの、</a:t>
                      </a: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　　　をクリックし、</a:t>
                      </a:r>
                      <a:r>
                        <a:rPr lang="ja-JP" altLang="en-US" sz="1400" u="none" strike="noStrike" cap="none" dirty="0"/>
                        <a:t>アイコン</a:t>
                      </a:r>
                      <a:r>
                        <a:rPr lang="ja" sz="1400" u="none" strike="noStrike" cap="none" dirty="0"/>
                        <a:t>を、</a:t>
                      </a: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　　　にします。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7183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「設定を保存しました。」と下部に表示されたら、設定完了です。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693" name="Google Shape;693;p26"/>
          <p:cNvPicPr preferRelativeResize="0"/>
          <p:nvPr/>
        </p:nvPicPr>
        <p:blipFill rotWithShape="1">
          <a:blip r:embed="rId4">
            <a:alphaModFix/>
          </a:blip>
          <a:srcRect l="7745" r="22034"/>
          <a:stretch/>
        </p:blipFill>
        <p:spPr>
          <a:xfrm>
            <a:off x="1482588" y="2409546"/>
            <a:ext cx="643650" cy="347800"/>
          </a:xfrm>
          <a:prstGeom prst="rect">
            <a:avLst/>
          </a:prstGeom>
          <a:noFill/>
          <a:ln w="9525" cap="flat" cmpd="sng">
            <a:solidFill>
              <a:schemeClr val="dk1"/>
            </a:solidFill>
            <a:prstDash val="solid"/>
            <a:round/>
            <a:headEnd type="none" w="sm" len="sm"/>
            <a:tailEnd type="none" w="sm" len="sm"/>
          </a:ln>
        </p:spPr>
      </p:pic>
      <p:pic>
        <p:nvPicPr>
          <p:cNvPr id="694" name="Google Shape;694;p26"/>
          <p:cNvPicPr preferRelativeResize="0"/>
          <p:nvPr/>
        </p:nvPicPr>
        <p:blipFill rotWithShape="1">
          <a:blip r:embed="rId5">
            <a:alphaModFix/>
          </a:blip>
          <a:srcRect/>
          <a:stretch/>
        </p:blipFill>
        <p:spPr>
          <a:xfrm>
            <a:off x="1595984" y="2130736"/>
            <a:ext cx="218178" cy="148475"/>
          </a:xfrm>
          <a:prstGeom prst="rect">
            <a:avLst/>
          </a:prstGeom>
          <a:noFill/>
          <a:ln>
            <a:noFill/>
          </a:ln>
        </p:spPr>
      </p:pic>
      <p:pic>
        <p:nvPicPr>
          <p:cNvPr id="695" name="Google Shape;695;p26"/>
          <p:cNvPicPr preferRelativeResize="0"/>
          <p:nvPr/>
        </p:nvPicPr>
        <p:blipFill rotWithShape="1">
          <a:blip r:embed="rId6">
            <a:alphaModFix/>
          </a:blip>
          <a:srcRect l="16488" t="27509" r="21550" b="16447"/>
          <a:stretch/>
        </p:blipFill>
        <p:spPr>
          <a:xfrm>
            <a:off x="939875" y="3374330"/>
            <a:ext cx="379500" cy="347383"/>
          </a:xfrm>
          <a:prstGeom prst="rect">
            <a:avLst/>
          </a:prstGeom>
          <a:noFill/>
          <a:ln>
            <a:noFill/>
          </a:ln>
        </p:spPr>
      </p:pic>
      <p:pic>
        <p:nvPicPr>
          <p:cNvPr id="696" name="Google Shape;696;p26"/>
          <p:cNvPicPr preferRelativeResize="0"/>
          <p:nvPr/>
        </p:nvPicPr>
        <p:blipFill rotWithShape="1">
          <a:blip r:embed="rId7">
            <a:alphaModFix/>
          </a:blip>
          <a:srcRect l="17634" t="18896" r="21722" b="16345"/>
          <a:stretch/>
        </p:blipFill>
        <p:spPr>
          <a:xfrm>
            <a:off x="939875" y="3785595"/>
            <a:ext cx="379500" cy="375614"/>
          </a:xfrm>
          <a:prstGeom prst="rect">
            <a:avLst/>
          </a:prstGeom>
          <a:noFill/>
          <a:ln>
            <a:noFill/>
          </a:ln>
        </p:spPr>
      </p:pic>
      <p:pic>
        <p:nvPicPr>
          <p:cNvPr id="697" name="Google Shape;697;p26"/>
          <p:cNvPicPr preferRelativeResize="0"/>
          <p:nvPr/>
        </p:nvPicPr>
        <p:blipFill rotWithShape="1">
          <a:blip r:embed="rId8">
            <a:alphaModFix/>
          </a:blip>
          <a:srcRect/>
          <a:stretch/>
        </p:blipFill>
        <p:spPr>
          <a:xfrm>
            <a:off x="5183943" y="3662850"/>
            <a:ext cx="3464542" cy="2171400"/>
          </a:xfrm>
          <a:prstGeom prst="rect">
            <a:avLst/>
          </a:prstGeom>
          <a:noFill/>
          <a:ln w="9525" cap="flat" cmpd="sng">
            <a:solidFill>
              <a:srgbClr val="D9D9D9"/>
            </a:solidFill>
            <a:prstDash val="solid"/>
            <a:round/>
            <a:headEnd type="none" w="sm" len="sm"/>
            <a:tailEnd type="none" w="sm" len="sm"/>
          </a:ln>
        </p:spPr>
      </p:pic>
      <p:sp>
        <p:nvSpPr>
          <p:cNvPr id="698" name="Google Shape;698;p26"/>
          <p:cNvSpPr/>
          <p:nvPr/>
        </p:nvSpPr>
        <p:spPr>
          <a:xfrm>
            <a:off x="5416738" y="1688729"/>
            <a:ext cx="249000" cy="3009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99" name="Google Shape;699;p26"/>
          <p:cNvSpPr/>
          <p:nvPr/>
        </p:nvSpPr>
        <p:spPr>
          <a:xfrm>
            <a:off x="8036563" y="5084850"/>
            <a:ext cx="379500" cy="4485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00" name="Google Shape;700;p26"/>
          <p:cNvSpPr/>
          <p:nvPr/>
        </p:nvSpPr>
        <p:spPr>
          <a:xfrm>
            <a:off x="6890800" y="1606150"/>
            <a:ext cx="643800" cy="5121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1②</a:t>
            </a:r>
            <a:endParaRPr sz="1400" b="0" i="0" u="none" strike="noStrike" cap="none">
              <a:solidFill>
                <a:srgbClr val="000000"/>
              </a:solidFill>
              <a:latin typeface="Arial"/>
              <a:ea typeface="Arial"/>
              <a:cs typeface="Arial"/>
              <a:sym typeface="Arial"/>
            </a:endParaRPr>
          </a:p>
        </p:txBody>
      </p:sp>
      <p:pic>
        <p:nvPicPr>
          <p:cNvPr id="701" name="Google Shape;701;p26"/>
          <p:cNvPicPr preferRelativeResize="0"/>
          <p:nvPr/>
        </p:nvPicPr>
        <p:blipFill rotWithShape="1">
          <a:blip r:embed="rId7">
            <a:alphaModFix/>
          </a:blip>
          <a:srcRect l="17634" t="18896" r="21722" b="16345"/>
          <a:stretch/>
        </p:blipFill>
        <p:spPr>
          <a:xfrm>
            <a:off x="7046913" y="5834238"/>
            <a:ext cx="379500" cy="375614"/>
          </a:xfrm>
          <a:prstGeom prst="rect">
            <a:avLst/>
          </a:prstGeom>
          <a:noFill/>
          <a:ln>
            <a:noFill/>
          </a:ln>
        </p:spPr>
      </p:pic>
      <p:sp>
        <p:nvSpPr>
          <p:cNvPr id="702" name="Google Shape;702;p26"/>
          <p:cNvSpPr/>
          <p:nvPr/>
        </p:nvSpPr>
        <p:spPr>
          <a:xfrm>
            <a:off x="7014662" y="5848508"/>
            <a:ext cx="444000" cy="347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703" name="Google Shape;703;p26"/>
          <p:cNvSpPr/>
          <p:nvPr/>
        </p:nvSpPr>
        <p:spPr>
          <a:xfrm>
            <a:off x="8307488" y="5533351"/>
            <a:ext cx="249000" cy="2157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cxnSp>
        <p:nvCxnSpPr>
          <p:cNvPr id="704" name="Google Shape;704;p26"/>
          <p:cNvCxnSpPr/>
          <p:nvPr/>
        </p:nvCxnSpPr>
        <p:spPr>
          <a:xfrm>
            <a:off x="5679675" y="1879279"/>
            <a:ext cx="1550100" cy="412800"/>
          </a:xfrm>
          <a:prstGeom prst="straightConnector1">
            <a:avLst/>
          </a:prstGeom>
          <a:noFill/>
          <a:ln w="25400" cap="flat" cmpd="sng">
            <a:solidFill>
              <a:srgbClr val="FF0000"/>
            </a:solidFill>
            <a:prstDash val="solid"/>
            <a:round/>
            <a:headEnd type="none" w="sm" len="sm"/>
            <a:tailEnd type="triangle" w="med" len="med"/>
          </a:ln>
        </p:spPr>
      </p:cxnSp>
      <p:pic>
        <p:nvPicPr>
          <p:cNvPr id="705" name="Google Shape;705;p26"/>
          <p:cNvPicPr preferRelativeResize="0"/>
          <p:nvPr/>
        </p:nvPicPr>
        <p:blipFill rotWithShape="1">
          <a:blip r:embed="rId4">
            <a:alphaModFix/>
          </a:blip>
          <a:srcRect r="13134"/>
          <a:stretch/>
        </p:blipFill>
        <p:spPr>
          <a:xfrm>
            <a:off x="7229763" y="2118321"/>
            <a:ext cx="1203600" cy="511933"/>
          </a:xfrm>
          <a:prstGeom prst="rect">
            <a:avLst/>
          </a:prstGeom>
          <a:noFill/>
          <a:ln>
            <a:noFill/>
          </a:ln>
        </p:spPr>
      </p:pic>
      <p:sp>
        <p:nvSpPr>
          <p:cNvPr id="706" name="Google Shape;706;p26"/>
          <p:cNvSpPr/>
          <p:nvPr/>
        </p:nvSpPr>
        <p:spPr>
          <a:xfrm>
            <a:off x="7229763" y="2118242"/>
            <a:ext cx="1203600" cy="512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cxnSp>
        <p:nvCxnSpPr>
          <p:cNvPr id="707" name="Google Shape;707;p26"/>
          <p:cNvCxnSpPr>
            <a:stCxn id="703" idx="1"/>
            <a:endCxn id="702" idx="3"/>
          </p:cNvCxnSpPr>
          <p:nvPr/>
        </p:nvCxnSpPr>
        <p:spPr>
          <a:xfrm flipH="1">
            <a:off x="7458788" y="5641201"/>
            <a:ext cx="848700" cy="381000"/>
          </a:xfrm>
          <a:prstGeom prst="straightConnector1">
            <a:avLst/>
          </a:prstGeom>
          <a:noFill/>
          <a:ln w="25400" cap="flat" cmpd="sng">
            <a:solidFill>
              <a:srgbClr val="FF0000"/>
            </a:solidFill>
            <a:prstDash val="solid"/>
            <a:round/>
            <a:headEnd type="none" w="sm" len="sm"/>
            <a:tailEnd type="triangle" w="med" len="med"/>
          </a:ln>
        </p:spPr>
      </p:cxnSp>
      <p:sp>
        <p:nvSpPr>
          <p:cNvPr id="708" name="Google Shape;708;p26"/>
          <p:cNvSpPr/>
          <p:nvPr/>
        </p:nvSpPr>
        <p:spPr>
          <a:xfrm>
            <a:off x="235875" y="5170725"/>
            <a:ext cx="4179000" cy="1161600"/>
          </a:xfrm>
          <a:prstGeom prst="roundRect">
            <a:avLst>
              <a:gd name="adj" fmla="val 9907"/>
            </a:avLst>
          </a:prstGeom>
          <a:noFill/>
          <a:ln w="28575" cap="flat" cmpd="sng">
            <a:solidFill>
              <a:srgbClr val="0070F5"/>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本モード設定は、</a:t>
            </a:r>
            <a:r>
              <a:rPr lang="ja" sz="1400" b="1" i="0" u="none" strike="noStrike" cap="none">
                <a:solidFill>
                  <a:srgbClr val="FF0000"/>
                </a:solidFill>
                <a:latin typeface="Arial"/>
                <a:ea typeface="Arial"/>
                <a:cs typeface="Arial"/>
                <a:sym typeface="Arial"/>
              </a:rPr>
              <a:t>学習者端末が Chromebook の場合に利用します。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学習者端末が Windows の場合は、OFF の設定でも、常にデスクトップをモニタリングします。</a:t>
            </a:r>
            <a:endParaRPr sz="1300" b="1" i="0" u="none" strike="noStrike" cap="none">
              <a:solidFill>
                <a:srgbClr val="000066"/>
              </a:solidFill>
              <a:latin typeface="Arial"/>
              <a:ea typeface="Arial"/>
              <a:cs typeface="Arial"/>
              <a:sym typeface="Arial"/>
            </a:endParaRPr>
          </a:p>
        </p:txBody>
      </p:sp>
      <p:grpSp>
        <p:nvGrpSpPr>
          <p:cNvPr id="709" name="Google Shape;709;p26"/>
          <p:cNvGrpSpPr/>
          <p:nvPr/>
        </p:nvGrpSpPr>
        <p:grpSpPr>
          <a:xfrm>
            <a:off x="295688" y="4976449"/>
            <a:ext cx="1299000" cy="275509"/>
            <a:chOff x="419450" y="2714528"/>
            <a:chExt cx="1299000" cy="275509"/>
          </a:xfrm>
        </p:grpSpPr>
        <p:sp>
          <p:nvSpPr>
            <p:cNvPr id="710" name="Google Shape;710;p26"/>
            <p:cNvSpPr txBox="1"/>
            <p:nvPr/>
          </p:nvSpPr>
          <p:spPr>
            <a:xfrm>
              <a:off x="419450" y="2714528"/>
              <a:ext cx="1299000" cy="2754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ja" sz="1600" b="1" i="0" u="none" strike="noStrike" cap="none">
                  <a:solidFill>
                    <a:schemeClr val="dk1"/>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711" name="Google Shape;711;p26"/>
            <p:cNvPicPr preferRelativeResize="0"/>
            <p:nvPr/>
          </p:nvPicPr>
          <p:blipFill rotWithShape="1">
            <a:blip r:embed="rId9">
              <a:alphaModFix/>
            </a:blip>
            <a:srcRect/>
            <a:stretch/>
          </p:blipFill>
          <p:spPr>
            <a:xfrm>
              <a:off x="476650" y="2714662"/>
              <a:ext cx="275375" cy="275375"/>
            </a:xfrm>
            <a:prstGeom prst="rect">
              <a:avLst/>
            </a:prstGeom>
            <a:noFill/>
            <a:ln>
              <a:noFill/>
            </a:ln>
          </p:spPr>
        </p:pic>
      </p:grpSp>
      <p:sp>
        <p:nvSpPr>
          <p:cNvPr id="712" name="Google Shape;712;p26"/>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ブラウザだけでなくデスクトップもモニタリングできる設定にします。デスクトップモニターモードのON/OFFで、操作できる内容が変わります。詳細は</a:t>
            </a:r>
            <a:r>
              <a:rPr lang="ja" sz="1400" b="1" i="0" u="none" strike="noStrike" cap="none">
                <a:solidFill>
                  <a:schemeClr val="dk2"/>
                </a:solidFill>
                <a:uFill>
                  <a:noFill/>
                </a:uFill>
                <a:latin typeface="Arial"/>
                <a:ea typeface="Arial"/>
                <a:cs typeface="Arial"/>
                <a:sym typeface="Arial"/>
                <a:hlinkClick r:id="" action="ppaction://hlinkshowjump?jump=nextslide">
                  <a:extLst>
                    <a:ext uri="{A12FA001-AC4F-418D-AE19-62706E023703}">
                      <ahyp:hlinkClr xmlns:ahyp="http://schemas.microsoft.com/office/drawing/2018/hyperlinkcolor" val="tx"/>
                    </a:ext>
                  </a:extLst>
                </a:hlinkClick>
              </a:rPr>
              <a:t>次のページ</a:t>
            </a:r>
            <a:r>
              <a:rPr lang="ja" sz="1400" b="1" i="0" u="none" strike="noStrike" cap="none">
                <a:solidFill>
                  <a:srgbClr val="000000"/>
                </a:solidFill>
                <a:latin typeface="Arial"/>
                <a:ea typeface="Arial"/>
                <a:cs typeface="Arial"/>
                <a:sym typeface="Arial"/>
              </a:rPr>
              <a:t>をご覧ください。</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27"/>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2800" u="sng">
                <a:latin typeface="Arial"/>
                <a:ea typeface="Arial"/>
                <a:cs typeface="Arial"/>
                <a:sym typeface="Arial"/>
              </a:rPr>
              <a:t>デスクトップモニターモードのONとOFF</a:t>
            </a:r>
            <a:endParaRPr sz="2400" u="sng">
              <a:solidFill>
                <a:srgbClr val="000000"/>
              </a:solidFill>
              <a:latin typeface="Arial"/>
              <a:ea typeface="Arial"/>
              <a:cs typeface="Arial"/>
              <a:sym typeface="Arial"/>
            </a:endParaRPr>
          </a:p>
        </p:txBody>
      </p:sp>
      <p:sp>
        <p:nvSpPr>
          <p:cNvPr id="719" name="Google Shape;719;p27"/>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27</a:t>
            </a:fld>
            <a:endParaRPr/>
          </a:p>
        </p:txBody>
      </p:sp>
      <p:sp>
        <p:nvSpPr>
          <p:cNvPr id="720" name="Google Shape;720;p27"/>
          <p:cNvSpPr txBox="1"/>
          <p:nvPr/>
        </p:nvSpPr>
        <p:spPr>
          <a:xfrm>
            <a:off x="5344275" y="1307300"/>
            <a:ext cx="1218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ja" sz="1400" b="0" i="0" u="none" strike="noStrike" cap="none">
                <a:solidFill>
                  <a:srgbClr val="000000"/>
                </a:solidFill>
                <a:latin typeface="Arial"/>
                <a:ea typeface="Arial"/>
                <a:cs typeface="Arial"/>
                <a:sym typeface="Arial"/>
              </a:rPr>
              <a:t>◎</a:t>
            </a:r>
            <a:r>
              <a:rPr lang="ja" sz="1400" b="1" i="0" u="none" strike="noStrike" cap="none">
                <a:solidFill>
                  <a:srgbClr val="1155CC"/>
                </a:solidFill>
                <a:latin typeface="Arial"/>
                <a:ea typeface="Arial"/>
                <a:cs typeface="Arial"/>
                <a:sym typeface="Arial"/>
              </a:rPr>
              <a:t>ON</a:t>
            </a:r>
            <a:r>
              <a:rPr lang="ja" sz="1400" b="0" i="0" u="none" strike="noStrike" cap="none">
                <a:solidFill>
                  <a:srgbClr val="000000"/>
                </a:solidFill>
                <a:latin typeface="Arial"/>
                <a:ea typeface="Arial"/>
                <a:cs typeface="Arial"/>
                <a:sym typeface="Arial"/>
              </a:rPr>
              <a:t>の場合</a:t>
            </a:r>
            <a:endParaRPr sz="1200" b="0" i="0" u="none" strike="noStrike" cap="none">
              <a:solidFill>
                <a:srgbClr val="000000"/>
              </a:solidFill>
              <a:latin typeface="Arial"/>
              <a:ea typeface="Arial"/>
              <a:cs typeface="Arial"/>
              <a:sym typeface="Arial"/>
            </a:endParaRPr>
          </a:p>
        </p:txBody>
      </p:sp>
      <p:pic>
        <p:nvPicPr>
          <p:cNvPr id="721" name="Google Shape;721;p27"/>
          <p:cNvPicPr preferRelativeResize="0"/>
          <p:nvPr/>
        </p:nvPicPr>
        <p:blipFill rotWithShape="1">
          <a:blip r:embed="rId3">
            <a:alphaModFix/>
          </a:blip>
          <a:srcRect/>
          <a:stretch/>
        </p:blipFill>
        <p:spPr>
          <a:xfrm>
            <a:off x="5910360" y="3501850"/>
            <a:ext cx="2847964" cy="2320100"/>
          </a:xfrm>
          <a:prstGeom prst="rect">
            <a:avLst/>
          </a:prstGeom>
          <a:noFill/>
          <a:ln w="9525" cap="flat" cmpd="sng">
            <a:solidFill>
              <a:srgbClr val="D9D9D9"/>
            </a:solidFill>
            <a:prstDash val="solid"/>
            <a:round/>
            <a:headEnd type="none" w="sm" len="sm"/>
            <a:tailEnd type="none" w="sm" len="sm"/>
          </a:ln>
        </p:spPr>
      </p:pic>
      <p:sp>
        <p:nvSpPr>
          <p:cNvPr id="722" name="Google Shape;722;p27"/>
          <p:cNvSpPr/>
          <p:nvPr/>
        </p:nvSpPr>
        <p:spPr>
          <a:xfrm>
            <a:off x="7950650" y="5181763"/>
            <a:ext cx="431100" cy="435000"/>
          </a:xfrm>
          <a:prstGeom prst="roundRect">
            <a:avLst>
              <a:gd name="adj" fmla="val 16667"/>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 sz="1600" b="1" i="0" u="none" strike="noStrike" cap="none">
                <a:solidFill>
                  <a:schemeClr val="lt1"/>
                </a:solidFill>
                <a:latin typeface="Arial"/>
                <a:ea typeface="Arial"/>
                <a:cs typeface="Arial"/>
                <a:sym typeface="Arial"/>
              </a:rPr>
              <a:t>3</a:t>
            </a:r>
            <a:endParaRPr sz="1000" b="1" i="0" u="none" strike="noStrike" cap="none">
              <a:solidFill>
                <a:srgbClr val="000000"/>
              </a:solidFill>
              <a:latin typeface="Arial"/>
              <a:ea typeface="Arial"/>
              <a:cs typeface="Arial"/>
              <a:sym typeface="Arial"/>
            </a:endParaRPr>
          </a:p>
        </p:txBody>
      </p:sp>
      <p:sp>
        <p:nvSpPr>
          <p:cNvPr id="723" name="Google Shape;723;p27"/>
          <p:cNvSpPr/>
          <p:nvPr/>
        </p:nvSpPr>
        <p:spPr>
          <a:xfrm>
            <a:off x="8248275" y="5616775"/>
            <a:ext cx="431100" cy="1143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724" name="Google Shape;724;p27"/>
          <p:cNvSpPr txBox="1"/>
          <p:nvPr/>
        </p:nvSpPr>
        <p:spPr>
          <a:xfrm>
            <a:off x="7160675" y="1307275"/>
            <a:ext cx="1342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ja" sz="1400" b="0" i="0" u="none" strike="noStrike" cap="none">
                <a:solidFill>
                  <a:srgbClr val="000000"/>
                </a:solidFill>
                <a:latin typeface="Arial"/>
                <a:ea typeface="Arial"/>
                <a:cs typeface="Arial"/>
                <a:sym typeface="Arial"/>
              </a:rPr>
              <a:t>◎ </a:t>
            </a:r>
            <a:r>
              <a:rPr lang="ja" sz="1400" b="1" i="0" u="none" strike="noStrike" cap="none">
                <a:solidFill>
                  <a:srgbClr val="000000"/>
                </a:solidFill>
                <a:latin typeface="Arial"/>
                <a:ea typeface="Arial"/>
                <a:cs typeface="Arial"/>
                <a:sym typeface="Arial"/>
              </a:rPr>
              <a:t>OFF</a:t>
            </a:r>
            <a:r>
              <a:rPr lang="ja" sz="1400" b="0" i="0" u="none" strike="noStrike" cap="none">
                <a:solidFill>
                  <a:srgbClr val="000000"/>
                </a:solidFill>
                <a:latin typeface="Arial"/>
                <a:ea typeface="Arial"/>
                <a:cs typeface="Arial"/>
                <a:sym typeface="Arial"/>
              </a:rPr>
              <a:t>の場合</a:t>
            </a:r>
            <a:endParaRPr sz="1200" b="0" i="0" u="none" strike="noStrike" cap="none">
              <a:solidFill>
                <a:srgbClr val="000000"/>
              </a:solidFill>
              <a:latin typeface="Arial"/>
              <a:ea typeface="Arial"/>
              <a:cs typeface="Arial"/>
              <a:sym typeface="Arial"/>
            </a:endParaRPr>
          </a:p>
        </p:txBody>
      </p:sp>
      <p:pic>
        <p:nvPicPr>
          <p:cNvPr id="725" name="Google Shape;725;p27"/>
          <p:cNvPicPr preferRelativeResize="0"/>
          <p:nvPr/>
        </p:nvPicPr>
        <p:blipFill rotWithShape="1">
          <a:blip r:embed="rId4">
            <a:alphaModFix/>
          </a:blip>
          <a:srcRect l="16488" t="27509" r="21550" b="16447"/>
          <a:stretch/>
        </p:blipFill>
        <p:spPr>
          <a:xfrm>
            <a:off x="8378797" y="1287500"/>
            <a:ext cx="509375" cy="347375"/>
          </a:xfrm>
          <a:prstGeom prst="rect">
            <a:avLst/>
          </a:prstGeom>
          <a:noFill/>
          <a:ln>
            <a:noFill/>
          </a:ln>
        </p:spPr>
      </p:pic>
      <p:pic>
        <p:nvPicPr>
          <p:cNvPr id="726" name="Google Shape;726;p27"/>
          <p:cNvPicPr preferRelativeResize="0"/>
          <p:nvPr/>
        </p:nvPicPr>
        <p:blipFill rotWithShape="1">
          <a:blip r:embed="rId5">
            <a:alphaModFix/>
          </a:blip>
          <a:srcRect l="17634" t="18896" r="21722" b="16345"/>
          <a:stretch/>
        </p:blipFill>
        <p:spPr>
          <a:xfrm>
            <a:off x="6435320" y="1273400"/>
            <a:ext cx="548700" cy="375600"/>
          </a:xfrm>
          <a:prstGeom prst="rect">
            <a:avLst/>
          </a:prstGeom>
          <a:noFill/>
          <a:ln>
            <a:noFill/>
          </a:ln>
        </p:spPr>
      </p:pic>
      <p:graphicFrame>
        <p:nvGraphicFramePr>
          <p:cNvPr id="727" name="Google Shape;727;p27"/>
          <p:cNvGraphicFramePr/>
          <p:nvPr/>
        </p:nvGraphicFramePr>
        <p:xfrm>
          <a:off x="235875" y="1629225"/>
          <a:ext cx="8652300" cy="1402025"/>
        </p:xfrm>
        <a:graphic>
          <a:graphicData uri="http://schemas.openxmlformats.org/drawingml/2006/table">
            <a:tbl>
              <a:tblPr>
                <a:noFill/>
                <a:tableStyleId>{783FC2E9-E4CB-4F73-B298-CAA7A63977EF}</a:tableStyleId>
              </a:tblPr>
              <a:tblGrid>
                <a:gridCol w="5091225">
                  <a:extLst>
                    <a:ext uri="{9D8B030D-6E8A-4147-A177-3AD203B41FA5}">
                      <a16:colId xmlns:a16="http://schemas.microsoft.com/office/drawing/2014/main" val="20000"/>
                    </a:ext>
                  </a:extLst>
                </a:gridCol>
                <a:gridCol w="1799500">
                  <a:extLst>
                    <a:ext uri="{9D8B030D-6E8A-4147-A177-3AD203B41FA5}">
                      <a16:colId xmlns:a16="http://schemas.microsoft.com/office/drawing/2014/main" val="20001"/>
                    </a:ext>
                  </a:extLst>
                </a:gridCol>
                <a:gridCol w="1761575">
                  <a:extLst>
                    <a:ext uri="{9D8B030D-6E8A-4147-A177-3AD203B41FA5}">
                      <a16:colId xmlns:a16="http://schemas.microsoft.com/office/drawing/2014/main" val="20002"/>
                    </a:ext>
                  </a:extLst>
                </a:gridCol>
              </a:tblGrid>
              <a:tr h="396225">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１．ブラウザ以外の画面全体やアプリの操作のモニタリング</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〇</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×（ブラウザのみ）</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396225">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２．発表機能の使用⇒</a:t>
                      </a:r>
                      <a:r>
                        <a:rPr lang="ja" sz="1200" u="none" strike="noStrike" cap="none">
                          <a:solidFill>
                            <a:schemeClr val="dk1"/>
                          </a:solidFill>
                        </a:rPr>
                        <a:t>（ </a:t>
                      </a:r>
                      <a:r>
                        <a:rPr lang="ja" sz="1200" u="none" strike="noStrike" cap="none">
                          <a:solidFill>
                            <a:schemeClr val="dk1"/>
                          </a:solidFill>
                          <a:uFill>
                            <a:noFill/>
                          </a:uFill>
                          <a:hlinkClick r:id="rId6" action="ppaction://hlinksldjump">
                            <a:extLst>
                              <a:ext uri="{A12FA001-AC4F-418D-AE19-62706E023703}">
                                <ahyp:hlinkClr xmlns:ahyp="http://schemas.microsoft.com/office/drawing/2018/hyperlinkcolor" val="tx"/>
                              </a:ext>
                            </a:extLst>
                          </a:hlinkClick>
                        </a:rPr>
                        <a:t>P.16 </a:t>
                      </a:r>
                      <a:r>
                        <a:rPr lang="ja" sz="1200" u="none" strike="noStrike" cap="none">
                          <a:solidFill>
                            <a:schemeClr val="dk1"/>
                          </a:solidFill>
                        </a:rPr>
                        <a:t>）</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〇</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３．クラス開始時、学習者の Chromebook に右下図の「画　　面を共有する」ダイアログの表示</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〇</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28" name="Google Shape;728;p27"/>
          <p:cNvSpPr/>
          <p:nvPr/>
        </p:nvSpPr>
        <p:spPr>
          <a:xfrm>
            <a:off x="235875" y="3499725"/>
            <a:ext cx="5491500" cy="2320200"/>
          </a:xfrm>
          <a:prstGeom prst="roundRect">
            <a:avLst>
              <a:gd name="adj" fmla="val 9907"/>
            </a:avLst>
          </a:prstGeom>
          <a:noFill/>
          <a:ln w="28575" cap="flat" cmpd="sng">
            <a:solidFill>
              <a:srgbClr val="0070F5"/>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①学習者が右図の［共有］をクリックすることで機能します。</a:t>
            </a:r>
            <a:endParaRPr sz="1300" b="1"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00"/>
              <a:buFont typeface="Arial"/>
              <a:buNone/>
            </a:pPr>
            <a:r>
              <a:rPr lang="ja" sz="1300" b="1" i="0" u="none" strike="noStrike" cap="none">
                <a:solidFill>
                  <a:srgbClr val="FF0000"/>
                </a:solidFill>
                <a:latin typeface="Arial"/>
                <a:ea typeface="Arial"/>
                <a:cs typeface="Arial"/>
                <a:sym typeface="Arial"/>
              </a:rPr>
              <a:t>キャンセルを押しても再びこの画面になります。</a:t>
            </a:r>
            <a:endParaRPr sz="1300" b="1" i="0" u="none" strike="noStrike" cap="none">
              <a:solidFill>
                <a:srgbClr val="FF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00"/>
              <a:buFont typeface="Arial"/>
              <a:buNone/>
            </a:pPr>
            <a:endParaRPr sz="1300" b="1"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②学習者の Chromebook に右図が出てこない場合、デスクトップモニターモードがOFFになっている可能性が考えられます。</a:t>
            </a:r>
            <a:endParaRPr sz="1300" b="1"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00"/>
              <a:buFont typeface="Arial"/>
              <a:buNone/>
            </a:pPr>
            <a:endParaRPr sz="1300" b="1"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③通信の遅延などが生じる場合は、こちらのモードをOFFにすることで、解消されることがあります。</a:t>
            </a:r>
            <a:endParaRPr sz="1300" b="1" i="0" u="none" strike="noStrike" cap="none">
              <a:solidFill>
                <a:srgbClr val="000000"/>
              </a:solidFill>
              <a:latin typeface="Arial"/>
              <a:ea typeface="Arial"/>
              <a:cs typeface="Arial"/>
              <a:sym typeface="Arial"/>
            </a:endParaRPr>
          </a:p>
        </p:txBody>
      </p:sp>
      <p:sp>
        <p:nvSpPr>
          <p:cNvPr id="729" name="Google Shape;729;p27"/>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730" name="Google Shape;730;p27"/>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デスクトップモニターモードのON/OFFで操作できる機能の違いは下記表の通りです。</a:t>
            </a:r>
            <a:endParaRPr sz="1400" b="1" i="0" u="none" strike="noStrike" cap="none">
              <a:solidFill>
                <a:srgbClr val="000000"/>
              </a:solidFill>
              <a:latin typeface="Arial"/>
              <a:ea typeface="Arial"/>
              <a:cs typeface="Arial"/>
              <a:sym typeface="Arial"/>
            </a:endParaRPr>
          </a:p>
        </p:txBody>
      </p:sp>
      <p:sp>
        <p:nvSpPr>
          <p:cNvPr id="731" name="Google Shape;731;p27"/>
          <p:cNvSpPr txBox="1"/>
          <p:nvPr/>
        </p:nvSpPr>
        <p:spPr>
          <a:xfrm>
            <a:off x="381025" y="3308525"/>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732" name="Google Shape;732;p27"/>
          <p:cNvPicPr preferRelativeResize="0"/>
          <p:nvPr/>
        </p:nvPicPr>
        <p:blipFill rotWithShape="1">
          <a:blip r:embed="rId7">
            <a:alphaModFix/>
          </a:blip>
          <a:srcRect/>
          <a:stretch/>
        </p:blipFill>
        <p:spPr>
          <a:xfrm>
            <a:off x="381023" y="3308513"/>
            <a:ext cx="286450" cy="286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graphicFrame>
        <p:nvGraphicFramePr>
          <p:cNvPr id="738" name="Google Shape;738;p28"/>
          <p:cNvGraphicFramePr/>
          <p:nvPr>
            <p:extLst>
              <p:ext uri="{D42A27DB-BD31-4B8C-83A1-F6EECF244321}">
                <p14:modId xmlns:p14="http://schemas.microsoft.com/office/powerpoint/2010/main" val="2092011970"/>
              </p:ext>
            </p:extLst>
          </p:nvPr>
        </p:nvGraphicFramePr>
        <p:xfrm>
          <a:off x="235050" y="1302513"/>
          <a:ext cx="4179800" cy="4888675"/>
        </p:xfrm>
        <a:graphic>
          <a:graphicData uri="http://schemas.openxmlformats.org/drawingml/2006/table">
            <a:tbl>
              <a:tblPr>
                <a:noFill/>
                <a:tableStyleId>{783FC2E9-E4CB-4F73-B298-CAA7A63977EF}</a:tableStyleId>
              </a:tblPr>
              <a:tblGrid>
                <a:gridCol w="579950">
                  <a:extLst>
                    <a:ext uri="{9D8B030D-6E8A-4147-A177-3AD203B41FA5}">
                      <a16:colId xmlns:a16="http://schemas.microsoft.com/office/drawing/2014/main" val="20000"/>
                    </a:ext>
                  </a:extLst>
                </a:gridCol>
                <a:gridCol w="3599850">
                  <a:extLst>
                    <a:ext uri="{9D8B030D-6E8A-4147-A177-3AD203B41FA5}">
                      <a16:colId xmlns:a16="http://schemas.microsoft.com/office/drawing/2014/main" val="20001"/>
                    </a:ext>
                  </a:extLst>
                </a:gridCol>
              </a:tblGrid>
              <a:tr h="7540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Chrome ブラウザ で Chrome ウェブストア™ にアクセスします。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454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［Chrome に追加］</a:t>
                      </a:r>
                      <a:r>
                        <a:rPr lang="ja" sz="1400" u="none" strike="noStrike" cap="none"/>
                        <a:t>をクリック</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69830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［拡張機能を追加］</a:t>
                      </a:r>
                      <a:r>
                        <a:rPr lang="ja" sz="1400" u="none" strike="noStrike" cap="none"/>
                        <a:t>をクリック</a:t>
                      </a:r>
                      <a:br>
                        <a:rPr lang="ja" sz="1400" u="none" strike="noStrike" cap="none"/>
                      </a:br>
                      <a:r>
                        <a:rPr lang="ja" sz="1200" u="none" strike="noStrike" cap="none"/>
                        <a:t>⇒</a:t>
                      </a:r>
                      <a:r>
                        <a:rPr lang="ja" sz="1200" b="1" u="none" strike="noStrike" cap="none"/>
                        <a:t>Chrome</a:t>
                      </a:r>
                      <a:r>
                        <a:rPr lang="ja" sz="1200" u="none" strike="noStrike" cap="none"/>
                        <a:t> ブラウザ にインストールが完了です。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4542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Chrome ブラウザ の右上、</a:t>
                      </a:r>
                      <a:r>
                        <a:rPr lang="ja-JP" altLang="en-US" sz="1400" u="none" strike="noStrike" cap="none" dirty="0"/>
                        <a:t>　　　</a:t>
                      </a:r>
                      <a:r>
                        <a:rPr lang="ja" sz="1400" u="none" strike="noStrike" cap="none" dirty="0"/>
                        <a:t>を選択後</a:t>
                      </a:r>
                      <a:r>
                        <a:rPr lang="ja-JP" altLang="en-US" sz="1400" u="none" strike="noStrike" cap="none" dirty="0"/>
                        <a:t>、</a:t>
                      </a:r>
                      <a:endParaRPr lang="en-US" altLang="ja-JP" sz="1400" u="none" strike="noStrike" cap="none" dirty="0"/>
                    </a:p>
                    <a:p>
                      <a:pPr marL="0" marR="0" lvl="0" indent="0" algn="l" rtl="0">
                        <a:lnSpc>
                          <a:spcPct val="115000"/>
                        </a:lnSpc>
                        <a:spcBef>
                          <a:spcPts val="0"/>
                        </a:spcBef>
                        <a:spcAft>
                          <a:spcPts val="0"/>
                        </a:spcAft>
                        <a:buClr>
                          <a:srgbClr val="000000"/>
                        </a:buClr>
                        <a:buSzPts val="1400"/>
                        <a:buFont typeface="Arial"/>
                        <a:buNone/>
                      </a:pPr>
                      <a:r>
                        <a:rPr lang="ja-JP" altLang="en-US" sz="1400" u="none" strike="noStrike" cap="none" dirty="0"/>
                        <a:t>　　　</a:t>
                      </a:r>
                      <a:r>
                        <a:rPr lang="ja" sz="1400" u="none" strike="noStrike" cap="none" dirty="0"/>
                        <a:t>をクリックし、</a:t>
                      </a:r>
                      <a:r>
                        <a:rPr lang="ja-JP" altLang="en-US" sz="1400" u="none" strike="noStrike" cap="none" dirty="0"/>
                        <a:t>　　　</a:t>
                      </a:r>
                      <a:r>
                        <a:rPr lang="ja" sz="1400" u="none" strike="noStrike" cap="none" dirty="0"/>
                        <a:t>にする。</a:t>
                      </a:r>
                      <a:endParaRPr sz="1400" u="none" strike="noStrike" cap="none" dirty="0"/>
                    </a:p>
                    <a:p>
                      <a:pPr marL="0" marR="0" lvl="0" indent="0" algn="l" rtl="0">
                        <a:lnSpc>
                          <a:spcPct val="115000"/>
                        </a:lnSpc>
                        <a:spcBef>
                          <a:spcPts val="0"/>
                        </a:spcBef>
                        <a:spcAft>
                          <a:spcPts val="0"/>
                        </a:spcAft>
                        <a:buClr>
                          <a:srgbClr val="000000"/>
                        </a:buClr>
                        <a:buSzPts val="1200"/>
                        <a:buFont typeface="Arial"/>
                        <a:buNone/>
                      </a:pPr>
                      <a:r>
                        <a:rPr lang="ja" sz="1200" u="none" strike="noStrike" cap="none" dirty="0"/>
                        <a:t>⇒</a:t>
                      </a:r>
                      <a:r>
                        <a:rPr lang="ja" sz="1200" b="1" u="none" strike="noStrike" cap="none" dirty="0"/>
                        <a:t>Chrome</a:t>
                      </a:r>
                      <a:r>
                        <a:rPr lang="ja" sz="1200" u="none" strike="noStrike" cap="none" dirty="0"/>
                        <a:t> ブラウザ の右上に拡張機能が常に表示されます。</a:t>
                      </a: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14367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endParaRPr sz="1200" u="none" strike="noStrike" cap="none" dirty="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739" name="Google Shape;739;p28"/>
          <p:cNvPicPr preferRelativeResize="0"/>
          <p:nvPr/>
        </p:nvPicPr>
        <p:blipFill rotWithShape="1">
          <a:blip r:embed="rId3">
            <a:alphaModFix/>
          </a:blip>
          <a:srcRect b="15139"/>
          <a:stretch/>
        </p:blipFill>
        <p:spPr>
          <a:xfrm>
            <a:off x="5412813" y="4125424"/>
            <a:ext cx="3078025" cy="1888450"/>
          </a:xfrm>
          <a:prstGeom prst="rect">
            <a:avLst/>
          </a:prstGeom>
          <a:noFill/>
          <a:ln w="9525" cap="flat" cmpd="sng">
            <a:solidFill>
              <a:srgbClr val="D9D9D9"/>
            </a:solidFill>
            <a:prstDash val="solid"/>
            <a:round/>
            <a:headEnd type="none" w="sm" len="sm"/>
            <a:tailEnd type="none" w="sm" len="sm"/>
          </a:ln>
        </p:spPr>
      </p:pic>
      <p:pic>
        <p:nvPicPr>
          <p:cNvPr id="740" name="Google Shape;740;p28"/>
          <p:cNvPicPr preferRelativeResize="0"/>
          <p:nvPr/>
        </p:nvPicPr>
        <p:blipFill rotWithShape="1">
          <a:blip r:embed="rId4">
            <a:alphaModFix/>
          </a:blip>
          <a:srcRect/>
          <a:stretch/>
        </p:blipFill>
        <p:spPr>
          <a:xfrm>
            <a:off x="5550713" y="2792265"/>
            <a:ext cx="2802225" cy="1145975"/>
          </a:xfrm>
          <a:prstGeom prst="rect">
            <a:avLst/>
          </a:prstGeom>
          <a:noFill/>
          <a:ln w="9525" cap="flat" cmpd="sng">
            <a:solidFill>
              <a:srgbClr val="D9D9D9"/>
            </a:solidFill>
            <a:prstDash val="solid"/>
            <a:round/>
            <a:headEnd type="none" w="sm" len="sm"/>
            <a:tailEnd type="none" w="sm" len="sm"/>
          </a:ln>
        </p:spPr>
      </p:pic>
      <p:pic>
        <p:nvPicPr>
          <p:cNvPr id="741" name="Google Shape;741;p28"/>
          <p:cNvPicPr preferRelativeResize="0"/>
          <p:nvPr/>
        </p:nvPicPr>
        <p:blipFill rotWithShape="1">
          <a:blip r:embed="rId5">
            <a:alphaModFix/>
          </a:blip>
          <a:srcRect b="33083"/>
          <a:stretch/>
        </p:blipFill>
        <p:spPr>
          <a:xfrm>
            <a:off x="5080225" y="1288221"/>
            <a:ext cx="3743201" cy="1263699"/>
          </a:xfrm>
          <a:prstGeom prst="rect">
            <a:avLst/>
          </a:prstGeom>
          <a:noFill/>
          <a:ln w="9525" cap="flat" cmpd="sng">
            <a:solidFill>
              <a:srgbClr val="D9D9D9"/>
            </a:solidFill>
            <a:prstDash val="solid"/>
            <a:round/>
            <a:headEnd type="none" w="sm" len="sm"/>
            <a:tailEnd type="none" w="sm" len="sm"/>
          </a:ln>
        </p:spPr>
      </p:pic>
      <p:sp>
        <p:nvSpPr>
          <p:cNvPr id="742" name="Google Shape;742;p28"/>
          <p:cNvSpPr txBox="1">
            <a:spLocks noGrp="1"/>
          </p:cNvSpPr>
          <p:nvPr>
            <p:ph type="title"/>
          </p:nvPr>
        </p:nvSpPr>
        <p:spPr>
          <a:xfrm>
            <a:off x="235050" y="-8"/>
            <a:ext cx="7449900" cy="60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000"/>
              <a:buNone/>
            </a:pPr>
            <a:r>
              <a:rPr lang="ja" sz="3200" u="sng">
                <a:latin typeface="Arial"/>
                <a:ea typeface="Arial"/>
                <a:cs typeface="Arial"/>
                <a:sym typeface="Arial"/>
              </a:rPr>
              <a:t>マーキングツールをインストールする</a:t>
            </a:r>
            <a:endParaRPr sz="3200" u="sng">
              <a:latin typeface="Arial"/>
              <a:ea typeface="Arial"/>
              <a:cs typeface="Arial"/>
              <a:sym typeface="Arial"/>
            </a:endParaRPr>
          </a:p>
        </p:txBody>
      </p:sp>
      <p:sp>
        <p:nvSpPr>
          <p:cNvPr id="743" name="Google Shape;743;p2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28</a:t>
            </a:fld>
            <a:endParaRPr/>
          </a:p>
        </p:txBody>
      </p:sp>
      <p:sp>
        <p:nvSpPr>
          <p:cNvPr id="744" name="Google Shape;744;p28"/>
          <p:cNvSpPr/>
          <p:nvPr/>
        </p:nvSpPr>
        <p:spPr>
          <a:xfrm>
            <a:off x="8080925" y="1806525"/>
            <a:ext cx="692700" cy="174300"/>
          </a:xfrm>
          <a:prstGeom prst="roundRect">
            <a:avLst>
              <a:gd name="adj" fmla="val 9907"/>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745" name="Google Shape;745;p28"/>
          <p:cNvSpPr/>
          <p:nvPr/>
        </p:nvSpPr>
        <p:spPr>
          <a:xfrm>
            <a:off x="7009825" y="3643250"/>
            <a:ext cx="692700" cy="203400"/>
          </a:xfrm>
          <a:prstGeom prst="roundRect">
            <a:avLst>
              <a:gd name="adj" fmla="val 9907"/>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746" name="Google Shape;746;p28"/>
          <p:cNvPicPr preferRelativeResize="0"/>
          <p:nvPr/>
        </p:nvPicPr>
        <p:blipFill rotWithShape="1">
          <a:blip r:embed="rId6">
            <a:alphaModFix/>
          </a:blip>
          <a:srcRect l="19026" t="16798" r="15017" b="16804"/>
          <a:stretch/>
        </p:blipFill>
        <p:spPr>
          <a:xfrm>
            <a:off x="3149385" y="3434921"/>
            <a:ext cx="213301" cy="203425"/>
          </a:xfrm>
          <a:prstGeom prst="rect">
            <a:avLst/>
          </a:prstGeom>
          <a:noFill/>
          <a:ln>
            <a:noFill/>
          </a:ln>
        </p:spPr>
      </p:pic>
      <p:sp>
        <p:nvSpPr>
          <p:cNvPr id="747" name="Google Shape;747;p28"/>
          <p:cNvSpPr/>
          <p:nvPr/>
        </p:nvSpPr>
        <p:spPr>
          <a:xfrm>
            <a:off x="7730363" y="4154300"/>
            <a:ext cx="362100" cy="342900"/>
          </a:xfrm>
          <a:prstGeom prst="roundRect">
            <a:avLst>
              <a:gd name="adj" fmla="val 9907"/>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748" name="Google Shape;748;p28"/>
          <p:cNvSpPr/>
          <p:nvPr/>
        </p:nvSpPr>
        <p:spPr>
          <a:xfrm>
            <a:off x="7358563" y="5625425"/>
            <a:ext cx="362100" cy="342900"/>
          </a:xfrm>
          <a:prstGeom prst="roundRect">
            <a:avLst>
              <a:gd name="adj" fmla="val 22607"/>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749" name="Google Shape;749;p28"/>
          <p:cNvPicPr preferRelativeResize="0"/>
          <p:nvPr/>
        </p:nvPicPr>
        <p:blipFill rotWithShape="1">
          <a:blip r:embed="rId7">
            <a:alphaModFix/>
          </a:blip>
          <a:srcRect l="22254" t="22919" r="22860" b="10338"/>
          <a:stretch/>
        </p:blipFill>
        <p:spPr>
          <a:xfrm>
            <a:off x="1090173" y="3659927"/>
            <a:ext cx="167275" cy="203425"/>
          </a:xfrm>
          <a:prstGeom prst="rect">
            <a:avLst/>
          </a:prstGeom>
          <a:noFill/>
          <a:ln>
            <a:noFill/>
          </a:ln>
        </p:spPr>
      </p:pic>
      <p:pic>
        <p:nvPicPr>
          <p:cNvPr id="750" name="Google Shape;750;p28"/>
          <p:cNvPicPr preferRelativeResize="0"/>
          <p:nvPr/>
        </p:nvPicPr>
        <p:blipFill rotWithShape="1">
          <a:blip r:embed="rId8">
            <a:alphaModFix/>
          </a:blip>
          <a:srcRect l="21677" t="20955" r="28511" b="14319"/>
          <a:stretch/>
        </p:blipFill>
        <p:spPr>
          <a:xfrm>
            <a:off x="2824606" y="3654669"/>
            <a:ext cx="151825" cy="203425"/>
          </a:xfrm>
          <a:prstGeom prst="rect">
            <a:avLst/>
          </a:prstGeom>
          <a:noFill/>
          <a:ln>
            <a:noFill/>
          </a:ln>
        </p:spPr>
      </p:pic>
      <p:sp>
        <p:nvSpPr>
          <p:cNvPr id="751" name="Google Shape;751;p28"/>
          <p:cNvSpPr/>
          <p:nvPr/>
        </p:nvSpPr>
        <p:spPr>
          <a:xfrm>
            <a:off x="7569427" y="3234444"/>
            <a:ext cx="360300" cy="391200"/>
          </a:xfrm>
          <a:prstGeom prst="roundRect">
            <a:avLst>
              <a:gd name="adj" fmla="val 16667"/>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52" name="Google Shape;752;p28"/>
          <p:cNvSpPr/>
          <p:nvPr/>
        </p:nvSpPr>
        <p:spPr>
          <a:xfrm>
            <a:off x="8005612" y="4963886"/>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53" name="Google Shape;753;p28"/>
          <p:cNvSpPr/>
          <p:nvPr/>
        </p:nvSpPr>
        <p:spPr>
          <a:xfrm>
            <a:off x="7787787" y="1359375"/>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54" name="Google Shape;754;p28"/>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755" name="Google Shape;755;p28"/>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マーキングツールのInterCLASS Marker は、 Chromeブラウザ 上にマーキングやレーザーポインター、注釈などが行える便利なツールです。</a:t>
            </a:r>
            <a:endParaRPr sz="1400" b="1" i="0" u="none" strike="noStrike" cap="none">
              <a:solidFill>
                <a:srgbClr val="000000"/>
              </a:solidFill>
              <a:latin typeface="Arial"/>
              <a:ea typeface="Arial"/>
              <a:cs typeface="Arial"/>
              <a:sym typeface="Arial"/>
            </a:endParaRPr>
          </a:p>
        </p:txBody>
      </p:sp>
      <p:sp>
        <p:nvSpPr>
          <p:cNvPr id="756" name="Google Shape;756;p28"/>
          <p:cNvSpPr txBox="1"/>
          <p:nvPr/>
        </p:nvSpPr>
        <p:spPr>
          <a:xfrm>
            <a:off x="872525" y="4754475"/>
            <a:ext cx="3385500" cy="164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ja" sz="1200" b="0" i="0" u="none" strike="noStrike" cap="none">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Chrome ウェブストア で InterCLASS Marker は、一般公開されておりません。</a:t>
            </a:r>
            <a:r>
              <a:rPr lang="ja" sz="12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インストールの際は、一度管理者様へURLをお問い合わせください。</a:t>
            </a:r>
            <a:endParaRPr sz="12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endParaRPr>
          </a:p>
          <a:p>
            <a:pPr marL="0" marR="0" lvl="0" indent="0" algn="l" rtl="0">
              <a:lnSpc>
                <a:spcPct val="115000"/>
              </a:lnSpc>
              <a:spcBef>
                <a:spcPts val="0"/>
              </a:spcBef>
              <a:spcAft>
                <a:spcPts val="0"/>
              </a:spcAft>
              <a:buClr>
                <a:srgbClr val="000000"/>
              </a:buClr>
              <a:buSzPts val="1400"/>
              <a:buFont typeface="Arial"/>
              <a:buNone/>
            </a:pPr>
            <a:r>
              <a:rPr lang="ja" sz="12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また、組織のポリシー設定で、拡張機能の個別インストールが禁止されている場合もございます。その際は、管理者様もお問合せください。</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graphicFrame>
        <p:nvGraphicFramePr>
          <p:cNvPr id="762" name="Google Shape;762;p29"/>
          <p:cNvGraphicFramePr/>
          <p:nvPr>
            <p:extLst>
              <p:ext uri="{D42A27DB-BD31-4B8C-83A1-F6EECF244321}">
                <p14:modId xmlns:p14="http://schemas.microsoft.com/office/powerpoint/2010/main" val="43327213"/>
              </p:ext>
            </p:extLst>
          </p:nvPr>
        </p:nvGraphicFramePr>
        <p:xfrm>
          <a:off x="235038" y="1288213"/>
          <a:ext cx="4407825" cy="2742125"/>
        </p:xfrm>
        <a:graphic>
          <a:graphicData uri="http://schemas.openxmlformats.org/drawingml/2006/table">
            <a:tbl>
              <a:tblPr>
                <a:noFill/>
                <a:tableStyleId>{783FC2E9-E4CB-4F73-B298-CAA7A63977EF}</a:tableStyleId>
              </a:tblPr>
              <a:tblGrid>
                <a:gridCol w="611600">
                  <a:extLst>
                    <a:ext uri="{9D8B030D-6E8A-4147-A177-3AD203B41FA5}">
                      <a16:colId xmlns:a16="http://schemas.microsoft.com/office/drawing/2014/main" val="20000"/>
                    </a:ext>
                  </a:extLst>
                </a:gridCol>
                <a:gridCol w="3796225">
                  <a:extLst>
                    <a:ext uri="{9D8B030D-6E8A-4147-A177-3AD203B41FA5}">
                      <a16:colId xmlns:a16="http://schemas.microsoft.com/office/drawing/2014/main" val="20001"/>
                    </a:ext>
                  </a:extLst>
                </a:gridCol>
              </a:tblGrid>
              <a:tr h="6951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rgbClr val="000000"/>
                        </a:buClr>
                        <a:buSzPts val="1400"/>
                        <a:buFont typeface="Arial"/>
                        <a:buNone/>
                      </a:pPr>
                      <a:r>
                        <a:rPr lang="ja" sz="1400" u="none" strike="noStrike" cap="none" dirty="0"/>
                        <a:t>アドレスバーの右側にある</a:t>
                      </a:r>
                      <a:r>
                        <a:rPr lang="ja-JP" altLang="en-US" sz="1400" u="none" strike="noStrike" cap="none" dirty="0"/>
                        <a:t>　　　</a:t>
                      </a:r>
                      <a:r>
                        <a:rPr lang="ja" sz="1400" u="none" strike="noStrike" cap="none" dirty="0"/>
                        <a:t>をクリックすると、マーキングツールが使用できます。</a:t>
                      </a:r>
                      <a:endParaRPr sz="1400" u="none" strike="noStrike" cap="none" dirty="0"/>
                    </a:p>
                    <a:p>
                      <a:pPr marL="0" marR="0" lvl="0" indent="0" algn="l" rtl="0">
                        <a:lnSpc>
                          <a:spcPct val="200000"/>
                        </a:lnSpc>
                        <a:spcBef>
                          <a:spcPts val="0"/>
                        </a:spcBef>
                        <a:spcAft>
                          <a:spcPts val="0"/>
                        </a:spcAft>
                        <a:buClr>
                          <a:srgbClr val="000000"/>
                        </a:buClr>
                        <a:buSzPts val="1200"/>
                        <a:buFont typeface="Arial"/>
                        <a:buNone/>
                      </a:pP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6167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rgbClr val="000000"/>
                        </a:buClr>
                        <a:buSzPts val="1400"/>
                        <a:buFont typeface="Arial"/>
                        <a:buNone/>
                      </a:pPr>
                      <a:r>
                        <a:rPr lang="ja" sz="1400" b="1" u="none" strike="noStrike" cap="none" dirty="0"/>
                        <a:t>［ × ］</a:t>
                      </a:r>
                      <a:r>
                        <a:rPr lang="ja" sz="1400" u="none" strike="noStrike" cap="none" dirty="0"/>
                        <a:t>または</a:t>
                      </a:r>
                      <a:r>
                        <a:rPr lang="ja" sz="1400" b="1" u="none" strike="noStrike" cap="none" dirty="0"/>
                        <a:t>［ Clear ］</a:t>
                      </a:r>
                      <a:r>
                        <a:rPr lang="ja" sz="1400" u="none" strike="noStrike" cap="none" dirty="0"/>
                        <a:t>を押すと、 全てクリアされます。</a:t>
                      </a:r>
                      <a:endParaRPr sz="1400" u="none" strike="noStrike" cap="none" dirty="0"/>
                    </a:p>
                    <a:p>
                      <a:pPr marL="0" marR="0" lvl="0" indent="0" algn="l" rtl="0">
                        <a:lnSpc>
                          <a:spcPct val="2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63" name="Google Shape;763;p29"/>
          <p:cNvSpPr txBox="1">
            <a:spLocks noGrp="1"/>
          </p:cNvSpPr>
          <p:nvPr>
            <p:ph type="title"/>
          </p:nvPr>
        </p:nvSpPr>
        <p:spPr>
          <a:xfrm>
            <a:off x="235050" y="-8"/>
            <a:ext cx="7449900" cy="60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000"/>
              <a:buNone/>
            </a:pPr>
            <a:r>
              <a:rPr lang="ja" sz="3200" u="sng">
                <a:latin typeface="Arial"/>
                <a:ea typeface="Arial"/>
                <a:cs typeface="Arial"/>
                <a:sym typeface="Arial"/>
              </a:rPr>
              <a:t>マーキングツールを使用する</a:t>
            </a:r>
            <a:endParaRPr sz="3200" u="sng">
              <a:latin typeface="Arial"/>
              <a:ea typeface="Arial"/>
              <a:cs typeface="Arial"/>
              <a:sym typeface="Arial"/>
            </a:endParaRPr>
          </a:p>
        </p:txBody>
      </p:sp>
      <p:sp>
        <p:nvSpPr>
          <p:cNvPr id="764" name="Google Shape;764;p29"/>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29</a:t>
            </a:fld>
            <a:endParaRPr/>
          </a:p>
        </p:txBody>
      </p:sp>
      <p:pic>
        <p:nvPicPr>
          <p:cNvPr id="765" name="Google Shape;765;p29"/>
          <p:cNvPicPr preferRelativeResize="0"/>
          <p:nvPr/>
        </p:nvPicPr>
        <p:blipFill rotWithShape="1">
          <a:blip r:embed="rId3">
            <a:alphaModFix/>
          </a:blip>
          <a:srcRect/>
          <a:stretch/>
        </p:blipFill>
        <p:spPr>
          <a:xfrm>
            <a:off x="3269438" y="1543759"/>
            <a:ext cx="209550" cy="207329"/>
          </a:xfrm>
          <a:prstGeom prst="rect">
            <a:avLst/>
          </a:prstGeom>
          <a:noFill/>
          <a:ln>
            <a:noFill/>
          </a:ln>
        </p:spPr>
      </p:pic>
      <p:sp>
        <p:nvSpPr>
          <p:cNvPr id="766" name="Google Shape;766;p29"/>
          <p:cNvSpPr/>
          <p:nvPr/>
        </p:nvSpPr>
        <p:spPr>
          <a:xfrm>
            <a:off x="269475" y="4740400"/>
            <a:ext cx="4494300" cy="1515000"/>
          </a:xfrm>
          <a:prstGeom prst="roundRect">
            <a:avLst>
              <a:gd name="adj" fmla="val 9907"/>
            </a:avLst>
          </a:prstGeom>
          <a:noFill/>
          <a:ln w="28575" cap="flat" cmpd="sng">
            <a:solidFill>
              <a:srgbClr val="0070F5"/>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InterCLASS Marker は、</a:t>
            </a:r>
            <a:r>
              <a:rPr lang="ja" sz="1300" b="1" i="0" u="none" strike="noStrike" cap="none">
                <a:solidFill>
                  <a:srgbClr val="FF0000"/>
                </a:solidFill>
                <a:latin typeface="Arial"/>
                <a:ea typeface="Arial"/>
                <a:cs typeface="Arial"/>
                <a:sym typeface="Arial"/>
              </a:rPr>
              <a:t>先生が Chromeブラウザ で開いているウェブサイト、 </a:t>
            </a:r>
            <a:r>
              <a:rPr lang="ja" sz="1300" b="1" i="0" u="none" strike="noStrike" cap="none">
                <a:solidFill>
                  <a:srgbClr val="FF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Google Workspace アプリ™</a:t>
            </a:r>
            <a:r>
              <a:rPr lang="ja" sz="1300" b="1" i="0" u="none" strike="noStrike" cap="none">
                <a:solidFill>
                  <a:srgbClr val="FF0000"/>
                </a:solidFill>
                <a:latin typeface="Arial"/>
                <a:ea typeface="Arial"/>
                <a:cs typeface="Arial"/>
                <a:sym typeface="Arial"/>
              </a:rPr>
              <a:t> </a:t>
            </a:r>
            <a:r>
              <a:rPr lang="ja" sz="1300" b="1" i="0" u="none" strike="noStrike" cap="none">
                <a:solidFill>
                  <a:srgbClr val="000000"/>
                </a:solidFill>
                <a:latin typeface="Arial"/>
                <a:ea typeface="Arial"/>
                <a:cs typeface="Arial"/>
                <a:sym typeface="Arial"/>
              </a:rPr>
              <a:t>（ Googleドキュメント™ 、Google スライド™  など）</a:t>
            </a:r>
            <a:r>
              <a:rPr lang="ja" sz="1300" b="1" i="0" u="none" strike="noStrike" cap="none">
                <a:solidFill>
                  <a:srgbClr val="FF0000"/>
                </a:solidFill>
                <a:latin typeface="Arial"/>
                <a:ea typeface="Arial"/>
                <a:cs typeface="Arial"/>
                <a:sym typeface="Arial"/>
              </a:rPr>
              <a:t>の上に、</a:t>
            </a:r>
            <a:r>
              <a:rPr lang="ja" sz="1300" b="1" i="0" u="none" strike="noStrike" cap="none">
                <a:solidFill>
                  <a:srgbClr val="000000"/>
                </a:solidFill>
                <a:latin typeface="Arial"/>
                <a:ea typeface="Arial"/>
                <a:cs typeface="Arial"/>
                <a:sym typeface="Arial"/>
              </a:rPr>
              <a:t>マーキングやレーザーポインター、注釈等が行えます。</a:t>
            </a:r>
            <a:endParaRPr sz="13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ポイントの解説・指示だしなどの際に便利です。</a:t>
            </a:r>
            <a:endParaRPr sz="1300" b="1" i="0" u="none" strike="noStrike" cap="none">
              <a:solidFill>
                <a:srgbClr val="000000"/>
              </a:solidFill>
              <a:latin typeface="Arial"/>
              <a:ea typeface="Arial"/>
              <a:cs typeface="Arial"/>
              <a:sym typeface="Arial"/>
            </a:endParaRPr>
          </a:p>
        </p:txBody>
      </p:sp>
      <p:grpSp>
        <p:nvGrpSpPr>
          <p:cNvPr id="767" name="Google Shape;767;p29"/>
          <p:cNvGrpSpPr/>
          <p:nvPr/>
        </p:nvGrpSpPr>
        <p:grpSpPr>
          <a:xfrm>
            <a:off x="269463" y="4534899"/>
            <a:ext cx="1299000" cy="275400"/>
            <a:chOff x="338550" y="2720078"/>
            <a:chExt cx="1299000" cy="275400"/>
          </a:xfrm>
        </p:grpSpPr>
        <p:sp>
          <p:nvSpPr>
            <p:cNvPr id="768" name="Google Shape;768;p29"/>
            <p:cNvSpPr txBox="1"/>
            <p:nvPr/>
          </p:nvSpPr>
          <p:spPr>
            <a:xfrm>
              <a:off x="338550" y="2720078"/>
              <a:ext cx="1299000" cy="2754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ja" sz="1600" b="1" i="0" u="none" strike="noStrike" cap="none">
                  <a:solidFill>
                    <a:schemeClr val="dk1"/>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769" name="Google Shape;769;p29"/>
            <p:cNvPicPr preferRelativeResize="0"/>
            <p:nvPr/>
          </p:nvPicPr>
          <p:blipFill rotWithShape="1">
            <a:blip r:embed="rId4">
              <a:alphaModFix/>
            </a:blip>
            <a:srcRect/>
            <a:stretch/>
          </p:blipFill>
          <p:spPr>
            <a:xfrm>
              <a:off x="446675" y="2720087"/>
              <a:ext cx="275375" cy="275375"/>
            </a:xfrm>
            <a:prstGeom prst="rect">
              <a:avLst/>
            </a:prstGeom>
            <a:noFill/>
            <a:ln>
              <a:noFill/>
            </a:ln>
          </p:spPr>
        </p:pic>
      </p:grpSp>
      <p:pic>
        <p:nvPicPr>
          <p:cNvPr id="770" name="Google Shape;770;p29"/>
          <p:cNvPicPr preferRelativeResize="0"/>
          <p:nvPr/>
        </p:nvPicPr>
        <p:blipFill rotWithShape="1">
          <a:blip r:embed="rId5">
            <a:alphaModFix/>
          </a:blip>
          <a:srcRect l="42980" b="5267"/>
          <a:stretch/>
        </p:blipFill>
        <p:spPr>
          <a:xfrm>
            <a:off x="5429550" y="1150837"/>
            <a:ext cx="1177800" cy="5590251"/>
          </a:xfrm>
          <a:prstGeom prst="rect">
            <a:avLst/>
          </a:prstGeom>
          <a:noFill/>
          <a:ln>
            <a:noFill/>
          </a:ln>
        </p:spPr>
      </p:pic>
      <p:sp>
        <p:nvSpPr>
          <p:cNvPr id="771" name="Google Shape;771;p29"/>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772" name="Google Shape;772;p29"/>
          <p:cNvSpPr/>
          <p:nvPr/>
        </p:nvSpPr>
        <p:spPr>
          <a:xfrm>
            <a:off x="5198388" y="1475087"/>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73" name="Google Shape;773;p29"/>
          <p:cNvSpPr/>
          <p:nvPr/>
        </p:nvSpPr>
        <p:spPr>
          <a:xfrm>
            <a:off x="5429550" y="1150838"/>
            <a:ext cx="362100" cy="342900"/>
          </a:xfrm>
          <a:prstGeom prst="roundRect">
            <a:avLst>
              <a:gd name="adj" fmla="val 9907"/>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774" name="Google Shape;774;p29"/>
          <p:cNvSpPr/>
          <p:nvPr/>
        </p:nvSpPr>
        <p:spPr>
          <a:xfrm>
            <a:off x="5628775" y="6385113"/>
            <a:ext cx="714900" cy="226200"/>
          </a:xfrm>
          <a:prstGeom prst="roundRect">
            <a:avLst>
              <a:gd name="adj" fmla="val 9907"/>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775" name="Google Shape;775;p29"/>
          <p:cNvSpPr/>
          <p:nvPr/>
        </p:nvSpPr>
        <p:spPr>
          <a:xfrm>
            <a:off x="6343763" y="623272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aphicFrame>
        <p:nvGraphicFramePr>
          <p:cNvPr id="776" name="Google Shape;776;p29"/>
          <p:cNvGraphicFramePr/>
          <p:nvPr/>
        </p:nvGraphicFramePr>
        <p:xfrm>
          <a:off x="7184776" y="1751088"/>
          <a:ext cx="1692250" cy="2989305"/>
        </p:xfrm>
        <a:graphic>
          <a:graphicData uri="http://schemas.openxmlformats.org/drawingml/2006/table">
            <a:tbl>
              <a:tblPr>
                <a:noFill/>
                <a:tableStyleId>{783FC2E9-E4CB-4F73-B298-CAA7A63977EF}</a:tableStyleId>
              </a:tblPr>
              <a:tblGrid>
                <a:gridCol w="846125">
                  <a:extLst>
                    <a:ext uri="{9D8B030D-6E8A-4147-A177-3AD203B41FA5}">
                      <a16:colId xmlns:a16="http://schemas.microsoft.com/office/drawing/2014/main" val="20000"/>
                    </a:ext>
                  </a:extLst>
                </a:gridCol>
                <a:gridCol w="846125">
                  <a:extLst>
                    <a:ext uri="{9D8B030D-6E8A-4147-A177-3AD203B41FA5}">
                      <a16:colId xmlns:a16="http://schemas.microsoft.com/office/drawing/2014/main" val="20001"/>
                    </a:ext>
                  </a:extLst>
                </a:gridCol>
              </a:tblGrid>
              <a:tr h="551025">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フリーハンド</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直線</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51025">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円形</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四角形</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551025">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消しゴム</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テキスト</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51025">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ハイライター</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ポインター</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51025">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マウス操作</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画面保存</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77" name="Google Shape;777;p29"/>
          <p:cNvSpPr/>
          <p:nvPr/>
        </p:nvSpPr>
        <p:spPr>
          <a:xfrm>
            <a:off x="6213400" y="1856488"/>
            <a:ext cx="209400" cy="226200"/>
          </a:xfrm>
          <a:prstGeom prst="roundRect">
            <a:avLst>
              <a:gd name="adj" fmla="val 9907"/>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778" name="Google Shape;778;p29"/>
          <p:cNvSpPr/>
          <p:nvPr/>
        </p:nvSpPr>
        <p:spPr>
          <a:xfrm>
            <a:off x="6422813" y="1576362"/>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79" name="Google Shape;779;p29"/>
          <p:cNvSpPr/>
          <p:nvPr/>
        </p:nvSpPr>
        <p:spPr>
          <a:xfrm>
            <a:off x="7166151" y="4922588"/>
            <a:ext cx="1076700" cy="701100"/>
          </a:xfrm>
          <a:prstGeom prst="wedgeRoundRectCallout">
            <a:avLst>
              <a:gd name="adj1" fmla="val -99831"/>
              <a:gd name="adj2" fmla="val -60020"/>
              <a:gd name="adj3" fmla="val 0"/>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0" i="0" u="none" strike="noStrike" cap="none">
                <a:solidFill>
                  <a:srgbClr val="000000"/>
                </a:solidFill>
                <a:latin typeface="Arial"/>
                <a:ea typeface="Arial"/>
                <a:cs typeface="Arial"/>
                <a:sym typeface="Arial"/>
              </a:rPr>
              <a:t>色の変更</a:t>
            </a:r>
            <a:endParaRPr sz="1400" b="0" i="0" u="none" strike="noStrike" cap="none">
              <a:solidFill>
                <a:srgbClr val="000000"/>
              </a:solidFill>
              <a:latin typeface="Arial"/>
              <a:ea typeface="Arial"/>
              <a:cs typeface="Arial"/>
              <a:sym typeface="Arial"/>
            </a:endParaRPr>
          </a:p>
        </p:txBody>
      </p:sp>
      <p:sp>
        <p:nvSpPr>
          <p:cNvPr id="780" name="Google Shape;780;p29"/>
          <p:cNvSpPr/>
          <p:nvPr/>
        </p:nvSpPr>
        <p:spPr>
          <a:xfrm>
            <a:off x="7166138" y="5805888"/>
            <a:ext cx="1076700" cy="701100"/>
          </a:xfrm>
          <a:prstGeom prst="wedgeRoundRectCallout">
            <a:avLst>
              <a:gd name="adj1" fmla="val -99831"/>
              <a:gd name="adj2" fmla="val -60020"/>
              <a:gd name="adj3" fmla="val 0"/>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0" i="0" u="none" strike="noStrike" cap="none">
                <a:solidFill>
                  <a:srgbClr val="000000"/>
                </a:solidFill>
                <a:latin typeface="Arial"/>
                <a:ea typeface="Arial"/>
                <a:cs typeface="Arial"/>
                <a:sym typeface="Arial"/>
              </a:rPr>
              <a:t>線の太さ</a:t>
            </a:r>
            <a:endParaRPr sz="1400" b="0" i="0" u="none" strike="noStrike" cap="none">
              <a:solidFill>
                <a:srgbClr val="000000"/>
              </a:solidFill>
              <a:latin typeface="Arial"/>
              <a:ea typeface="Arial"/>
              <a:cs typeface="Arial"/>
              <a:sym typeface="Arial"/>
            </a:endParaRPr>
          </a:p>
        </p:txBody>
      </p:sp>
      <p:cxnSp>
        <p:nvCxnSpPr>
          <p:cNvPr id="781" name="Google Shape;781;p29"/>
          <p:cNvCxnSpPr/>
          <p:nvPr/>
        </p:nvCxnSpPr>
        <p:spPr>
          <a:xfrm rot="10800000">
            <a:off x="6618326" y="3329588"/>
            <a:ext cx="564000" cy="0"/>
          </a:xfrm>
          <a:prstGeom prst="straightConnector1">
            <a:avLst/>
          </a:prstGeom>
          <a:noFill/>
          <a:ln w="28575" cap="flat" cmpd="sng">
            <a:solidFill>
              <a:schemeClr val="dk1"/>
            </a:solidFill>
            <a:prstDash val="solid"/>
            <a:round/>
            <a:headEnd type="none" w="sm" len="sm"/>
            <a:tailEnd type="triangle" w="med" len="med"/>
          </a:ln>
        </p:spPr>
      </p:cxnSp>
      <p:sp>
        <p:nvSpPr>
          <p:cNvPr id="782" name="Google Shape;782;p29"/>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マーキングツールのInterCLASS Marker は、 Chromeブラウザ の拡張機能です。</a:t>
            </a:r>
            <a:r>
              <a:rPr lang="ja" sz="1400" b="1" i="0" u="none" strike="noStrike" cap="none">
                <a:solidFill>
                  <a:schemeClr val="dk2"/>
                </a:solidFill>
                <a:uFill>
                  <a:noFill/>
                </a:uFill>
                <a:latin typeface="Arial"/>
                <a:ea typeface="Arial"/>
                <a:cs typeface="Arial"/>
                <a:sym typeface="Arial"/>
                <a:hlinkClick r:id="rId6" action="ppaction://hlinksldjump">
                  <a:extLst>
                    <a:ext uri="{A12FA001-AC4F-418D-AE19-62706E023703}">
                      <ahyp:hlinkClr xmlns:ahyp="http://schemas.microsoft.com/office/drawing/2018/hyperlinkcolor" val="tx"/>
                    </a:ext>
                  </a:extLst>
                </a:hlinkClick>
              </a:rPr>
              <a:t>前ページの作業後</a:t>
            </a:r>
            <a:r>
              <a:rPr lang="ja" sz="1400" b="1" i="0" u="none" strike="noStrike" cap="none">
                <a:solidFill>
                  <a:srgbClr val="000000"/>
                </a:solidFill>
                <a:latin typeface="Arial"/>
                <a:ea typeface="Arial"/>
                <a:cs typeface="Arial"/>
                <a:sym typeface="Arial"/>
              </a:rPr>
              <a:t>、 Chromeブラウザ の右上部分に、アイコンが表示されます。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3"/>
          <p:cNvPicPr preferRelativeResize="0"/>
          <p:nvPr/>
        </p:nvPicPr>
        <p:blipFill rotWithShape="1">
          <a:blip r:embed="rId3">
            <a:alphaModFix/>
          </a:blip>
          <a:srcRect/>
          <a:stretch/>
        </p:blipFill>
        <p:spPr>
          <a:xfrm>
            <a:off x="4974550" y="4124075"/>
            <a:ext cx="3656702" cy="2178231"/>
          </a:xfrm>
          <a:prstGeom prst="rect">
            <a:avLst/>
          </a:prstGeom>
          <a:noFill/>
          <a:ln w="9525" cap="flat" cmpd="sng">
            <a:solidFill>
              <a:srgbClr val="D9D9D9"/>
            </a:solidFill>
            <a:prstDash val="solid"/>
            <a:round/>
            <a:headEnd type="none" w="sm" len="sm"/>
            <a:tailEnd type="none" w="sm" len="sm"/>
          </a:ln>
        </p:spPr>
      </p:pic>
      <p:sp>
        <p:nvSpPr>
          <p:cNvPr id="58" name="Google Shape;58;p3"/>
          <p:cNvSpPr/>
          <p:nvPr/>
        </p:nvSpPr>
        <p:spPr>
          <a:xfrm>
            <a:off x="4974550" y="4124075"/>
            <a:ext cx="3656700" cy="21783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59" name="Google Shape;59;p3"/>
          <p:cNvPicPr preferRelativeResize="0"/>
          <p:nvPr/>
        </p:nvPicPr>
        <p:blipFill rotWithShape="1">
          <a:blip r:embed="rId4">
            <a:alphaModFix/>
          </a:blip>
          <a:srcRect/>
          <a:stretch/>
        </p:blipFill>
        <p:spPr>
          <a:xfrm>
            <a:off x="5681388" y="1275725"/>
            <a:ext cx="2243020" cy="2592376"/>
          </a:xfrm>
          <a:prstGeom prst="rect">
            <a:avLst/>
          </a:prstGeom>
          <a:noFill/>
          <a:ln w="9525" cap="flat" cmpd="sng">
            <a:solidFill>
              <a:srgbClr val="D9D9D9"/>
            </a:solidFill>
            <a:prstDash val="solid"/>
            <a:round/>
            <a:headEnd type="none" w="sm" len="sm"/>
            <a:tailEnd type="none" w="sm" len="sm"/>
          </a:ln>
        </p:spPr>
      </p:pic>
      <p:sp>
        <p:nvSpPr>
          <p:cNvPr id="60" name="Google Shape;60;p3"/>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61" name="Google Shape;61;p3"/>
          <p:cNvSpPr/>
          <p:nvPr/>
        </p:nvSpPr>
        <p:spPr>
          <a:xfrm>
            <a:off x="6544750" y="2852750"/>
            <a:ext cx="496200" cy="1854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2" name="Google Shape;62;p3"/>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3</a:t>
            </a:fld>
            <a:endParaRPr/>
          </a:p>
        </p:txBody>
      </p:sp>
      <p:sp>
        <p:nvSpPr>
          <p:cNvPr id="63" name="Google Shape;63;p3"/>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InterCLASS® Cloud へサインイン</a:t>
            </a:r>
            <a:endParaRPr>
              <a:solidFill>
                <a:srgbClr val="000000"/>
              </a:solidFill>
            </a:endParaRPr>
          </a:p>
        </p:txBody>
      </p:sp>
      <p:sp>
        <p:nvSpPr>
          <p:cNvPr id="64" name="Google Shape;64;p3"/>
          <p:cNvSpPr/>
          <p:nvPr/>
        </p:nvSpPr>
        <p:spPr>
          <a:xfrm>
            <a:off x="6165249" y="273937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aphicFrame>
        <p:nvGraphicFramePr>
          <p:cNvPr id="65" name="Google Shape;65;p3"/>
          <p:cNvGraphicFramePr/>
          <p:nvPr/>
        </p:nvGraphicFramePr>
        <p:xfrm>
          <a:off x="235863" y="1275725"/>
          <a:ext cx="4178975" cy="3539084"/>
        </p:xfrm>
        <a:graphic>
          <a:graphicData uri="http://schemas.openxmlformats.org/drawingml/2006/table">
            <a:tbl>
              <a:tblPr>
                <a:noFill/>
                <a:tableStyleId>{783FC2E9-E4CB-4F73-B298-CAA7A63977EF}</a:tableStyleId>
              </a:tblPr>
              <a:tblGrid>
                <a:gridCol w="564075">
                  <a:extLst>
                    <a:ext uri="{9D8B030D-6E8A-4147-A177-3AD203B41FA5}">
                      <a16:colId xmlns:a16="http://schemas.microsoft.com/office/drawing/2014/main" val="20000"/>
                    </a:ext>
                  </a:extLst>
                </a:gridCol>
                <a:gridCol w="3614900">
                  <a:extLst>
                    <a:ext uri="{9D8B030D-6E8A-4147-A177-3AD203B41FA5}">
                      <a16:colId xmlns:a16="http://schemas.microsoft.com/office/drawing/2014/main" val="20001"/>
                    </a:ext>
                  </a:extLst>
                </a:gridCol>
              </a:tblGrid>
              <a:tr h="7002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Chrome™ ブラウザ </a:t>
                      </a:r>
                      <a:r>
                        <a:rPr lang="ja" sz="1400" u="none" strike="noStrike" cap="none"/>
                        <a:t>で、ログインページ</a:t>
                      </a:r>
                      <a:r>
                        <a:rPr lang="ja" sz="1000" u="none" strike="noStrike" cap="none"/>
                        <a:t>※</a:t>
                      </a:r>
                      <a:r>
                        <a:rPr lang="ja" sz="1400" u="none" strike="noStrike" cap="none"/>
                        <a:t>にアクセスします。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5644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［サインイン］</a:t>
                      </a:r>
                      <a:r>
                        <a:rPr lang="ja" sz="1400" u="none" strike="noStrike" cap="none"/>
                        <a:t>をクリックし、</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先生の Google Workspace for Education のアカウントでサインインします。</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⇒サインインすると、クラス画面表示になります。（</a:t>
                      </a:r>
                      <a:r>
                        <a:rPr lang="ja" sz="1200" u="none" strike="noStrike" cap="none">
                          <a:solidFill>
                            <a:schemeClr val="dk2"/>
                          </a:solidFill>
                        </a:rPr>
                        <a:t>P.</a:t>
                      </a:r>
                      <a:r>
                        <a:rPr lang="ja" sz="1200" u="none" strike="noStrike" cap="none">
                          <a:solidFill>
                            <a:schemeClr val="dk2"/>
                          </a:solidFill>
                          <a:uFill>
                            <a:noFill/>
                          </a:uFill>
                          <a:hlinkClick r:id="rId5" action="ppaction://hlinksldjump">
                            <a:extLst>
                              <a:ext uri="{A12FA001-AC4F-418D-AE19-62706E023703}">
                                <ahyp:hlinkClr xmlns:ahyp="http://schemas.microsoft.com/office/drawing/2018/hyperlinkcolor" val="tx"/>
                              </a:ext>
                            </a:extLst>
                          </a:hlinkClick>
                        </a:rPr>
                        <a:t>4,</a:t>
                      </a:r>
                      <a:r>
                        <a:rPr lang="ja" sz="1200" u="none" strike="noStrike" cap="none">
                          <a:solidFill>
                            <a:schemeClr val="dk2"/>
                          </a:solidFill>
                          <a:uFill>
                            <a:noFill/>
                          </a:uFill>
                          <a:hlinkClick r:id="rId6" action="ppaction://hlinksldjump">
                            <a:extLst>
                              <a:ext uri="{A12FA001-AC4F-418D-AE19-62706E023703}">
                                <ahyp:hlinkClr xmlns:ahyp="http://schemas.microsoft.com/office/drawing/2018/hyperlinkcolor" val="tx"/>
                              </a:ext>
                            </a:extLst>
                          </a:hlinkClick>
                        </a:rPr>
                        <a:t>5</a:t>
                      </a:r>
                      <a:r>
                        <a:rPr lang="ja" sz="1200" u="none" strike="noStrike" cap="none">
                          <a:solidFill>
                            <a:schemeClr val="dk2"/>
                          </a:solidFill>
                        </a:rPr>
                        <a:t>参照</a:t>
                      </a:r>
                      <a:r>
                        <a:rPr lang="ja" sz="1200" u="none" strike="noStrike" cap="none"/>
                        <a:t>）</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0131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URLは、自治体様で異なります。ご不明な場合は、教育委員会様へお問い合わせください。</a:t>
                      </a:r>
                      <a:endParaRPr sz="1400" b="1"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cxnSp>
        <p:nvCxnSpPr>
          <p:cNvPr id="66" name="Google Shape;66;p3"/>
          <p:cNvCxnSpPr>
            <a:stCxn id="61" idx="2"/>
          </p:cNvCxnSpPr>
          <p:nvPr/>
        </p:nvCxnSpPr>
        <p:spPr>
          <a:xfrm>
            <a:off x="6792850" y="3038150"/>
            <a:ext cx="10200" cy="1109700"/>
          </a:xfrm>
          <a:prstGeom prst="straightConnector1">
            <a:avLst/>
          </a:prstGeom>
          <a:noFill/>
          <a:ln w="28575" cap="flat" cmpd="sng">
            <a:solidFill>
              <a:srgbClr val="FF0000"/>
            </a:solidFill>
            <a:prstDash val="solid"/>
            <a:round/>
            <a:headEnd type="none" w="sm" len="sm"/>
            <a:tailEnd type="triangle" w="med" len="med"/>
          </a:ln>
        </p:spPr>
      </p:cxnSp>
      <p:sp>
        <p:nvSpPr>
          <p:cNvPr id="67" name="Google Shape;67;p3"/>
          <p:cNvSpPr/>
          <p:nvPr/>
        </p:nvSpPr>
        <p:spPr>
          <a:xfrm>
            <a:off x="235875" y="4777273"/>
            <a:ext cx="4179000" cy="15966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ICC は、Google Classroom と同期することで、必要なクラスと学習者情報を、自動的に登録します。</a:t>
            </a:r>
            <a:endParaRPr sz="13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ja" sz="1300" b="1" i="0" u="none" strike="noStrike" cap="none">
                <a:solidFill>
                  <a:srgbClr val="FF0000"/>
                </a:solidFill>
                <a:latin typeface="Arial"/>
                <a:ea typeface="Arial"/>
                <a:cs typeface="Arial"/>
                <a:sym typeface="Arial"/>
              </a:rPr>
              <a:t>ICC をご利用になる前に、Google Classroom でクラスを作成し、学習者を参加させる必要があります。</a:t>
            </a:r>
            <a:r>
              <a:rPr lang="ja" sz="1300" b="1" i="0" u="none" strike="noStrike" cap="none">
                <a:solidFill>
                  <a:schemeClr val="dk2"/>
                </a:solidFill>
                <a:latin typeface="Arial"/>
                <a:ea typeface="Arial"/>
                <a:cs typeface="Arial"/>
                <a:sym typeface="Arial"/>
              </a:rPr>
              <a:t>同期については、次ページをご覧ください。</a:t>
            </a:r>
            <a:endParaRPr sz="1300" b="1" i="0" u="none" strike="noStrike" cap="none">
              <a:solidFill>
                <a:srgbClr val="000000"/>
              </a:solidFill>
              <a:latin typeface="Arial"/>
              <a:ea typeface="Arial"/>
              <a:cs typeface="Arial"/>
              <a:sym typeface="Arial"/>
            </a:endParaRPr>
          </a:p>
        </p:txBody>
      </p:sp>
      <p:sp>
        <p:nvSpPr>
          <p:cNvPr id="68" name="Google Shape;68;p3"/>
          <p:cNvSpPr txBox="1"/>
          <p:nvPr/>
        </p:nvSpPr>
        <p:spPr>
          <a:xfrm>
            <a:off x="353800" y="4533175"/>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69" name="Google Shape;69;p3"/>
          <p:cNvPicPr preferRelativeResize="0"/>
          <p:nvPr/>
        </p:nvPicPr>
        <p:blipFill rotWithShape="1">
          <a:blip r:embed="rId7">
            <a:alphaModFix/>
          </a:blip>
          <a:srcRect/>
          <a:stretch/>
        </p:blipFill>
        <p:spPr>
          <a:xfrm>
            <a:off x="353798" y="4533163"/>
            <a:ext cx="286450" cy="286450"/>
          </a:xfrm>
          <a:prstGeom prst="rect">
            <a:avLst/>
          </a:prstGeom>
          <a:noFill/>
          <a:ln>
            <a:noFill/>
          </a:ln>
        </p:spPr>
      </p:pic>
      <p:sp>
        <p:nvSpPr>
          <p:cNvPr id="70" name="Google Shape;70;p3"/>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chemeClr val="dk2"/>
                </a:solidFill>
                <a:latin typeface="Arial"/>
                <a:ea typeface="Arial"/>
                <a:cs typeface="Arial"/>
                <a:sym typeface="Arial"/>
              </a:rPr>
              <a:t>InterCLASS® Cloud </a:t>
            </a:r>
            <a:r>
              <a:rPr lang="ja" sz="1400" b="1" i="0" u="none" strike="noStrike" cap="none">
                <a:solidFill>
                  <a:srgbClr val="FF0000"/>
                </a:solidFill>
                <a:latin typeface="Arial"/>
                <a:ea typeface="Arial"/>
                <a:cs typeface="Arial"/>
                <a:sym typeface="Arial"/>
              </a:rPr>
              <a:t>（以下「 ICC 」）</a:t>
            </a:r>
            <a:r>
              <a:rPr lang="ja" sz="1400" b="1" i="0" u="none" strike="noStrike" cap="none">
                <a:solidFill>
                  <a:srgbClr val="000000"/>
                </a:solidFill>
                <a:latin typeface="Arial"/>
                <a:ea typeface="Arial"/>
                <a:cs typeface="Arial"/>
                <a:sym typeface="Arial"/>
              </a:rPr>
              <a:t>に、先生の Google Workspace for Education™ アカウントでサインインします。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30"/>
          <p:cNvSpPr txBox="1">
            <a:spLocks noGrp="1"/>
          </p:cNvSpPr>
          <p:nvPr>
            <p:ph type="sldNum" idx="12"/>
          </p:nvPr>
        </p:nvSpPr>
        <p:spPr>
          <a:xfrm>
            <a:off x="8536300" y="8390133"/>
            <a:ext cx="548700" cy="597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30</a:t>
            </a:fld>
            <a:endParaRPr/>
          </a:p>
        </p:txBody>
      </p:sp>
      <p:sp>
        <p:nvSpPr>
          <p:cNvPr id="788" name="Google Shape;788;p30"/>
          <p:cNvSpPr/>
          <p:nvPr/>
        </p:nvSpPr>
        <p:spPr>
          <a:xfrm>
            <a:off x="503050" y="4008125"/>
            <a:ext cx="8090400" cy="22425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graphicFrame>
        <p:nvGraphicFramePr>
          <p:cNvPr id="789" name="Google Shape;789;p30"/>
          <p:cNvGraphicFramePr/>
          <p:nvPr/>
        </p:nvGraphicFramePr>
        <p:xfrm>
          <a:off x="641484" y="4223647"/>
          <a:ext cx="3888875" cy="1748690"/>
        </p:xfrm>
        <a:graphic>
          <a:graphicData uri="http://schemas.openxmlformats.org/drawingml/2006/table">
            <a:tbl>
              <a:tblPr firstRow="1" bandRow="1">
                <a:noFill/>
                <a:tableStyleId>{BBA7B5EE-29E7-4C67-BAAF-B3657D1D3198}</a:tableStyleId>
              </a:tblPr>
              <a:tblGrid>
                <a:gridCol w="899100">
                  <a:extLst>
                    <a:ext uri="{9D8B030D-6E8A-4147-A177-3AD203B41FA5}">
                      <a16:colId xmlns:a16="http://schemas.microsoft.com/office/drawing/2014/main" val="20000"/>
                    </a:ext>
                  </a:extLst>
                </a:gridCol>
                <a:gridCol w="2989775">
                  <a:extLst>
                    <a:ext uri="{9D8B030D-6E8A-4147-A177-3AD203B41FA5}">
                      <a16:colId xmlns:a16="http://schemas.microsoft.com/office/drawing/2014/main" val="20001"/>
                    </a:ext>
                  </a:extLst>
                </a:gridCol>
              </a:tblGrid>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本社</a:t>
                      </a:r>
                      <a:endParaRPr sz="1300" u="none" strike="noStrike" cap="none"/>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〒140-0002 東京都品川区東品川2-2-24 天王洲セントラルタワー3F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TEL:03-6712-9721 FAX:03-6712-9461</a:t>
                      </a:r>
                      <a:endParaRPr sz="700" b="0" i="0" u="none" strike="noStrike" cap="none">
                        <a:solidFill>
                          <a:schemeClr val="lt1"/>
                        </a:solidFill>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首都圏営業所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〒140-0002 東京都品川区東品川2-2-24 天王洲セントラルタワー3F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TEL:03-6712-9471 FAX:03-6712-9461</a:t>
                      </a:r>
                      <a:endParaRPr sz="700" b="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札幌営業所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〒060-0062 北海道札幌市中央区南2条西9丁目1-2 サンケン札幌ビル6F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TEL:011-804-7170 FAX:011-804-7171</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仙台営業所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〒980- 0013 </a:t>
                      </a:r>
                      <a:r>
                        <a:rPr lang="ja" sz="700" u="none" strike="noStrike" cap="none">
                          <a:latin typeface="Arial"/>
                          <a:ea typeface="Arial"/>
                          <a:cs typeface="Arial"/>
                          <a:sym typeface="Arial"/>
                        </a:rPr>
                        <a:t>宮城県仙台市青葉区大町1-4-1 明治安田生命仙台ビル 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TEL:022-217-2888 FAX:022-206-5222</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名古屋営業所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〒460-0003 愛知県名古屋市中区錦1丁目18番11号 CK21広小路伏見ビル 3F</a:t>
                      </a:r>
                      <a:endParaRPr sz="7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TEL:052-857-0082 FAX:052-857-0083</a:t>
                      </a:r>
                      <a:endParaRPr sz="7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90" name="Google Shape;790;p30"/>
          <p:cNvGraphicFramePr/>
          <p:nvPr/>
        </p:nvGraphicFramePr>
        <p:xfrm>
          <a:off x="4681015" y="4222800"/>
          <a:ext cx="3888875" cy="1682125"/>
        </p:xfrm>
        <a:graphic>
          <a:graphicData uri="http://schemas.openxmlformats.org/drawingml/2006/table">
            <a:tbl>
              <a:tblPr firstRow="1" bandRow="1">
                <a:noFill/>
                <a:tableStyleId>{BBA7B5EE-29E7-4C67-BAAF-B3657D1D3198}</a:tableStyleId>
              </a:tblPr>
              <a:tblGrid>
                <a:gridCol w="899125">
                  <a:extLst>
                    <a:ext uri="{9D8B030D-6E8A-4147-A177-3AD203B41FA5}">
                      <a16:colId xmlns:a16="http://schemas.microsoft.com/office/drawing/2014/main" val="20000"/>
                    </a:ext>
                  </a:extLst>
                </a:gridCol>
                <a:gridCol w="2989750">
                  <a:extLst>
                    <a:ext uri="{9D8B030D-6E8A-4147-A177-3AD203B41FA5}">
                      <a16:colId xmlns:a16="http://schemas.microsoft.com/office/drawing/2014/main" val="20001"/>
                    </a:ext>
                  </a:extLst>
                </a:gridCol>
              </a:tblGrid>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大阪営業所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〒532-0011 大阪府大阪市淀川区西中島7-1-29 新大阪SONEビル5F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TEL:06-6838-3077 FAX:06-4806-7056</a:t>
                      </a:r>
                      <a:endParaRPr sz="700" b="0" i="0" u="none" strike="noStrike" cap="none">
                        <a:solidFill>
                          <a:schemeClr val="lt1"/>
                        </a:solidFill>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広島営業所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〒732-0828 広島県広島市南区京橋町1-7 アスティ広島京橋ビルディング2F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TEL:082-236-6077 FAX:082-236-6078</a:t>
                      </a:r>
                      <a:endParaRPr sz="700" b="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福岡営業所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〒812-0013 福岡県福岡市博多区博多駅東2-4-17　第6岡部ビル5F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TEL:092-483-1603 FAX:092-483-1604</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沖縄営業所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a:t>
                      </a:r>
                      <a:r>
                        <a:rPr lang="ja" sz="700" u="none" strike="noStrike" cap="none">
                          <a:latin typeface="Arial"/>
                          <a:ea typeface="Arial"/>
                          <a:cs typeface="Arial"/>
                          <a:sym typeface="Arial"/>
                        </a:rPr>
                        <a:t>901-2127 沖縄県浦添市屋富祖1-6-3 森ビル</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TEL:098-943-0511 FAX:098-943-0669</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チエルホームページ</a:t>
                      </a:r>
                      <a:endParaRPr sz="1300" u="none" strike="noStrike" cap="none"/>
                    </a:p>
                  </a:txBody>
                  <a:tcPr marL="0" marR="0" marT="41475" marB="414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70F5"/>
                        </a:buClr>
                        <a:buSzPts val="1300"/>
                        <a:buFont typeface="Arial"/>
                        <a:buNone/>
                      </a:pPr>
                      <a:r>
                        <a:rPr lang="ja" sz="1300" u="none" strike="noStrike" cap="none">
                          <a:solidFill>
                            <a:srgbClr val="0070F5"/>
                          </a:solidFill>
                          <a:latin typeface="Arial"/>
                          <a:ea typeface="Arial"/>
                          <a:cs typeface="Arial"/>
                          <a:sym typeface="Arial"/>
                        </a:rPr>
                        <a:t>    www.chieru.co.jp</a:t>
                      </a:r>
                      <a:endParaRPr sz="1300" b="1" u="none" strike="noStrike" cap="none">
                        <a:latin typeface="Arial"/>
                        <a:ea typeface="Arial"/>
                        <a:cs typeface="Arial"/>
                        <a:sym typeface="Arial"/>
                      </a:endParaRPr>
                    </a:p>
                  </a:txBody>
                  <a:tcPr marL="0" marR="0" marT="41475" marB="414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91" name="Google Shape;791;p30"/>
          <p:cNvSpPr/>
          <p:nvPr/>
        </p:nvSpPr>
        <p:spPr>
          <a:xfrm>
            <a:off x="4633575" y="1069199"/>
            <a:ext cx="3960000" cy="24723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792" name="Google Shape;792;p30"/>
          <p:cNvSpPr/>
          <p:nvPr/>
        </p:nvSpPr>
        <p:spPr>
          <a:xfrm>
            <a:off x="512675" y="1069200"/>
            <a:ext cx="3960000" cy="24723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793" name="Google Shape;793;p30"/>
          <p:cNvSpPr/>
          <p:nvPr/>
        </p:nvSpPr>
        <p:spPr>
          <a:xfrm>
            <a:off x="502950" y="3696775"/>
            <a:ext cx="8090400" cy="391500"/>
          </a:xfrm>
          <a:prstGeom prst="rect">
            <a:avLst/>
          </a:prstGeom>
          <a:solidFill>
            <a:srgbClr val="F29206"/>
          </a:solidFill>
          <a:ln>
            <a:noFill/>
          </a:ln>
        </p:spPr>
        <p:txBody>
          <a:bodyPr spcFirstLastPara="1" wrap="square" lIns="157050" tIns="39875" rIns="79775" bIns="398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 sz="1200" b="0" i="0" u="none" strike="noStrike" cap="none">
                <a:solidFill>
                  <a:schemeClr val="lt1"/>
                </a:solidFill>
                <a:latin typeface="Arial"/>
                <a:ea typeface="Arial"/>
                <a:cs typeface="Arial"/>
                <a:sym typeface="Arial"/>
              </a:rPr>
              <a:t>本社・営業所・チエルホームページ</a:t>
            </a:r>
            <a:endParaRPr sz="1200" b="0" i="0" u="none" strike="noStrike" cap="none">
              <a:solidFill>
                <a:schemeClr val="lt1"/>
              </a:solidFill>
              <a:latin typeface="Arial"/>
              <a:ea typeface="Arial"/>
              <a:cs typeface="Arial"/>
              <a:sym typeface="Arial"/>
            </a:endParaRPr>
          </a:p>
        </p:txBody>
      </p:sp>
      <p:sp>
        <p:nvSpPr>
          <p:cNvPr id="794" name="Google Shape;794;p30"/>
          <p:cNvSpPr/>
          <p:nvPr/>
        </p:nvSpPr>
        <p:spPr>
          <a:xfrm>
            <a:off x="641473" y="6285600"/>
            <a:ext cx="2844300" cy="19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 sz="600" b="0" i="0" u="none" strike="noStrike" cap="none">
                <a:solidFill>
                  <a:schemeClr val="dk1"/>
                </a:solidFill>
                <a:latin typeface="Arial"/>
                <a:ea typeface="Arial"/>
                <a:cs typeface="Arial"/>
                <a:sym typeface="Arial"/>
              </a:rPr>
              <a:t>※記載されている会社名および商品名は各社の商標もしくは登録商標です。</a:t>
            </a:r>
            <a:endParaRPr sz="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ja" sz="600" b="0" i="0" u="none" strike="noStrike" cap="none">
                <a:solidFill>
                  <a:schemeClr val="dk1"/>
                </a:solidFill>
                <a:latin typeface="Arial"/>
                <a:ea typeface="Arial"/>
                <a:cs typeface="Arial"/>
                <a:sym typeface="Arial"/>
              </a:rPr>
              <a:t>※記載の仕様などは予告なく変更になる場合があります。予めご了承ください。</a:t>
            </a:r>
            <a:endParaRPr sz="1200" b="0" i="0" u="none" strike="noStrike" cap="none">
              <a:solidFill>
                <a:srgbClr val="000000"/>
              </a:solidFill>
              <a:latin typeface="Arial"/>
              <a:ea typeface="Arial"/>
              <a:cs typeface="Arial"/>
              <a:sym typeface="Arial"/>
            </a:endParaRPr>
          </a:p>
        </p:txBody>
      </p:sp>
      <p:sp>
        <p:nvSpPr>
          <p:cNvPr id="795" name="Google Shape;795;p30"/>
          <p:cNvSpPr/>
          <p:nvPr/>
        </p:nvSpPr>
        <p:spPr>
          <a:xfrm>
            <a:off x="503050" y="1065100"/>
            <a:ext cx="3960000" cy="391500"/>
          </a:xfrm>
          <a:prstGeom prst="rect">
            <a:avLst/>
          </a:prstGeom>
          <a:solidFill>
            <a:srgbClr val="55A26C"/>
          </a:solidFill>
          <a:ln>
            <a:noFill/>
          </a:ln>
        </p:spPr>
        <p:txBody>
          <a:bodyPr spcFirstLastPara="1" wrap="square" lIns="219850" tIns="39875" rIns="79775" bIns="39875"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 sz="1400" b="1" i="0" u="none" strike="noStrike" cap="none">
                <a:solidFill>
                  <a:schemeClr val="lt1"/>
                </a:solidFill>
                <a:latin typeface="Arial"/>
                <a:ea typeface="Arial"/>
                <a:cs typeface="Arial"/>
                <a:sym typeface="Arial"/>
              </a:rPr>
              <a:t>資料請求・お問い合わせ　</a:t>
            </a:r>
            <a:r>
              <a:rPr lang="ja" sz="900" b="0" i="0" u="none" strike="noStrike" cap="none">
                <a:solidFill>
                  <a:schemeClr val="lt1"/>
                </a:solidFill>
                <a:latin typeface="Arial"/>
                <a:ea typeface="Arial"/>
                <a:cs typeface="Arial"/>
                <a:sym typeface="Arial"/>
              </a:rPr>
              <a:t>導入をご検討中のお客様</a:t>
            </a:r>
            <a:endParaRPr sz="1200" b="1" i="0" u="none" strike="noStrike" cap="none">
              <a:solidFill>
                <a:schemeClr val="lt1"/>
              </a:solidFill>
              <a:latin typeface="Arial"/>
              <a:ea typeface="Arial"/>
              <a:cs typeface="Arial"/>
              <a:sym typeface="Arial"/>
            </a:endParaRPr>
          </a:p>
        </p:txBody>
      </p:sp>
      <p:sp>
        <p:nvSpPr>
          <p:cNvPr id="796" name="Google Shape;796;p30"/>
          <p:cNvSpPr/>
          <p:nvPr/>
        </p:nvSpPr>
        <p:spPr>
          <a:xfrm>
            <a:off x="571044" y="1628567"/>
            <a:ext cx="3783300" cy="3333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1"/>
                </a:solidFill>
                <a:latin typeface="Arial"/>
                <a:ea typeface="Arial"/>
                <a:cs typeface="Arial"/>
                <a:sym typeface="Arial"/>
              </a:rPr>
              <a:t>どんなご要望でもお気軽にお問い合わせください。</a:t>
            </a:r>
            <a:endParaRPr sz="1000" b="0" i="0" u="none" strike="noStrike" cap="none">
              <a:solidFill>
                <a:schemeClr val="dk2"/>
              </a:solidFill>
              <a:latin typeface="Arial"/>
              <a:ea typeface="Arial"/>
              <a:cs typeface="Arial"/>
              <a:sym typeface="Arial"/>
            </a:endParaRPr>
          </a:p>
        </p:txBody>
      </p:sp>
      <p:sp>
        <p:nvSpPr>
          <p:cNvPr id="797" name="Google Shape;797;p30"/>
          <p:cNvSpPr/>
          <p:nvPr/>
        </p:nvSpPr>
        <p:spPr>
          <a:xfrm>
            <a:off x="4637175" y="1063050"/>
            <a:ext cx="3960000" cy="391500"/>
          </a:xfrm>
          <a:prstGeom prst="rect">
            <a:avLst/>
          </a:prstGeom>
          <a:solidFill>
            <a:srgbClr val="55A26C"/>
          </a:solidFill>
          <a:ln>
            <a:noFill/>
          </a:ln>
        </p:spPr>
        <p:txBody>
          <a:bodyPr spcFirstLastPara="1" wrap="square" lIns="219850" tIns="39875" rIns="79775" bIns="39875"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 sz="1400" b="1" i="0" u="none" strike="noStrike" cap="none">
                <a:solidFill>
                  <a:schemeClr val="lt1"/>
                </a:solidFill>
                <a:latin typeface="Arial"/>
                <a:ea typeface="Arial"/>
                <a:cs typeface="Arial"/>
                <a:sym typeface="Arial"/>
              </a:rPr>
              <a:t>お客様サポート　</a:t>
            </a:r>
            <a:r>
              <a:rPr lang="ja" sz="900" b="0" i="0" u="none" strike="noStrike" cap="none">
                <a:solidFill>
                  <a:schemeClr val="lt1"/>
                </a:solidFill>
                <a:latin typeface="Arial"/>
                <a:ea typeface="Arial"/>
                <a:cs typeface="Arial"/>
                <a:sym typeface="Arial"/>
              </a:rPr>
              <a:t>製品をご利用いただいているお客様</a:t>
            </a:r>
            <a:endParaRPr sz="900" b="0" i="0" u="none" strike="noStrike" cap="none">
              <a:solidFill>
                <a:schemeClr val="lt1"/>
              </a:solidFill>
              <a:latin typeface="Arial"/>
              <a:ea typeface="Arial"/>
              <a:cs typeface="Arial"/>
              <a:sym typeface="Arial"/>
            </a:endParaRPr>
          </a:p>
        </p:txBody>
      </p:sp>
      <p:sp>
        <p:nvSpPr>
          <p:cNvPr id="798" name="Google Shape;798;p30"/>
          <p:cNvSpPr/>
          <p:nvPr/>
        </p:nvSpPr>
        <p:spPr>
          <a:xfrm>
            <a:off x="4622197" y="1627584"/>
            <a:ext cx="3789300" cy="3627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2"/>
                </a:solidFill>
                <a:latin typeface="Arial"/>
                <a:ea typeface="Arial"/>
                <a:cs typeface="Arial"/>
                <a:sym typeface="Arial"/>
              </a:rPr>
              <a:t>製品についてご不明な点がございましたら、</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2"/>
                </a:solidFill>
                <a:latin typeface="Arial"/>
                <a:ea typeface="Arial"/>
                <a:cs typeface="Arial"/>
                <a:sym typeface="Arial"/>
              </a:rPr>
              <a:t>最初に「CHIeru 製品サポート」をご参照ください。</a:t>
            </a:r>
            <a:endParaRPr sz="1200" b="0" i="0" u="none" strike="noStrike" cap="none">
              <a:solidFill>
                <a:srgbClr val="000000"/>
              </a:solidFill>
              <a:latin typeface="Arial"/>
              <a:ea typeface="Arial"/>
              <a:cs typeface="Arial"/>
              <a:sym typeface="Arial"/>
            </a:endParaRPr>
          </a:p>
        </p:txBody>
      </p:sp>
      <p:sp>
        <p:nvSpPr>
          <p:cNvPr id="799" name="Google Shape;799;p30"/>
          <p:cNvSpPr/>
          <p:nvPr/>
        </p:nvSpPr>
        <p:spPr>
          <a:xfrm>
            <a:off x="4530340" y="725436"/>
            <a:ext cx="4236000" cy="2097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800" b="0" i="0" u="none" strike="noStrike" cap="none">
                <a:solidFill>
                  <a:srgbClr val="000000"/>
                </a:solidFill>
                <a:latin typeface="Helvetica Neue"/>
                <a:ea typeface="Helvetica Neue"/>
                <a:cs typeface="Helvetica Neue"/>
                <a:sym typeface="Helvetica Neue"/>
              </a:rPr>
              <a:t>お電話は、土日祝・弊社指定休日を除く午前10:00～午後5:00まで受け付けております</a:t>
            </a:r>
            <a:endParaRPr sz="1200" b="0" i="0" u="none" strike="noStrike" cap="none">
              <a:solidFill>
                <a:srgbClr val="000000"/>
              </a:solidFill>
              <a:latin typeface="Arial"/>
              <a:ea typeface="Arial"/>
              <a:cs typeface="Arial"/>
              <a:sym typeface="Arial"/>
            </a:endParaRPr>
          </a:p>
        </p:txBody>
      </p:sp>
      <p:sp>
        <p:nvSpPr>
          <p:cNvPr id="800" name="Google Shape;800;p30"/>
          <p:cNvSpPr/>
          <p:nvPr/>
        </p:nvSpPr>
        <p:spPr>
          <a:xfrm>
            <a:off x="4625210" y="2359868"/>
            <a:ext cx="3783300" cy="2235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 sz="900" b="0" i="0" u="none" strike="noStrike" cap="none">
                <a:solidFill>
                  <a:schemeClr val="dk2"/>
                </a:solidFill>
                <a:latin typeface="Arial"/>
                <a:ea typeface="Arial"/>
                <a:cs typeface="Arial"/>
                <a:sym typeface="Arial"/>
              </a:rPr>
              <a:t>問題が解決できない場合、下記の方法でお問い合わせください。</a:t>
            </a:r>
            <a:endParaRPr sz="1200" b="0" i="0" u="none" strike="noStrike" cap="none">
              <a:solidFill>
                <a:srgbClr val="000000"/>
              </a:solidFill>
              <a:latin typeface="Arial"/>
              <a:ea typeface="Arial"/>
              <a:cs typeface="Arial"/>
              <a:sym typeface="Arial"/>
            </a:endParaRPr>
          </a:p>
        </p:txBody>
      </p:sp>
      <p:sp>
        <p:nvSpPr>
          <p:cNvPr id="801" name="Google Shape;801;p30"/>
          <p:cNvSpPr/>
          <p:nvPr/>
        </p:nvSpPr>
        <p:spPr>
          <a:xfrm>
            <a:off x="5077024" y="2050500"/>
            <a:ext cx="1754400" cy="2793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rgbClr val="0070F5"/>
                </a:solidFill>
                <a:latin typeface="Merriweather Sans"/>
                <a:ea typeface="Merriweather Sans"/>
                <a:cs typeface="Merriweather Sans"/>
                <a:sym typeface="Merriweather Sans"/>
              </a:rPr>
              <a:t>support.chieru.net</a:t>
            </a:r>
            <a:endParaRPr sz="1200" b="0" i="0" u="none" strike="noStrike" cap="none">
              <a:solidFill>
                <a:srgbClr val="0070F5"/>
              </a:solidFill>
              <a:latin typeface="Merriweather Sans"/>
              <a:ea typeface="Merriweather Sans"/>
              <a:cs typeface="Merriweather Sans"/>
              <a:sym typeface="Merriweather Sans"/>
            </a:endParaRPr>
          </a:p>
        </p:txBody>
      </p:sp>
      <p:sp>
        <p:nvSpPr>
          <p:cNvPr id="802" name="Google Shape;802;p30">
            <a:hlinkClick r:id="rId3"/>
          </p:cNvPr>
          <p:cNvSpPr/>
          <p:nvPr/>
        </p:nvSpPr>
        <p:spPr>
          <a:xfrm>
            <a:off x="5113550" y="2122833"/>
            <a:ext cx="1445700" cy="2253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803" name="Google Shape;803;p30"/>
          <p:cNvGrpSpPr/>
          <p:nvPr/>
        </p:nvGrpSpPr>
        <p:grpSpPr>
          <a:xfrm>
            <a:off x="4867601" y="2649138"/>
            <a:ext cx="1691724" cy="820186"/>
            <a:chOff x="5298846" y="2717656"/>
            <a:chExt cx="1978162" cy="904085"/>
          </a:xfrm>
        </p:grpSpPr>
        <p:sp>
          <p:nvSpPr>
            <p:cNvPr id="804" name="Google Shape;804;p30"/>
            <p:cNvSpPr/>
            <p:nvPr/>
          </p:nvSpPr>
          <p:spPr>
            <a:xfrm>
              <a:off x="5546908" y="3344841"/>
              <a:ext cx="1730100" cy="2769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Arial"/>
                  <a:ea typeface="Arial"/>
                  <a:cs typeface="Arial"/>
                  <a:sym typeface="Arial"/>
                </a:rPr>
                <a:t>support@chieru.co.jp </a:t>
              </a:r>
              <a:endParaRPr sz="1000" b="0" i="0" u="none" strike="noStrike" cap="none">
                <a:solidFill>
                  <a:srgbClr val="0070F5"/>
                </a:solidFill>
                <a:latin typeface="Arial"/>
                <a:ea typeface="Arial"/>
                <a:cs typeface="Arial"/>
                <a:sym typeface="Arial"/>
              </a:endParaRPr>
            </a:p>
          </p:txBody>
        </p:sp>
        <p:sp>
          <p:nvSpPr>
            <p:cNvPr id="805" name="Google Shape;805;p30"/>
            <p:cNvSpPr/>
            <p:nvPr/>
          </p:nvSpPr>
          <p:spPr>
            <a:xfrm>
              <a:off x="5546908" y="2717656"/>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03-5781-8110</a:t>
              </a:r>
              <a:endParaRPr sz="1200" b="0" i="0" u="none" strike="noStrike" cap="none">
                <a:solidFill>
                  <a:srgbClr val="000000"/>
                </a:solidFill>
                <a:latin typeface="Arial"/>
                <a:ea typeface="Arial"/>
                <a:cs typeface="Arial"/>
                <a:sym typeface="Arial"/>
              </a:endParaRPr>
            </a:p>
          </p:txBody>
        </p:sp>
        <p:sp>
          <p:nvSpPr>
            <p:cNvPr id="806" name="Google Shape;806;p30"/>
            <p:cNvSpPr/>
            <p:nvPr/>
          </p:nvSpPr>
          <p:spPr>
            <a:xfrm>
              <a:off x="5546908" y="3030997"/>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chemeClr val="dk2"/>
                  </a:solidFill>
                  <a:latin typeface="Arial"/>
                  <a:ea typeface="Arial"/>
                  <a:cs typeface="Arial"/>
                  <a:sym typeface="Arial"/>
                </a:rPr>
                <a:t>03-6712-9461</a:t>
              </a:r>
              <a:endParaRPr sz="1200" b="0" i="0" u="none" strike="noStrike" cap="none">
                <a:solidFill>
                  <a:srgbClr val="000000"/>
                </a:solidFill>
                <a:latin typeface="Arial"/>
                <a:ea typeface="Arial"/>
                <a:cs typeface="Arial"/>
                <a:sym typeface="Arial"/>
              </a:endParaRPr>
            </a:p>
          </p:txBody>
        </p:sp>
        <p:sp>
          <p:nvSpPr>
            <p:cNvPr id="807" name="Google Shape;807;p30">
              <a:hlinkClick r:id="rId4"/>
            </p:cNvPr>
            <p:cNvSpPr/>
            <p:nvPr/>
          </p:nvSpPr>
          <p:spPr>
            <a:xfrm>
              <a:off x="5590121" y="3351488"/>
              <a:ext cx="1643400" cy="2637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808" name="Google Shape;808;p30"/>
            <p:cNvPicPr preferRelativeResize="0"/>
            <p:nvPr/>
          </p:nvPicPr>
          <p:blipFill rotWithShape="1">
            <a:blip r:embed="rId5">
              <a:alphaModFix/>
            </a:blip>
            <a:srcRect/>
            <a:stretch/>
          </p:blipFill>
          <p:spPr>
            <a:xfrm>
              <a:off x="5306129" y="3100510"/>
              <a:ext cx="180000" cy="168750"/>
            </a:xfrm>
            <a:prstGeom prst="rect">
              <a:avLst/>
            </a:prstGeom>
            <a:noFill/>
            <a:ln>
              <a:noFill/>
            </a:ln>
          </p:spPr>
        </p:pic>
        <p:pic>
          <p:nvPicPr>
            <p:cNvPr id="809" name="Google Shape;809;p30"/>
            <p:cNvPicPr preferRelativeResize="0"/>
            <p:nvPr/>
          </p:nvPicPr>
          <p:blipFill rotWithShape="1">
            <a:blip r:embed="rId6">
              <a:alphaModFix/>
            </a:blip>
            <a:srcRect/>
            <a:stretch/>
          </p:blipFill>
          <p:spPr>
            <a:xfrm>
              <a:off x="5298846" y="3411340"/>
              <a:ext cx="180000" cy="144000"/>
            </a:xfrm>
            <a:prstGeom prst="rect">
              <a:avLst/>
            </a:prstGeom>
            <a:noFill/>
            <a:ln>
              <a:noFill/>
            </a:ln>
          </p:spPr>
        </p:pic>
        <p:pic>
          <p:nvPicPr>
            <p:cNvPr id="810" name="Google Shape;810;p30"/>
            <p:cNvPicPr preferRelativeResize="0"/>
            <p:nvPr/>
          </p:nvPicPr>
          <p:blipFill rotWithShape="1">
            <a:blip r:embed="rId7">
              <a:alphaModFix/>
            </a:blip>
            <a:srcRect/>
            <a:stretch/>
          </p:blipFill>
          <p:spPr>
            <a:xfrm>
              <a:off x="5306129" y="2797454"/>
              <a:ext cx="180000" cy="148180"/>
            </a:xfrm>
            <a:prstGeom prst="rect">
              <a:avLst/>
            </a:prstGeom>
            <a:noFill/>
            <a:ln>
              <a:noFill/>
            </a:ln>
          </p:spPr>
        </p:pic>
      </p:grpSp>
      <p:pic>
        <p:nvPicPr>
          <p:cNvPr id="811" name="Google Shape;811;p30"/>
          <p:cNvPicPr preferRelativeResize="0"/>
          <p:nvPr/>
        </p:nvPicPr>
        <p:blipFill rotWithShape="1">
          <a:blip r:embed="rId8">
            <a:alphaModFix/>
          </a:blip>
          <a:srcRect/>
          <a:stretch/>
        </p:blipFill>
        <p:spPr>
          <a:xfrm>
            <a:off x="4867590" y="2163288"/>
            <a:ext cx="138548" cy="138548"/>
          </a:xfrm>
          <a:prstGeom prst="rect">
            <a:avLst/>
          </a:prstGeom>
          <a:noFill/>
          <a:ln>
            <a:noFill/>
          </a:ln>
        </p:spPr>
      </p:pic>
      <p:grpSp>
        <p:nvGrpSpPr>
          <p:cNvPr id="812" name="Google Shape;812;p30"/>
          <p:cNvGrpSpPr/>
          <p:nvPr/>
        </p:nvGrpSpPr>
        <p:grpSpPr>
          <a:xfrm>
            <a:off x="818646" y="1894717"/>
            <a:ext cx="1978045" cy="820186"/>
            <a:chOff x="742538" y="2717656"/>
            <a:chExt cx="2312962" cy="904085"/>
          </a:xfrm>
        </p:grpSpPr>
        <p:sp>
          <p:nvSpPr>
            <p:cNvPr id="813" name="Google Shape;813;p30"/>
            <p:cNvSpPr/>
            <p:nvPr/>
          </p:nvSpPr>
          <p:spPr>
            <a:xfrm>
              <a:off x="990600" y="3344841"/>
              <a:ext cx="2064900" cy="2769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Arial"/>
                  <a:ea typeface="Arial"/>
                  <a:cs typeface="Arial"/>
                  <a:sym typeface="Arial"/>
                </a:rPr>
                <a:t>chieru-sales@chieru.co.jp </a:t>
              </a:r>
              <a:endParaRPr sz="1000" b="0" i="0" u="none" strike="noStrike" cap="none">
                <a:solidFill>
                  <a:srgbClr val="0070F5"/>
                </a:solidFill>
                <a:latin typeface="Arial"/>
                <a:ea typeface="Arial"/>
                <a:cs typeface="Arial"/>
                <a:sym typeface="Arial"/>
              </a:endParaRPr>
            </a:p>
          </p:txBody>
        </p:sp>
        <p:sp>
          <p:nvSpPr>
            <p:cNvPr id="814" name="Google Shape;814;p30"/>
            <p:cNvSpPr/>
            <p:nvPr/>
          </p:nvSpPr>
          <p:spPr>
            <a:xfrm>
              <a:off x="990600" y="2717656"/>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03-6712-9721</a:t>
              </a:r>
              <a:endParaRPr sz="1200" b="1" i="0" u="none" strike="noStrike" cap="none">
                <a:solidFill>
                  <a:srgbClr val="000000"/>
                </a:solidFill>
                <a:latin typeface="Arial"/>
                <a:ea typeface="Arial"/>
                <a:cs typeface="Arial"/>
                <a:sym typeface="Arial"/>
              </a:endParaRPr>
            </a:p>
          </p:txBody>
        </p:sp>
        <p:sp>
          <p:nvSpPr>
            <p:cNvPr id="815" name="Google Shape;815;p30"/>
            <p:cNvSpPr/>
            <p:nvPr/>
          </p:nvSpPr>
          <p:spPr>
            <a:xfrm>
              <a:off x="990600" y="3030997"/>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chemeClr val="dk2"/>
                  </a:solidFill>
                  <a:latin typeface="Arial"/>
                  <a:ea typeface="Arial"/>
                  <a:cs typeface="Arial"/>
                  <a:sym typeface="Arial"/>
                </a:rPr>
                <a:t>03-6712-9461</a:t>
              </a:r>
              <a:endParaRPr sz="1200" b="0" i="0" u="none" strike="noStrike" cap="none">
                <a:solidFill>
                  <a:srgbClr val="000000"/>
                </a:solidFill>
                <a:latin typeface="Arial"/>
                <a:ea typeface="Arial"/>
                <a:cs typeface="Arial"/>
                <a:sym typeface="Arial"/>
              </a:endParaRPr>
            </a:p>
          </p:txBody>
        </p:sp>
        <p:sp>
          <p:nvSpPr>
            <p:cNvPr id="816" name="Google Shape;816;p30">
              <a:hlinkClick r:id="rId9"/>
            </p:cNvPr>
            <p:cNvSpPr/>
            <p:nvPr/>
          </p:nvSpPr>
          <p:spPr>
            <a:xfrm>
              <a:off x="1033837" y="3344338"/>
              <a:ext cx="1975800" cy="2769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817" name="Google Shape;817;p30"/>
            <p:cNvPicPr preferRelativeResize="0"/>
            <p:nvPr/>
          </p:nvPicPr>
          <p:blipFill rotWithShape="1">
            <a:blip r:embed="rId5">
              <a:alphaModFix/>
            </a:blip>
            <a:srcRect/>
            <a:stretch/>
          </p:blipFill>
          <p:spPr>
            <a:xfrm>
              <a:off x="749821" y="3100510"/>
              <a:ext cx="180000" cy="168750"/>
            </a:xfrm>
            <a:prstGeom prst="rect">
              <a:avLst/>
            </a:prstGeom>
            <a:noFill/>
            <a:ln>
              <a:noFill/>
            </a:ln>
          </p:spPr>
        </p:pic>
        <p:pic>
          <p:nvPicPr>
            <p:cNvPr id="818" name="Google Shape;818;p30"/>
            <p:cNvPicPr preferRelativeResize="0"/>
            <p:nvPr/>
          </p:nvPicPr>
          <p:blipFill rotWithShape="1">
            <a:blip r:embed="rId6">
              <a:alphaModFix/>
            </a:blip>
            <a:srcRect/>
            <a:stretch/>
          </p:blipFill>
          <p:spPr>
            <a:xfrm>
              <a:off x="742538" y="3411340"/>
              <a:ext cx="180000" cy="144000"/>
            </a:xfrm>
            <a:prstGeom prst="rect">
              <a:avLst/>
            </a:prstGeom>
            <a:noFill/>
            <a:ln>
              <a:noFill/>
            </a:ln>
          </p:spPr>
        </p:pic>
        <p:pic>
          <p:nvPicPr>
            <p:cNvPr id="819" name="Google Shape;819;p30"/>
            <p:cNvPicPr preferRelativeResize="0"/>
            <p:nvPr/>
          </p:nvPicPr>
          <p:blipFill rotWithShape="1">
            <a:blip r:embed="rId7">
              <a:alphaModFix/>
            </a:blip>
            <a:srcRect/>
            <a:stretch/>
          </p:blipFill>
          <p:spPr>
            <a:xfrm>
              <a:off x="749821" y="2797454"/>
              <a:ext cx="180000" cy="148180"/>
            </a:xfrm>
            <a:prstGeom prst="rect">
              <a:avLst/>
            </a:prstGeom>
            <a:noFill/>
            <a:ln>
              <a:noFill/>
            </a:ln>
          </p:spPr>
        </p:pic>
      </p:grpSp>
      <p:sp>
        <p:nvSpPr>
          <p:cNvPr id="820" name="Google Shape;820;p30"/>
          <p:cNvSpPr/>
          <p:nvPr/>
        </p:nvSpPr>
        <p:spPr>
          <a:xfrm>
            <a:off x="1192224" y="3160184"/>
            <a:ext cx="2481900" cy="2511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Merriweather Sans"/>
                <a:ea typeface="Merriweather Sans"/>
                <a:cs typeface="Merriweather Sans"/>
                <a:sym typeface="Merriweather Sans"/>
              </a:rPr>
              <a:t>www.chieru.co.jp/mailform/inquiry/</a:t>
            </a:r>
            <a:endParaRPr sz="1000" b="0" i="0" u="none" strike="noStrike" cap="none">
              <a:solidFill>
                <a:srgbClr val="0070F5"/>
              </a:solidFill>
              <a:latin typeface="Merriweather Sans"/>
              <a:ea typeface="Merriweather Sans"/>
              <a:cs typeface="Merriweather Sans"/>
              <a:sym typeface="Merriweather Sans"/>
            </a:endParaRPr>
          </a:p>
        </p:txBody>
      </p:sp>
      <p:sp>
        <p:nvSpPr>
          <p:cNvPr id="821" name="Google Shape;821;p30">
            <a:hlinkClick r:id="rId10"/>
          </p:cNvPr>
          <p:cNvSpPr/>
          <p:nvPr/>
        </p:nvSpPr>
        <p:spPr>
          <a:xfrm>
            <a:off x="1048144" y="3191653"/>
            <a:ext cx="2388300" cy="2253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822" name="Google Shape;822;p30"/>
          <p:cNvPicPr preferRelativeResize="0"/>
          <p:nvPr/>
        </p:nvPicPr>
        <p:blipFill rotWithShape="1">
          <a:blip r:embed="rId8">
            <a:alphaModFix/>
          </a:blip>
          <a:srcRect/>
          <a:stretch/>
        </p:blipFill>
        <p:spPr>
          <a:xfrm>
            <a:off x="969497" y="3188326"/>
            <a:ext cx="138548" cy="138548"/>
          </a:xfrm>
          <a:prstGeom prst="rect">
            <a:avLst/>
          </a:prstGeom>
          <a:noFill/>
          <a:ln>
            <a:noFill/>
          </a:ln>
        </p:spPr>
      </p:pic>
      <p:sp>
        <p:nvSpPr>
          <p:cNvPr id="823" name="Google Shape;823;p30"/>
          <p:cNvSpPr/>
          <p:nvPr/>
        </p:nvSpPr>
        <p:spPr>
          <a:xfrm>
            <a:off x="594658" y="2811444"/>
            <a:ext cx="3783300" cy="2235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 sz="900" b="0" i="0" u="none" strike="noStrike" cap="none">
                <a:solidFill>
                  <a:schemeClr val="dk2"/>
                </a:solidFill>
                <a:latin typeface="Arial"/>
                <a:ea typeface="Arial"/>
                <a:cs typeface="Arial"/>
                <a:sym typeface="Arial"/>
              </a:rPr>
              <a:t>お問い合わせフォームもご用意しています。</a:t>
            </a:r>
            <a:endParaRPr sz="1200" b="0" i="0" u="none" strike="noStrike" cap="none">
              <a:solidFill>
                <a:srgbClr val="000000"/>
              </a:solidFill>
              <a:latin typeface="Arial"/>
              <a:ea typeface="Arial"/>
              <a:cs typeface="Arial"/>
              <a:sym typeface="Arial"/>
            </a:endParaRPr>
          </a:p>
        </p:txBody>
      </p:sp>
      <p:sp>
        <p:nvSpPr>
          <p:cNvPr id="824" name="Google Shape;824;p30"/>
          <p:cNvSpPr/>
          <p:nvPr/>
        </p:nvSpPr>
        <p:spPr>
          <a:xfrm>
            <a:off x="3491273" y="2682895"/>
            <a:ext cx="7503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問い合わせフォーム</a:t>
            </a:r>
            <a:endParaRPr sz="500" b="0" i="0" u="none" strike="noStrike" cap="none">
              <a:solidFill>
                <a:schemeClr val="dk1"/>
              </a:solidFill>
              <a:latin typeface="Arial"/>
              <a:ea typeface="Arial"/>
              <a:cs typeface="Arial"/>
              <a:sym typeface="Arial"/>
            </a:endParaRPr>
          </a:p>
        </p:txBody>
      </p:sp>
      <p:sp>
        <p:nvSpPr>
          <p:cNvPr id="825" name="Google Shape;825;p30"/>
          <p:cNvSpPr/>
          <p:nvPr/>
        </p:nvSpPr>
        <p:spPr>
          <a:xfrm>
            <a:off x="7358951" y="2682900"/>
            <a:ext cx="10155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CHIeru 製品サポートサイト</a:t>
            </a:r>
            <a:endParaRPr sz="500" b="0" i="0" u="none" strike="noStrike" cap="none">
              <a:solidFill>
                <a:schemeClr val="dk1"/>
              </a:solidFill>
              <a:latin typeface="Arial"/>
              <a:ea typeface="Arial"/>
              <a:cs typeface="Arial"/>
              <a:sym typeface="Arial"/>
            </a:endParaRPr>
          </a:p>
        </p:txBody>
      </p:sp>
      <p:sp>
        <p:nvSpPr>
          <p:cNvPr id="826" name="Google Shape;826;p30"/>
          <p:cNvSpPr/>
          <p:nvPr/>
        </p:nvSpPr>
        <p:spPr>
          <a:xfrm>
            <a:off x="7466592" y="5520289"/>
            <a:ext cx="7503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チエルホームページ</a:t>
            </a:r>
            <a:endParaRPr sz="500" b="0" i="0" u="none" strike="noStrike" cap="none">
              <a:solidFill>
                <a:schemeClr val="dk1"/>
              </a:solidFill>
              <a:latin typeface="Arial"/>
              <a:ea typeface="Arial"/>
              <a:cs typeface="Arial"/>
              <a:sym typeface="Arial"/>
            </a:endParaRPr>
          </a:p>
        </p:txBody>
      </p:sp>
      <p:pic>
        <p:nvPicPr>
          <p:cNvPr id="827" name="Google Shape;827;p30"/>
          <p:cNvPicPr preferRelativeResize="0"/>
          <p:nvPr/>
        </p:nvPicPr>
        <p:blipFill rotWithShape="1">
          <a:blip r:embed="rId11">
            <a:alphaModFix/>
          </a:blip>
          <a:srcRect/>
          <a:stretch/>
        </p:blipFill>
        <p:spPr>
          <a:xfrm>
            <a:off x="7645288" y="5688000"/>
            <a:ext cx="442800" cy="442800"/>
          </a:xfrm>
          <a:prstGeom prst="rect">
            <a:avLst/>
          </a:prstGeom>
          <a:noFill/>
          <a:ln>
            <a:noFill/>
          </a:ln>
        </p:spPr>
      </p:pic>
      <p:pic>
        <p:nvPicPr>
          <p:cNvPr id="828" name="Google Shape;828;p30"/>
          <p:cNvPicPr preferRelativeResize="0"/>
          <p:nvPr/>
        </p:nvPicPr>
        <p:blipFill rotWithShape="1">
          <a:blip r:embed="rId12">
            <a:alphaModFix/>
          </a:blip>
          <a:srcRect/>
          <a:stretch/>
        </p:blipFill>
        <p:spPr>
          <a:xfrm>
            <a:off x="7645300" y="2880928"/>
            <a:ext cx="442800" cy="442800"/>
          </a:xfrm>
          <a:prstGeom prst="rect">
            <a:avLst/>
          </a:prstGeom>
          <a:noFill/>
          <a:ln>
            <a:noFill/>
          </a:ln>
        </p:spPr>
      </p:pic>
      <p:pic>
        <p:nvPicPr>
          <p:cNvPr id="829" name="Google Shape;829;p30"/>
          <p:cNvPicPr preferRelativeResize="0"/>
          <p:nvPr/>
        </p:nvPicPr>
        <p:blipFill rotWithShape="1">
          <a:blip r:embed="rId13">
            <a:alphaModFix/>
          </a:blip>
          <a:srcRect/>
          <a:stretch/>
        </p:blipFill>
        <p:spPr>
          <a:xfrm>
            <a:off x="3645851" y="2881356"/>
            <a:ext cx="441136" cy="442170"/>
          </a:xfrm>
          <a:prstGeom prst="rect">
            <a:avLst/>
          </a:prstGeom>
          <a:noFill/>
          <a:ln>
            <a:noFill/>
          </a:ln>
        </p:spPr>
      </p:pic>
      <p:sp>
        <p:nvSpPr>
          <p:cNvPr id="830" name="Google Shape;830;p30"/>
          <p:cNvSpPr txBox="1">
            <a:spLocks noGrp="1"/>
          </p:cNvSpPr>
          <p:nvPr>
            <p:ph type="title"/>
          </p:nvPr>
        </p:nvSpPr>
        <p:spPr>
          <a:xfrm>
            <a:off x="204325" y="-14325"/>
            <a:ext cx="80904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2800" u="sng">
                <a:latin typeface="Arial"/>
                <a:ea typeface="Arial"/>
                <a:cs typeface="Arial"/>
                <a:sym typeface="Arial"/>
              </a:rPr>
              <a:t>InterCLASS® Cloud に関するお問合せ</a:t>
            </a:r>
            <a:endParaRPr sz="2800" u="sng">
              <a:latin typeface="Arial"/>
              <a:ea typeface="Arial"/>
              <a:cs typeface="Arial"/>
              <a:sym typeface="Arial"/>
            </a:endParaRPr>
          </a:p>
        </p:txBody>
      </p:sp>
      <p:sp>
        <p:nvSpPr>
          <p:cNvPr id="831" name="Google Shape;831;p30"/>
          <p:cNvSpPr/>
          <p:nvPr/>
        </p:nvSpPr>
        <p:spPr>
          <a:xfrm>
            <a:off x="3436450" y="6285600"/>
            <a:ext cx="4716300" cy="19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 sz="6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Google Classroom、Google Workspace for Education、Chrome ブラウザ、Google ドライブ、Chromebook、</a:t>
            </a:r>
            <a:endParaRPr sz="6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endParaRPr>
          </a:p>
          <a:p>
            <a:pPr marL="0" marR="0" lvl="0" indent="0" algn="l" rtl="0">
              <a:lnSpc>
                <a:spcPct val="100000"/>
              </a:lnSpc>
              <a:spcBef>
                <a:spcPts val="0"/>
              </a:spcBef>
              <a:spcAft>
                <a:spcPts val="0"/>
              </a:spcAft>
              <a:buClr>
                <a:srgbClr val="000000"/>
              </a:buClr>
              <a:buSzPts val="600"/>
              <a:buFont typeface="Arial"/>
              <a:buNone/>
            </a:pPr>
            <a:r>
              <a:rPr lang="ja" sz="6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YouTube、Google Workspace アプリ、Chrome ウェブストア、Googleドキュメント、Google スライド は Google LLC の商標です。</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p:nvPr/>
        </p:nvSpPr>
        <p:spPr>
          <a:xfrm>
            <a:off x="220113" y="4440800"/>
            <a:ext cx="4210500" cy="14517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0000"/>
              </a:buClr>
              <a:buSzPts val="1300"/>
              <a:buFont typeface="Arial"/>
              <a:buNone/>
            </a:pPr>
            <a:r>
              <a:rPr lang="ja" sz="1300" b="1" i="0" u="none" strike="noStrike" cap="none">
                <a:solidFill>
                  <a:srgbClr val="FF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転入・転出 </a:t>
            </a:r>
            <a:r>
              <a:rPr lang="ja" sz="13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など、 Google Classroom でクラスを編集、児童生徒情報を変更した場合は、</a:t>
            </a:r>
            <a:endParaRPr sz="13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0" marR="0" lvl="0" indent="0" algn="l" rtl="0">
              <a:lnSpc>
                <a:spcPct val="120000"/>
              </a:lnSpc>
              <a:spcBef>
                <a:spcPts val="0"/>
              </a:spcBef>
              <a:spcAft>
                <a:spcPts val="0"/>
              </a:spcAft>
              <a:buClr>
                <a:srgbClr val="000000"/>
              </a:buClr>
              <a:buSzPts val="1300"/>
              <a:buFont typeface="Arial"/>
              <a:buNone/>
            </a:pPr>
            <a:r>
              <a:rPr lang="ja" sz="1300" b="1" i="0" u="none" strike="noStrike" cap="none">
                <a:solidFill>
                  <a:srgbClr val="FF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再度、「 Google Classroom と同期」する必要があります。</a:t>
            </a:r>
            <a:r>
              <a:rPr lang="ja" sz="13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Google Classroom で変更した内容が ICC に反映されます。</a:t>
            </a:r>
            <a:endParaRPr sz="1300" b="1" i="0" u="none" strike="noStrike" cap="none">
              <a:solidFill>
                <a:srgbClr val="003366"/>
              </a:solidFill>
              <a:latin typeface="Arial"/>
              <a:ea typeface="Arial"/>
              <a:cs typeface="Arial"/>
              <a:sym typeface="Arial"/>
            </a:endParaRPr>
          </a:p>
        </p:txBody>
      </p:sp>
      <p:pic>
        <p:nvPicPr>
          <p:cNvPr id="76" name="Google Shape;76;p4"/>
          <p:cNvPicPr preferRelativeResize="0"/>
          <p:nvPr/>
        </p:nvPicPr>
        <p:blipFill rotWithShape="1">
          <a:blip r:embed="rId3">
            <a:alphaModFix/>
          </a:blip>
          <a:srcRect/>
          <a:stretch/>
        </p:blipFill>
        <p:spPr>
          <a:xfrm>
            <a:off x="5200925" y="3890200"/>
            <a:ext cx="3656702" cy="2178231"/>
          </a:xfrm>
          <a:prstGeom prst="rect">
            <a:avLst/>
          </a:prstGeom>
          <a:noFill/>
          <a:ln w="9525" cap="flat" cmpd="sng">
            <a:solidFill>
              <a:srgbClr val="D9D9D9"/>
            </a:solidFill>
            <a:prstDash val="solid"/>
            <a:round/>
            <a:headEnd type="none" w="sm" len="sm"/>
            <a:tailEnd type="none" w="sm" len="sm"/>
          </a:ln>
        </p:spPr>
      </p:pic>
      <p:pic>
        <p:nvPicPr>
          <p:cNvPr id="77" name="Google Shape;77;p4"/>
          <p:cNvPicPr preferRelativeResize="0"/>
          <p:nvPr/>
        </p:nvPicPr>
        <p:blipFill rotWithShape="1">
          <a:blip r:embed="rId4">
            <a:alphaModFix/>
          </a:blip>
          <a:srcRect/>
          <a:stretch/>
        </p:blipFill>
        <p:spPr>
          <a:xfrm>
            <a:off x="5200975" y="1321175"/>
            <a:ext cx="3656600" cy="2255984"/>
          </a:xfrm>
          <a:prstGeom prst="rect">
            <a:avLst/>
          </a:prstGeom>
          <a:noFill/>
          <a:ln w="9525" cap="flat" cmpd="sng">
            <a:solidFill>
              <a:srgbClr val="D9D9D9"/>
            </a:solidFill>
            <a:prstDash val="solid"/>
            <a:round/>
            <a:headEnd type="none" w="sm" len="sm"/>
            <a:tailEnd type="none" w="sm" len="sm"/>
          </a:ln>
        </p:spPr>
      </p:pic>
      <p:pic>
        <p:nvPicPr>
          <p:cNvPr id="78" name="Google Shape;78;p4"/>
          <p:cNvPicPr preferRelativeResize="0"/>
          <p:nvPr/>
        </p:nvPicPr>
        <p:blipFill rotWithShape="1">
          <a:blip r:embed="rId5">
            <a:alphaModFix/>
          </a:blip>
          <a:srcRect/>
          <a:stretch/>
        </p:blipFill>
        <p:spPr>
          <a:xfrm>
            <a:off x="7929875" y="1494550"/>
            <a:ext cx="784800" cy="477575"/>
          </a:xfrm>
          <a:prstGeom prst="rect">
            <a:avLst/>
          </a:prstGeom>
          <a:noFill/>
          <a:ln>
            <a:noFill/>
          </a:ln>
        </p:spPr>
      </p:pic>
      <p:pic>
        <p:nvPicPr>
          <p:cNvPr id="79" name="Google Shape;79;p4"/>
          <p:cNvPicPr preferRelativeResize="0"/>
          <p:nvPr/>
        </p:nvPicPr>
        <p:blipFill rotWithShape="1">
          <a:blip r:embed="rId6">
            <a:alphaModFix/>
          </a:blip>
          <a:srcRect/>
          <a:stretch/>
        </p:blipFill>
        <p:spPr>
          <a:xfrm>
            <a:off x="8435627" y="1321182"/>
            <a:ext cx="206558" cy="201520"/>
          </a:xfrm>
          <a:prstGeom prst="rect">
            <a:avLst/>
          </a:prstGeom>
          <a:noFill/>
          <a:ln>
            <a:noFill/>
          </a:ln>
        </p:spPr>
      </p:pic>
      <p:sp>
        <p:nvSpPr>
          <p:cNvPr id="80" name="Google Shape;80;p4"/>
          <p:cNvSpPr/>
          <p:nvPr/>
        </p:nvSpPr>
        <p:spPr>
          <a:xfrm>
            <a:off x="7929871" y="1552979"/>
            <a:ext cx="784800" cy="163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81" name="Google Shape;81;p4"/>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4</a:t>
            </a:fld>
            <a:endParaRPr/>
          </a:p>
        </p:txBody>
      </p:sp>
      <p:sp>
        <p:nvSpPr>
          <p:cNvPr id="82" name="Google Shape;82;p4"/>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Google Classroom と同期する</a:t>
            </a:r>
            <a:endParaRPr sz="3200" u="sng">
              <a:solidFill>
                <a:srgbClr val="000000"/>
              </a:solidFill>
              <a:latin typeface="Arial"/>
              <a:ea typeface="Arial"/>
              <a:cs typeface="Arial"/>
              <a:sym typeface="Arial"/>
            </a:endParaRPr>
          </a:p>
        </p:txBody>
      </p:sp>
      <p:sp>
        <p:nvSpPr>
          <p:cNvPr id="83" name="Google Shape;83;p4"/>
          <p:cNvSpPr/>
          <p:nvPr/>
        </p:nvSpPr>
        <p:spPr>
          <a:xfrm>
            <a:off x="7550374" y="155297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4" name="Google Shape;84;p4"/>
          <p:cNvSpPr/>
          <p:nvPr/>
        </p:nvSpPr>
        <p:spPr>
          <a:xfrm>
            <a:off x="8392645" y="1266534"/>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85" name="Google Shape;85;p4"/>
          <p:cNvSpPr/>
          <p:nvPr/>
        </p:nvSpPr>
        <p:spPr>
          <a:xfrm>
            <a:off x="5265703" y="4221675"/>
            <a:ext cx="3236700" cy="15153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graphicFrame>
        <p:nvGraphicFramePr>
          <p:cNvPr id="86" name="Google Shape;86;p4"/>
          <p:cNvGraphicFramePr/>
          <p:nvPr/>
        </p:nvGraphicFramePr>
        <p:xfrm>
          <a:off x="235875" y="1266513"/>
          <a:ext cx="4178975" cy="2761175"/>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6001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ICC にログインし、トップ画面の</a:t>
                      </a:r>
                      <a:r>
                        <a:rPr lang="ja" sz="1400" b="1" u="none" strike="noStrike" cap="none"/>
                        <a:t>［ ＋ ］</a:t>
                      </a:r>
                      <a:br>
                        <a:rPr lang="ja" sz="1400" b="1" u="none" strike="noStrike" cap="none"/>
                      </a:br>
                      <a:r>
                        <a:rPr lang="ja" sz="1400" u="none" strike="noStrike" cap="none"/>
                        <a:t>から、</a:t>
                      </a:r>
                      <a:r>
                        <a:rPr lang="ja" sz="1400" b="1" u="none" strike="noStrike" cap="none"/>
                        <a:t>［ Google Classroom と同期］</a:t>
                      </a:r>
                      <a:r>
                        <a:rPr lang="ja" sz="1400" u="none" strike="noStrike" cap="none"/>
                        <a:t>をクリック</a:t>
                      </a:r>
                      <a:br>
                        <a:rPr lang="ja" sz="1400" u="none" strike="noStrike" cap="none"/>
                      </a:br>
                      <a:r>
                        <a:rPr lang="ja" sz="1200" u="none" strike="noStrike" cap="none"/>
                        <a:t>⇒ Google Classroom との同期が始まります。</a:t>
                      </a:r>
                      <a:endParaRPr sz="1200" u="none" strike="noStrike" cap="none"/>
                    </a:p>
                    <a:p>
                      <a:pPr marL="0" marR="0" lvl="0" indent="0" algn="l" rtl="0">
                        <a:lnSpc>
                          <a:spcPct val="15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362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同期が完了すると、 Google Classroom で作成したクラスが表示されます。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7" name="Google Shape;87;p4"/>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88" name="Google Shape;88;p4"/>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 ICC と Google Classroom のクラス情報を同期し、 ICC での操作を行えるようにします。</a:t>
            </a:r>
            <a:endParaRPr sz="1400" b="1" i="0" u="none" strike="noStrike" cap="none">
              <a:solidFill>
                <a:srgbClr val="000000"/>
              </a:solidFill>
              <a:latin typeface="Arial"/>
              <a:ea typeface="Arial"/>
              <a:cs typeface="Arial"/>
              <a:sym typeface="Arial"/>
            </a:endParaRPr>
          </a:p>
        </p:txBody>
      </p:sp>
      <p:sp>
        <p:nvSpPr>
          <p:cNvPr id="89" name="Google Shape;89;p4"/>
          <p:cNvSpPr txBox="1"/>
          <p:nvPr/>
        </p:nvSpPr>
        <p:spPr>
          <a:xfrm>
            <a:off x="355988" y="4221675"/>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90" name="Google Shape;90;p4"/>
          <p:cNvPicPr preferRelativeResize="0"/>
          <p:nvPr/>
        </p:nvPicPr>
        <p:blipFill rotWithShape="1">
          <a:blip r:embed="rId7">
            <a:alphaModFix/>
          </a:blip>
          <a:srcRect/>
          <a:stretch/>
        </p:blipFill>
        <p:spPr>
          <a:xfrm>
            <a:off x="355985" y="4221663"/>
            <a:ext cx="286450" cy="286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クラス画面表示</a:t>
            </a:r>
            <a:endParaRPr sz="3200" u="sng">
              <a:solidFill>
                <a:srgbClr val="000000"/>
              </a:solidFill>
              <a:latin typeface="Arial"/>
              <a:ea typeface="Arial"/>
              <a:cs typeface="Arial"/>
              <a:sym typeface="Arial"/>
            </a:endParaRPr>
          </a:p>
        </p:txBody>
      </p:sp>
      <p:sp>
        <p:nvSpPr>
          <p:cNvPr id="97" name="Google Shape;97;p6"/>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5</a:t>
            </a:fld>
            <a:endParaRPr/>
          </a:p>
        </p:txBody>
      </p:sp>
      <p:pic>
        <p:nvPicPr>
          <p:cNvPr id="98" name="Google Shape;98;p6"/>
          <p:cNvPicPr preferRelativeResize="0"/>
          <p:nvPr/>
        </p:nvPicPr>
        <p:blipFill rotWithShape="1">
          <a:blip r:embed="rId3">
            <a:alphaModFix/>
          </a:blip>
          <a:srcRect/>
          <a:stretch/>
        </p:blipFill>
        <p:spPr>
          <a:xfrm>
            <a:off x="847050" y="1383949"/>
            <a:ext cx="7449901" cy="4669224"/>
          </a:xfrm>
          <a:prstGeom prst="rect">
            <a:avLst/>
          </a:prstGeom>
          <a:noFill/>
          <a:ln w="9525" cap="flat" cmpd="sng">
            <a:solidFill>
              <a:srgbClr val="D9D9D9"/>
            </a:solidFill>
            <a:prstDash val="solid"/>
            <a:round/>
            <a:headEnd type="none" w="sm" len="sm"/>
            <a:tailEnd type="none" w="sm" len="sm"/>
          </a:ln>
        </p:spPr>
      </p:pic>
      <p:sp>
        <p:nvSpPr>
          <p:cNvPr id="99" name="Google Shape;99;p6"/>
          <p:cNvSpPr/>
          <p:nvPr/>
        </p:nvSpPr>
        <p:spPr>
          <a:xfrm>
            <a:off x="876300" y="1957525"/>
            <a:ext cx="7036500" cy="3498900"/>
          </a:xfrm>
          <a:prstGeom prst="roundRect">
            <a:avLst>
              <a:gd name="adj" fmla="val 990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00" name="Google Shape;100;p6"/>
          <p:cNvSpPr txBox="1"/>
          <p:nvPr/>
        </p:nvSpPr>
        <p:spPr>
          <a:xfrm>
            <a:off x="5570625" y="6124575"/>
            <a:ext cx="30168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デスクトップモニターモード切り替え</a:t>
            </a:r>
            <a:endParaRPr sz="1300" b="1" i="0" u="none" strike="noStrike" cap="none">
              <a:solidFill>
                <a:srgbClr val="000000"/>
              </a:solidFill>
              <a:latin typeface="Arial"/>
              <a:ea typeface="Arial"/>
              <a:cs typeface="Arial"/>
              <a:sym typeface="Arial"/>
            </a:endParaRPr>
          </a:p>
        </p:txBody>
      </p:sp>
      <p:sp>
        <p:nvSpPr>
          <p:cNvPr id="101" name="Google Shape;101;p6"/>
          <p:cNvSpPr txBox="1"/>
          <p:nvPr/>
        </p:nvSpPr>
        <p:spPr>
          <a:xfrm>
            <a:off x="1122900" y="6010100"/>
            <a:ext cx="30168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マニュアルのページに移動します</a:t>
            </a:r>
            <a:endParaRPr sz="1300" b="1" i="0" u="none" strike="noStrike" cap="none">
              <a:solidFill>
                <a:srgbClr val="000000"/>
              </a:solidFill>
              <a:latin typeface="Arial"/>
              <a:ea typeface="Arial"/>
              <a:cs typeface="Arial"/>
              <a:sym typeface="Arial"/>
            </a:endParaRPr>
          </a:p>
        </p:txBody>
      </p:sp>
      <p:sp>
        <p:nvSpPr>
          <p:cNvPr id="102" name="Google Shape;102;p6"/>
          <p:cNvSpPr txBox="1"/>
          <p:nvPr/>
        </p:nvSpPr>
        <p:spPr>
          <a:xfrm>
            <a:off x="87300" y="1957525"/>
            <a:ext cx="7890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設定画面を開きます</a:t>
            </a:r>
            <a:endParaRPr sz="1300" b="1" i="0" u="none" strike="noStrike" cap="none">
              <a:solidFill>
                <a:srgbClr val="000000"/>
              </a:solidFill>
              <a:latin typeface="Arial"/>
              <a:ea typeface="Arial"/>
              <a:cs typeface="Arial"/>
              <a:sym typeface="Arial"/>
            </a:endParaRPr>
          </a:p>
        </p:txBody>
      </p:sp>
      <p:sp>
        <p:nvSpPr>
          <p:cNvPr id="103" name="Google Shape;103;p6"/>
          <p:cNvSpPr txBox="1"/>
          <p:nvPr/>
        </p:nvSpPr>
        <p:spPr>
          <a:xfrm>
            <a:off x="7912800" y="1875325"/>
            <a:ext cx="12546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押すとサインアウトボタンが出てきます</a:t>
            </a:r>
            <a:endParaRPr sz="1300" b="1" i="0" u="none" strike="noStrike" cap="none">
              <a:solidFill>
                <a:srgbClr val="000000"/>
              </a:solidFill>
              <a:latin typeface="Arial"/>
              <a:ea typeface="Arial"/>
              <a:cs typeface="Arial"/>
              <a:sym typeface="Arial"/>
            </a:endParaRPr>
          </a:p>
        </p:txBody>
      </p:sp>
      <p:sp>
        <p:nvSpPr>
          <p:cNvPr id="104" name="Google Shape;104;p6"/>
          <p:cNvSpPr txBox="1"/>
          <p:nvPr/>
        </p:nvSpPr>
        <p:spPr>
          <a:xfrm>
            <a:off x="4313475" y="1426125"/>
            <a:ext cx="24843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Google Classroom との同期</a:t>
            </a:r>
            <a:endParaRPr sz="1300" b="1" i="0" u="none" strike="noStrike" cap="none">
              <a:solidFill>
                <a:srgbClr val="000000"/>
              </a:solidFill>
              <a:latin typeface="Arial"/>
              <a:ea typeface="Arial"/>
              <a:cs typeface="Arial"/>
              <a:sym typeface="Arial"/>
            </a:endParaRPr>
          </a:p>
        </p:txBody>
      </p:sp>
      <p:cxnSp>
        <p:nvCxnSpPr>
          <p:cNvPr id="105" name="Google Shape;105;p6"/>
          <p:cNvCxnSpPr>
            <a:stCxn id="104" idx="3"/>
            <a:endCxn id="106" idx="1"/>
          </p:cNvCxnSpPr>
          <p:nvPr/>
        </p:nvCxnSpPr>
        <p:spPr>
          <a:xfrm rot="10800000" flipH="1">
            <a:off x="6797775" y="1615275"/>
            <a:ext cx="605400" cy="3300"/>
          </a:xfrm>
          <a:prstGeom prst="straightConnector1">
            <a:avLst/>
          </a:prstGeom>
          <a:noFill/>
          <a:ln w="19050" cap="flat" cmpd="sng">
            <a:solidFill>
              <a:srgbClr val="1A1A1A"/>
            </a:solidFill>
            <a:prstDash val="solid"/>
            <a:round/>
            <a:headEnd type="oval" w="sm" len="sm"/>
            <a:tailEnd type="none" w="sm" len="sm"/>
          </a:ln>
        </p:spPr>
      </p:cxnSp>
      <p:sp>
        <p:nvSpPr>
          <p:cNvPr id="107" name="Google Shape;107;p6"/>
          <p:cNvSpPr txBox="1"/>
          <p:nvPr/>
        </p:nvSpPr>
        <p:spPr>
          <a:xfrm>
            <a:off x="3143250" y="3775350"/>
            <a:ext cx="2736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Google Classroom を開きます</a:t>
            </a:r>
            <a:endParaRPr sz="1300" b="1" i="0" u="none" strike="noStrike" cap="none">
              <a:solidFill>
                <a:srgbClr val="000000"/>
              </a:solidFill>
              <a:latin typeface="Arial"/>
              <a:ea typeface="Arial"/>
              <a:cs typeface="Arial"/>
              <a:sym typeface="Arial"/>
            </a:endParaRPr>
          </a:p>
        </p:txBody>
      </p:sp>
      <p:sp>
        <p:nvSpPr>
          <p:cNvPr id="108" name="Google Shape;108;p6"/>
          <p:cNvSpPr txBox="1"/>
          <p:nvPr/>
        </p:nvSpPr>
        <p:spPr>
          <a:xfrm>
            <a:off x="5743125" y="4003875"/>
            <a:ext cx="21249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クラスの Google ドライブ™ を開きます</a:t>
            </a:r>
            <a:endParaRPr sz="1300" b="1" i="0" u="none" strike="noStrike" cap="none">
              <a:solidFill>
                <a:srgbClr val="000000"/>
              </a:solidFill>
              <a:latin typeface="Arial"/>
              <a:ea typeface="Arial"/>
              <a:cs typeface="Arial"/>
              <a:sym typeface="Arial"/>
            </a:endParaRPr>
          </a:p>
        </p:txBody>
      </p:sp>
      <p:sp>
        <p:nvSpPr>
          <p:cNvPr id="109" name="Google Shape;109;p6"/>
          <p:cNvSpPr txBox="1"/>
          <p:nvPr/>
        </p:nvSpPr>
        <p:spPr>
          <a:xfrm>
            <a:off x="3312150" y="4827975"/>
            <a:ext cx="21648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クラス設定画面を開きます</a:t>
            </a:r>
            <a:endParaRPr sz="1300" b="1" i="0" u="none" strike="noStrike" cap="none">
              <a:solidFill>
                <a:srgbClr val="000000"/>
              </a:solidFill>
              <a:latin typeface="Arial"/>
              <a:ea typeface="Arial"/>
              <a:cs typeface="Arial"/>
              <a:sym typeface="Arial"/>
            </a:endParaRPr>
          </a:p>
        </p:txBody>
      </p:sp>
      <p:cxnSp>
        <p:nvCxnSpPr>
          <p:cNvPr id="110" name="Google Shape;110;p6"/>
          <p:cNvCxnSpPr>
            <a:stCxn id="109" idx="1"/>
            <a:endCxn id="111" idx="3"/>
          </p:cNvCxnSpPr>
          <p:nvPr/>
        </p:nvCxnSpPr>
        <p:spPr>
          <a:xfrm rot="10800000">
            <a:off x="3027150" y="5020425"/>
            <a:ext cx="285000" cy="0"/>
          </a:xfrm>
          <a:prstGeom prst="straightConnector1">
            <a:avLst/>
          </a:prstGeom>
          <a:noFill/>
          <a:ln w="19050" cap="flat" cmpd="sng">
            <a:solidFill>
              <a:srgbClr val="1A1A1A"/>
            </a:solidFill>
            <a:prstDash val="solid"/>
            <a:round/>
            <a:headEnd type="oval" w="sm" len="sm"/>
            <a:tailEnd type="none" w="sm" len="sm"/>
          </a:ln>
        </p:spPr>
      </p:cxnSp>
      <p:sp>
        <p:nvSpPr>
          <p:cNvPr id="112" name="Google Shape;112;p6"/>
          <p:cNvSpPr/>
          <p:nvPr/>
        </p:nvSpPr>
        <p:spPr>
          <a:xfrm>
            <a:off x="3689175" y="5307550"/>
            <a:ext cx="1159800" cy="310800"/>
          </a:xfrm>
          <a:prstGeom prst="roundRect">
            <a:avLst>
              <a:gd name="adj" fmla="val 16667"/>
            </a:avLst>
          </a:prstGeom>
          <a:solidFill>
            <a:srgbClr val="FFFFFF"/>
          </a:solid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クラス表示</a:t>
            </a:r>
            <a:endParaRPr sz="1400" b="0" i="0" u="none" strike="noStrike" cap="none">
              <a:solidFill>
                <a:srgbClr val="0070F5"/>
              </a:solidFill>
              <a:latin typeface="Arial"/>
              <a:ea typeface="Arial"/>
              <a:cs typeface="Arial"/>
              <a:sym typeface="Arial"/>
            </a:endParaRPr>
          </a:p>
        </p:txBody>
      </p:sp>
      <p:sp>
        <p:nvSpPr>
          <p:cNvPr id="113" name="Google Shape;113;p6"/>
          <p:cNvSpPr/>
          <p:nvPr/>
        </p:nvSpPr>
        <p:spPr>
          <a:xfrm>
            <a:off x="7738799" y="1456700"/>
            <a:ext cx="343200" cy="3171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06" name="Google Shape;106;p6"/>
          <p:cNvSpPr/>
          <p:nvPr/>
        </p:nvSpPr>
        <p:spPr>
          <a:xfrm>
            <a:off x="7403249" y="1456700"/>
            <a:ext cx="292200" cy="3171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14" name="Google Shape;114;p6"/>
          <p:cNvSpPr/>
          <p:nvPr/>
        </p:nvSpPr>
        <p:spPr>
          <a:xfrm>
            <a:off x="7654224" y="5456300"/>
            <a:ext cx="427800" cy="3171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11" name="Google Shape;111;p6"/>
          <p:cNvSpPr/>
          <p:nvPr/>
        </p:nvSpPr>
        <p:spPr>
          <a:xfrm>
            <a:off x="2734819" y="4861863"/>
            <a:ext cx="292200" cy="3171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15" name="Google Shape;115;p6"/>
          <p:cNvSpPr/>
          <p:nvPr/>
        </p:nvSpPr>
        <p:spPr>
          <a:xfrm>
            <a:off x="4374944" y="3233475"/>
            <a:ext cx="292200" cy="3171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16" name="Google Shape;116;p6"/>
          <p:cNvSpPr/>
          <p:nvPr/>
        </p:nvSpPr>
        <p:spPr>
          <a:xfrm>
            <a:off x="6797844" y="3233475"/>
            <a:ext cx="292200" cy="3171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17" name="Google Shape;117;p6"/>
          <p:cNvSpPr/>
          <p:nvPr/>
        </p:nvSpPr>
        <p:spPr>
          <a:xfrm>
            <a:off x="876295" y="5511350"/>
            <a:ext cx="343200" cy="3171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18" name="Google Shape;118;p6"/>
          <p:cNvSpPr/>
          <p:nvPr/>
        </p:nvSpPr>
        <p:spPr>
          <a:xfrm>
            <a:off x="876294" y="1456700"/>
            <a:ext cx="343200" cy="3171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19" name="Google Shape;119;p6"/>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120" name="Google Shape;120;p6"/>
          <p:cNvCxnSpPr>
            <a:stCxn id="116" idx="1"/>
          </p:cNvCxnSpPr>
          <p:nvPr/>
        </p:nvCxnSpPr>
        <p:spPr>
          <a:xfrm flipH="1">
            <a:off x="6362544" y="3392025"/>
            <a:ext cx="435300" cy="572400"/>
          </a:xfrm>
          <a:prstGeom prst="bentConnector2">
            <a:avLst/>
          </a:prstGeom>
          <a:noFill/>
          <a:ln w="19050" cap="flat" cmpd="sng">
            <a:solidFill>
              <a:srgbClr val="1A1A1A"/>
            </a:solidFill>
            <a:prstDash val="solid"/>
            <a:round/>
            <a:headEnd type="none" w="sm" len="sm"/>
            <a:tailEnd type="oval" w="sm" len="sm"/>
          </a:ln>
        </p:spPr>
      </p:cxnSp>
      <p:cxnSp>
        <p:nvCxnSpPr>
          <p:cNvPr id="121" name="Google Shape;121;p6"/>
          <p:cNvCxnSpPr>
            <a:stCxn id="115" idx="1"/>
          </p:cNvCxnSpPr>
          <p:nvPr/>
        </p:nvCxnSpPr>
        <p:spPr>
          <a:xfrm flipH="1">
            <a:off x="3964544" y="3392025"/>
            <a:ext cx="410400" cy="412500"/>
          </a:xfrm>
          <a:prstGeom prst="bentConnector2">
            <a:avLst/>
          </a:prstGeom>
          <a:noFill/>
          <a:ln w="19050" cap="flat" cmpd="sng">
            <a:solidFill>
              <a:schemeClr val="dk2"/>
            </a:solidFill>
            <a:prstDash val="solid"/>
            <a:round/>
            <a:headEnd type="none" w="sm" len="sm"/>
            <a:tailEnd type="oval" w="med" len="med"/>
          </a:ln>
        </p:spPr>
      </p:cxnSp>
      <p:cxnSp>
        <p:nvCxnSpPr>
          <p:cNvPr id="122" name="Google Shape;122;p6"/>
          <p:cNvCxnSpPr>
            <a:stCxn id="117" idx="2"/>
            <a:endCxn id="101" idx="1"/>
          </p:cNvCxnSpPr>
          <p:nvPr/>
        </p:nvCxnSpPr>
        <p:spPr>
          <a:xfrm rot="-5400000" flipH="1">
            <a:off x="898345" y="5978000"/>
            <a:ext cx="374100" cy="75000"/>
          </a:xfrm>
          <a:prstGeom prst="bentConnector2">
            <a:avLst/>
          </a:prstGeom>
          <a:noFill/>
          <a:ln w="19050" cap="flat" cmpd="sng">
            <a:solidFill>
              <a:schemeClr val="dk2"/>
            </a:solidFill>
            <a:prstDash val="solid"/>
            <a:round/>
            <a:headEnd type="none" w="sm" len="sm"/>
            <a:tailEnd type="oval" w="med" len="med"/>
          </a:ln>
        </p:spPr>
      </p:cxnSp>
      <p:cxnSp>
        <p:nvCxnSpPr>
          <p:cNvPr id="123" name="Google Shape;123;p6"/>
          <p:cNvCxnSpPr>
            <a:stCxn id="114" idx="1"/>
            <a:endCxn id="100" idx="0"/>
          </p:cNvCxnSpPr>
          <p:nvPr/>
        </p:nvCxnSpPr>
        <p:spPr>
          <a:xfrm flipH="1">
            <a:off x="7079124" y="5614850"/>
            <a:ext cx="575100" cy="509700"/>
          </a:xfrm>
          <a:prstGeom prst="bentConnector2">
            <a:avLst/>
          </a:prstGeom>
          <a:noFill/>
          <a:ln w="19050" cap="flat" cmpd="sng">
            <a:solidFill>
              <a:schemeClr val="dk2"/>
            </a:solidFill>
            <a:prstDash val="solid"/>
            <a:round/>
            <a:headEnd type="none" w="sm" len="sm"/>
            <a:tailEnd type="oval" w="med" len="med"/>
          </a:ln>
        </p:spPr>
      </p:cxnSp>
      <p:cxnSp>
        <p:nvCxnSpPr>
          <p:cNvPr id="124" name="Google Shape;124;p6"/>
          <p:cNvCxnSpPr>
            <a:endCxn id="103" idx="0"/>
          </p:cNvCxnSpPr>
          <p:nvPr/>
        </p:nvCxnSpPr>
        <p:spPr>
          <a:xfrm>
            <a:off x="8082000" y="1615225"/>
            <a:ext cx="458100" cy="260100"/>
          </a:xfrm>
          <a:prstGeom prst="bentConnector2">
            <a:avLst/>
          </a:prstGeom>
          <a:noFill/>
          <a:ln w="19050" cap="flat" cmpd="sng">
            <a:solidFill>
              <a:schemeClr val="dk2"/>
            </a:solidFill>
            <a:prstDash val="solid"/>
            <a:round/>
            <a:headEnd type="none" w="sm" len="sm"/>
            <a:tailEnd type="oval" w="med" len="med"/>
          </a:ln>
        </p:spPr>
      </p:cxnSp>
      <p:cxnSp>
        <p:nvCxnSpPr>
          <p:cNvPr id="125" name="Google Shape;125;p6"/>
          <p:cNvCxnSpPr>
            <a:stCxn id="118" idx="1"/>
            <a:endCxn id="102" idx="0"/>
          </p:cNvCxnSpPr>
          <p:nvPr/>
        </p:nvCxnSpPr>
        <p:spPr>
          <a:xfrm flipH="1">
            <a:off x="481794" y="1615250"/>
            <a:ext cx="394500" cy="342300"/>
          </a:xfrm>
          <a:prstGeom prst="bentConnector2">
            <a:avLst/>
          </a:prstGeom>
          <a:noFill/>
          <a:ln w="19050" cap="flat" cmpd="sng">
            <a:solidFill>
              <a:schemeClr val="dk2"/>
            </a:solidFill>
            <a:prstDash val="solid"/>
            <a:round/>
            <a:headEnd type="none" w="sm" len="sm"/>
            <a:tailEnd type="oval" w="med" len="med"/>
          </a:ln>
        </p:spPr>
      </p:cxnSp>
      <p:sp>
        <p:nvSpPr>
          <p:cNvPr id="126" name="Google Shape;126;p6"/>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ログインすると、下図のようなクラスの選択画面になります。これらのクラスは、 Google Classroom との同期を行うことで表示されます。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4797703" y="4086325"/>
            <a:ext cx="4052624" cy="2260499"/>
          </a:xfrm>
          <a:prstGeom prst="rect">
            <a:avLst/>
          </a:prstGeom>
          <a:noFill/>
          <a:ln w="9525" cap="flat" cmpd="sng">
            <a:solidFill>
              <a:srgbClr val="D9D9D9"/>
            </a:solidFill>
            <a:prstDash val="solid"/>
            <a:round/>
            <a:headEnd type="none" w="sm" len="sm"/>
            <a:tailEnd type="none" w="sm" len="sm"/>
          </a:ln>
        </p:spPr>
      </p:pic>
      <p:pic>
        <p:nvPicPr>
          <p:cNvPr id="132" name="Google Shape;132;p5"/>
          <p:cNvPicPr preferRelativeResize="0"/>
          <p:nvPr/>
        </p:nvPicPr>
        <p:blipFill rotWithShape="1">
          <a:blip r:embed="rId4">
            <a:alphaModFix/>
          </a:blip>
          <a:srcRect/>
          <a:stretch/>
        </p:blipFill>
        <p:spPr>
          <a:xfrm>
            <a:off x="5796000" y="4981050"/>
            <a:ext cx="1578300" cy="449160"/>
          </a:xfrm>
          <a:prstGeom prst="rect">
            <a:avLst/>
          </a:prstGeom>
          <a:noFill/>
          <a:ln>
            <a:noFill/>
          </a:ln>
        </p:spPr>
      </p:pic>
      <p:sp>
        <p:nvSpPr>
          <p:cNvPr id="133" name="Google Shape;133;p5"/>
          <p:cNvSpPr/>
          <p:nvPr/>
        </p:nvSpPr>
        <p:spPr>
          <a:xfrm>
            <a:off x="5796000" y="4981051"/>
            <a:ext cx="1578300" cy="449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graphicFrame>
        <p:nvGraphicFramePr>
          <p:cNvPr id="134" name="Google Shape;134;p5"/>
          <p:cNvGraphicFramePr/>
          <p:nvPr/>
        </p:nvGraphicFramePr>
        <p:xfrm>
          <a:off x="235900" y="4584050"/>
          <a:ext cx="4178975" cy="1526275"/>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869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       </a:t>
                      </a:r>
                      <a:r>
                        <a:rPr lang="ja" sz="1200" b="1" u="none" strike="noStrike" cap="none"/>
                        <a:t>     </a:t>
                      </a:r>
                      <a:r>
                        <a:rPr lang="ja" sz="1400" b="1" u="none" strike="noStrike" cap="none"/>
                        <a:t>ボタン</a:t>
                      </a:r>
                      <a:r>
                        <a:rPr lang="ja" sz="1400" u="none" strike="noStrike" cap="none"/>
                        <a:t>をクリック</a:t>
                      </a:r>
                      <a:endParaRPr sz="1400" b="1"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6393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表示された</a:t>
                      </a:r>
                      <a:r>
                        <a:rPr lang="ja" sz="1400" b="1" u="none" strike="noStrike" cap="none"/>
                        <a:t>［クラス終了］</a:t>
                      </a:r>
                      <a:r>
                        <a:rPr lang="ja" sz="1400" u="none" strike="noStrike" cap="none"/>
                        <a:t>をクリック</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35" name="Google Shape;135;p5"/>
          <p:cNvPicPr preferRelativeResize="0"/>
          <p:nvPr/>
        </p:nvPicPr>
        <p:blipFill rotWithShape="1">
          <a:blip r:embed="rId5">
            <a:alphaModFix/>
          </a:blip>
          <a:srcRect/>
          <a:stretch/>
        </p:blipFill>
        <p:spPr>
          <a:xfrm>
            <a:off x="4816050" y="1358625"/>
            <a:ext cx="4052599" cy="2414070"/>
          </a:xfrm>
          <a:prstGeom prst="rect">
            <a:avLst/>
          </a:prstGeom>
          <a:noFill/>
          <a:ln w="9525" cap="flat" cmpd="sng">
            <a:solidFill>
              <a:srgbClr val="D9D9D9"/>
            </a:solidFill>
            <a:prstDash val="solid"/>
            <a:round/>
            <a:headEnd type="none" w="sm" len="sm"/>
            <a:tailEnd type="none" w="sm" len="sm"/>
          </a:ln>
        </p:spPr>
      </p:pic>
      <p:sp>
        <p:nvSpPr>
          <p:cNvPr id="136" name="Google Shape;136;p5"/>
          <p:cNvSpPr/>
          <p:nvPr/>
        </p:nvSpPr>
        <p:spPr>
          <a:xfrm>
            <a:off x="4894619" y="1756819"/>
            <a:ext cx="475200" cy="2112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37" name="Google Shape;137;p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6</a:t>
            </a:fld>
            <a:endParaRPr/>
          </a:p>
        </p:txBody>
      </p:sp>
      <p:sp>
        <p:nvSpPr>
          <p:cNvPr id="138" name="Google Shape;138;p5"/>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クラスの開始・終了</a:t>
            </a:r>
            <a:endParaRPr sz="3200" u="sng">
              <a:solidFill>
                <a:srgbClr val="000000"/>
              </a:solidFill>
              <a:latin typeface="Arial"/>
              <a:ea typeface="Arial"/>
              <a:cs typeface="Arial"/>
              <a:sym typeface="Arial"/>
            </a:endParaRPr>
          </a:p>
        </p:txBody>
      </p:sp>
      <p:sp>
        <p:nvSpPr>
          <p:cNvPr id="139" name="Google Shape;139;p5"/>
          <p:cNvSpPr/>
          <p:nvPr/>
        </p:nvSpPr>
        <p:spPr>
          <a:xfrm>
            <a:off x="5369830" y="1813184"/>
            <a:ext cx="402600" cy="4389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40" name="Google Shape;140;p5"/>
          <p:cNvSpPr/>
          <p:nvPr/>
        </p:nvSpPr>
        <p:spPr>
          <a:xfrm>
            <a:off x="1542988" y="4086325"/>
            <a:ext cx="15648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クラスを終了する</a:t>
            </a:r>
            <a:endParaRPr sz="1400" b="0" i="0" u="none" strike="noStrike" cap="none">
              <a:solidFill>
                <a:srgbClr val="0070F5"/>
              </a:solidFill>
              <a:latin typeface="Arial"/>
              <a:ea typeface="Arial"/>
              <a:cs typeface="Arial"/>
              <a:sym typeface="Arial"/>
            </a:endParaRPr>
          </a:p>
        </p:txBody>
      </p:sp>
      <p:sp>
        <p:nvSpPr>
          <p:cNvPr id="141" name="Google Shape;141;p5"/>
          <p:cNvSpPr/>
          <p:nvPr/>
        </p:nvSpPr>
        <p:spPr>
          <a:xfrm>
            <a:off x="1542988" y="1358625"/>
            <a:ext cx="15648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クラスを開始する</a:t>
            </a:r>
            <a:endParaRPr sz="1400" b="0" i="0" u="none" strike="noStrike" cap="none">
              <a:solidFill>
                <a:srgbClr val="0070F5"/>
              </a:solidFill>
              <a:latin typeface="Arial"/>
              <a:ea typeface="Arial"/>
              <a:cs typeface="Arial"/>
              <a:sym typeface="Arial"/>
            </a:endParaRPr>
          </a:p>
        </p:txBody>
      </p:sp>
      <p:pic>
        <p:nvPicPr>
          <p:cNvPr id="142" name="Google Shape;142;p5"/>
          <p:cNvPicPr preferRelativeResize="0"/>
          <p:nvPr/>
        </p:nvPicPr>
        <p:blipFill rotWithShape="1">
          <a:blip r:embed="rId6">
            <a:alphaModFix/>
          </a:blip>
          <a:srcRect/>
          <a:stretch/>
        </p:blipFill>
        <p:spPr>
          <a:xfrm>
            <a:off x="887050" y="4717066"/>
            <a:ext cx="249000" cy="169459"/>
          </a:xfrm>
          <a:prstGeom prst="rect">
            <a:avLst/>
          </a:prstGeom>
          <a:noFill/>
          <a:ln>
            <a:noFill/>
          </a:ln>
        </p:spPr>
      </p:pic>
      <p:sp>
        <p:nvSpPr>
          <p:cNvPr id="143" name="Google Shape;143;p5"/>
          <p:cNvSpPr/>
          <p:nvPr/>
        </p:nvSpPr>
        <p:spPr>
          <a:xfrm>
            <a:off x="4725188" y="4086322"/>
            <a:ext cx="249000" cy="2256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cxnSp>
        <p:nvCxnSpPr>
          <p:cNvPr id="144" name="Google Shape;144;p5"/>
          <p:cNvCxnSpPr>
            <a:stCxn id="143" idx="2"/>
            <a:endCxn id="132" idx="1"/>
          </p:cNvCxnSpPr>
          <p:nvPr/>
        </p:nvCxnSpPr>
        <p:spPr>
          <a:xfrm>
            <a:off x="4849688" y="4311922"/>
            <a:ext cx="946200" cy="893700"/>
          </a:xfrm>
          <a:prstGeom prst="straightConnector1">
            <a:avLst/>
          </a:prstGeom>
          <a:noFill/>
          <a:ln w="25400" cap="flat" cmpd="sng">
            <a:solidFill>
              <a:srgbClr val="FF0000"/>
            </a:solidFill>
            <a:prstDash val="solid"/>
            <a:round/>
            <a:headEnd type="none" w="sm" len="sm"/>
            <a:tailEnd type="triangle" w="med" len="med"/>
          </a:ln>
        </p:spPr>
      </p:cxnSp>
      <p:sp>
        <p:nvSpPr>
          <p:cNvPr id="145" name="Google Shape;145;p5"/>
          <p:cNvSpPr/>
          <p:nvPr/>
        </p:nvSpPr>
        <p:spPr>
          <a:xfrm>
            <a:off x="7107887" y="5440061"/>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46" name="Google Shape;146;p5"/>
          <p:cNvSpPr/>
          <p:nvPr/>
        </p:nvSpPr>
        <p:spPr>
          <a:xfrm>
            <a:off x="5046737" y="4191549"/>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aphicFrame>
        <p:nvGraphicFramePr>
          <p:cNvPr id="147" name="Google Shape;147;p5"/>
          <p:cNvGraphicFramePr/>
          <p:nvPr/>
        </p:nvGraphicFramePr>
        <p:xfrm>
          <a:off x="235888" y="1807925"/>
          <a:ext cx="4178975" cy="1045371"/>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357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開始するクラス名</a:t>
                      </a:r>
                      <a:r>
                        <a:rPr lang="ja" sz="1400" u="none" strike="noStrike" cap="none"/>
                        <a:t>をクリック</a:t>
                      </a:r>
                      <a:endParaRPr sz="1400" u="none" strike="noStrike" cap="none"/>
                    </a:p>
                    <a:p>
                      <a:pPr marL="0" marR="0" lvl="0" indent="0" algn="l" rtl="0">
                        <a:lnSpc>
                          <a:spcPct val="115000"/>
                        </a:lnSpc>
                        <a:spcBef>
                          <a:spcPts val="0"/>
                        </a:spcBef>
                        <a:spcAft>
                          <a:spcPts val="0"/>
                        </a:spcAft>
                        <a:buClr>
                          <a:srgbClr val="000000"/>
                        </a:buClr>
                        <a:buSzPts val="1208"/>
                        <a:buFont typeface="Arial"/>
                        <a:buNone/>
                      </a:pPr>
                      <a:r>
                        <a:rPr lang="ja" sz="1208" u="none" strike="noStrike" cap="none"/>
                        <a:t>⇒クラスに登録されている学習者一覧が表示されます。</a:t>
                      </a:r>
                      <a:endParaRPr sz="1208" u="none" strike="noStrike" cap="none"/>
                    </a:p>
                    <a:p>
                      <a:pPr marL="0" marR="0" lvl="0" indent="0" algn="l" rtl="0">
                        <a:lnSpc>
                          <a:spcPct val="115000"/>
                        </a:lnSpc>
                        <a:spcBef>
                          <a:spcPts val="0"/>
                        </a:spcBef>
                        <a:spcAft>
                          <a:spcPts val="0"/>
                        </a:spcAft>
                        <a:buClr>
                          <a:srgbClr val="000000"/>
                        </a:buClr>
                        <a:buSzPts val="1400"/>
                        <a:buFont typeface="Arial"/>
                        <a:buNone/>
                      </a:pPr>
                      <a:endParaRPr sz="1208"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48" name="Google Shape;148;p5"/>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49" name="Google Shape;149;p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クラスを開始することで ICC の機能を利用することができます。また、学習者が Chromebook™ にサインインすると、学習者のモニター画面が表示されます。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7"/>
          <p:cNvGrpSpPr/>
          <p:nvPr/>
        </p:nvGrpSpPr>
        <p:grpSpPr>
          <a:xfrm>
            <a:off x="372000" y="1607200"/>
            <a:ext cx="8400002" cy="4685400"/>
            <a:chOff x="372000" y="1208525"/>
            <a:chExt cx="8400002" cy="4685400"/>
          </a:xfrm>
        </p:grpSpPr>
        <p:pic>
          <p:nvPicPr>
            <p:cNvPr id="156" name="Google Shape;156;p7"/>
            <p:cNvPicPr preferRelativeResize="0"/>
            <p:nvPr/>
          </p:nvPicPr>
          <p:blipFill rotWithShape="1">
            <a:blip r:embed="rId3">
              <a:alphaModFix/>
            </a:blip>
            <a:srcRect/>
            <a:stretch/>
          </p:blipFill>
          <p:spPr>
            <a:xfrm>
              <a:off x="372000" y="1208525"/>
              <a:ext cx="8400002" cy="4685400"/>
            </a:xfrm>
            <a:prstGeom prst="rect">
              <a:avLst/>
            </a:prstGeom>
            <a:noFill/>
            <a:ln w="9525" cap="flat" cmpd="sng">
              <a:solidFill>
                <a:srgbClr val="D9D9D9"/>
              </a:solidFill>
              <a:prstDash val="solid"/>
              <a:round/>
              <a:headEnd type="none" w="sm" len="sm"/>
              <a:tailEnd type="none" w="sm" len="sm"/>
            </a:ln>
          </p:spPr>
        </p:pic>
        <p:pic>
          <p:nvPicPr>
            <p:cNvPr id="157" name="Google Shape;157;p7"/>
            <p:cNvPicPr preferRelativeResize="0"/>
            <p:nvPr/>
          </p:nvPicPr>
          <p:blipFill rotWithShape="1">
            <a:blip r:embed="rId4">
              <a:alphaModFix/>
            </a:blip>
            <a:srcRect/>
            <a:stretch/>
          </p:blipFill>
          <p:spPr>
            <a:xfrm>
              <a:off x="4434525" y="2033575"/>
              <a:ext cx="2024100" cy="1597975"/>
            </a:xfrm>
            <a:prstGeom prst="rect">
              <a:avLst/>
            </a:prstGeom>
            <a:noFill/>
            <a:ln w="9525" cap="flat" cmpd="sng">
              <a:solidFill>
                <a:srgbClr val="D9D9D9"/>
              </a:solidFill>
              <a:prstDash val="solid"/>
              <a:round/>
              <a:headEnd type="none" w="sm" len="sm"/>
              <a:tailEnd type="none" w="sm" len="sm"/>
            </a:ln>
          </p:spPr>
        </p:pic>
      </p:grpSp>
      <p:sp>
        <p:nvSpPr>
          <p:cNvPr id="158" name="Google Shape;158;p7"/>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画面表示</a:t>
            </a:r>
            <a:endParaRPr sz="3200" u="sng">
              <a:solidFill>
                <a:srgbClr val="000000"/>
              </a:solidFill>
              <a:latin typeface="Arial"/>
              <a:ea typeface="Arial"/>
              <a:cs typeface="Arial"/>
              <a:sym typeface="Arial"/>
            </a:endParaRPr>
          </a:p>
        </p:txBody>
      </p:sp>
      <p:sp>
        <p:nvSpPr>
          <p:cNvPr id="159" name="Google Shape;159;p7"/>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7</a:t>
            </a:fld>
            <a:endParaRPr/>
          </a:p>
        </p:txBody>
      </p:sp>
      <p:cxnSp>
        <p:nvCxnSpPr>
          <p:cNvPr id="160" name="Google Shape;160;p7"/>
          <p:cNvCxnSpPr/>
          <p:nvPr/>
        </p:nvCxnSpPr>
        <p:spPr>
          <a:xfrm>
            <a:off x="7356389" y="6137250"/>
            <a:ext cx="321900" cy="0"/>
          </a:xfrm>
          <a:prstGeom prst="straightConnector1">
            <a:avLst/>
          </a:prstGeom>
          <a:noFill/>
          <a:ln w="19050" cap="flat" cmpd="sng">
            <a:solidFill>
              <a:srgbClr val="1A1A1A"/>
            </a:solidFill>
            <a:prstDash val="solid"/>
            <a:round/>
            <a:headEnd type="none" w="sm" len="sm"/>
            <a:tailEnd type="oval" w="med" len="med"/>
          </a:ln>
        </p:spPr>
      </p:cxnSp>
      <p:sp>
        <p:nvSpPr>
          <p:cNvPr id="161" name="Google Shape;161;p7"/>
          <p:cNvSpPr/>
          <p:nvPr/>
        </p:nvSpPr>
        <p:spPr>
          <a:xfrm>
            <a:off x="545825" y="1229563"/>
            <a:ext cx="1017600" cy="310800"/>
          </a:xfrm>
          <a:prstGeom prst="roundRect">
            <a:avLst>
              <a:gd name="adj" fmla="val 16667"/>
            </a:avLst>
          </a:prstGeom>
          <a:solidFill>
            <a:srgbClr val="FFFFFF"/>
          </a:solid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クラス名</a:t>
            </a:r>
            <a:endParaRPr sz="1400" b="0" i="0" u="none" strike="noStrike" cap="none">
              <a:solidFill>
                <a:srgbClr val="0070F5"/>
              </a:solidFill>
              <a:latin typeface="Arial"/>
              <a:ea typeface="Arial"/>
              <a:cs typeface="Arial"/>
              <a:sym typeface="Arial"/>
            </a:endParaRPr>
          </a:p>
        </p:txBody>
      </p:sp>
      <p:sp>
        <p:nvSpPr>
          <p:cNvPr id="162" name="Google Shape;162;p7"/>
          <p:cNvSpPr/>
          <p:nvPr/>
        </p:nvSpPr>
        <p:spPr>
          <a:xfrm>
            <a:off x="411025" y="2362000"/>
            <a:ext cx="8125200" cy="3273600"/>
          </a:xfrm>
          <a:prstGeom prst="roundRect">
            <a:avLst>
              <a:gd name="adj" fmla="val 990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63" name="Google Shape;163;p7"/>
          <p:cNvSpPr/>
          <p:nvPr/>
        </p:nvSpPr>
        <p:spPr>
          <a:xfrm>
            <a:off x="3711400" y="5472425"/>
            <a:ext cx="1578300" cy="310800"/>
          </a:xfrm>
          <a:prstGeom prst="roundRect">
            <a:avLst>
              <a:gd name="adj" fmla="val 16667"/>
            </a:avLst>
          </a:prstGeom>
          <a:solidFill>
            <a:srgbClr val="FFFFFF"/>
          </a:solid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学習者カード</a:t>
            </a:r>
            <a:endParaRPr sz="1292" b="1" i="0" u="none" strike="noStrike" cap="none">
              <a:solidFill>
                <a:srgbClr val="0070F5"/>
              </a:solidFill>
              <a:latin typeface="Arial"/>
              <a:ea typeface="Arial"/>
              <a:cs typeface="Arial"/>
              <a:sym typeface="Arial"/>
            </a:endParaRPr>
          </a:p>
        </p:txBody>
      </p:sp>
      <p:sp>
        <p:nvSpPr>
          <p:cNvPr id="164" name="Google Shape;164;p7"/>
          <p:cNvSpPr/>
          <p:nvPr/>
        </p:nvSpPr>
        <p:spPr>
          <a:xfrm>
            <a:off x="3999150" y="1248125"/>
            <a:ext cx="1290600" cy="310800"/>
          </a:xfrm>
          <a:prstGeom prst="roundRect">
            <a:avLst>
              <a:gd name="adj" fmla="val 16667"/>
            </a:avLst>
          </a:prstGeom>
          <a:solidFill>
            <a:srgbClr val="FFFFFF"/>
          </a:solid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サブメニュー</a:t>
            </a:r>
            <a:endParaRPr sz="1292" b="1" i="0" u="none" strike="noStrike" cap="none">
              <a:solidFill>
                <a:srgbClr val="0070F5"/>
              </a:solidFill>
              <a:latin typeface="Arial"/>
              <a:ea typeface="Arial"/>
              <a:cs typeface="Arial"/>
              <a:sym typeface="Arial"/>
            </a:endParaRPr>
          </a:p>
        </p:txBody>
      </p:sp>
      <p:sp>
        <p:nvSpPr>
          <p:cNvPr id="165" name="Google Shape;165;p7"/>
          <p:cNvSpPr/>
          <p:nvPr/>
        </p:nvSpPr>
        <p:spPr>
          <a:xfrm>
            <a:off x="5367125" y="5755225"/>
            <a:ext cx="1959300" cy="535500"/>
          </a:xfrm>
          <a:prstGeom prst="roundRect">
            <a:avLst>
              <a:gd name="adj" fmla="val 16667"/>
            </a:avLst>
          </a:prstGeom>
          <a:solidFill>
            <a:srgbClr val="FFFFFF"/>
          </a:solid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学習者カードの</a:t>
            </a:r>
            <a:endParaRPr sz="1292" b="1" i="0" u="none" strike="noStrike" cap="none">
              <a:solidFill>
                <a:srgbClr val="0070F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拡大・縮小表示の調整</a:t>
            </a:r>
            <a:endParaRPr sz="1292" b="1" i="0" u="none" strike="noStrike" cap="none">
              <a:solidFill>
                <a:srgbClr val="0070F5"/>
              </a:solidFill>
              <a:latin typeface="Arial"/>
              <a:ea typeface="Arial"/>
              <a:cs typeface="Arial"/>
              <a:sym typeface="Arial"/>
            </a:endParaRPr>
          </a:p>
        </p:txBody>
      </p:sp>
      <p:sp>
        <p:nvSpPr>
          <p:cNvPr id="166" name="Google Shape;166;p7"/>
          <p:cNvSpPr/>
          <p:nvPr/>
        </p:nvSpPr>
        <p:spPr>
          <a:xfrm>
            <a:off x="868775" y="1643075"/>
            <a:ext cx="831600" cy="388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67" name="Google Shape;167;p7"/>
          <p:cNvSpPr/>
          <p:nvPr/>
        </p:nvSpPr>
        <p:spPr>
          <a:xfrm>
            <a:off x="4156225" y="1619550"/>
            <a:ext cx="4010100" cy="448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68" name="Google Shape;168;p7"/>
          <p:cNvSpPr/>
          <p:nvPr/>
        </p:nvSpPr>
        <p:spPr>
          <a:xfrm>
            <a:off x="7851091" y="5922249"/>
            <a:ext cx="831600" cy="3171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69" name="Google Shape;169;p7"/>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70" name="Google Shape;170;p7"/>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クラス名を選択して、クラスを開始すると、下図のような、ICC の基本操作画面になります。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nvGrpSpPr>
          <p:cNvPr id="177" name="Google Shape;177;p8"/>
          <p:cNvGrpSpPr/>
          <p:nvPr/>
        </p:nvGrpSpPr>
        <p:grpSpPr>
          <a:xfrm>
            <a:off x="4921475" y="1562463"/>
            <a:ext cx="3831576" cy="2137201"/>
            <a:chOff x="5061550" y="3654900"/>
            <a:chExt cx="3831576" cy="2137201"/>
          </a:xfrm>
        </p:grpSpPr>
        <p:pic>
          <p:nvPicPr>
            <p:cNvPr id="178" name="Google Shape;178;p8"/>
            <p:cNvPicPr preferRelativeResize="0"/>
            <p:nvPr/>
          </p:nvPicPr>
          <p:blipFill rotWithShape="1">
            <a:blip r:embed="rId3">
              <a:alphaModFix/>
            </a:blip>
            <a:srcRect/>
            <a:stretch/>
          </p:blipFill>
          <p:spPr>
            <a:xfrm>
              <a:off x="5061550" y="3654900"/>
              <a:ext cx="3831576" cy="2137201"/>
            </a:xfrm>
            <a:prstGeom prst="rect">
              <a:avLst/>
            </a:prstGeom>
            <a:noFill/>
            <a:ln w="9525" cap="flat" cmpd="sng">
              <a:solidFill>
                <a:srgbClr val="D9D9D9"/>
              </a:solidFill>
              <a:prstDash val="solid"/>
              <a:round/>
              <a:headEnd type="none" w="sm" len="sm"/>
              <a:tailEnd type="none" w="sm" len="sm"/>
            </a:ln>
          </p:spPr>
        </p:pic>
        <p:pic>
          <p:nvPicPr>
            <p:cNvPr id="179" name="Google Shape;179;p8"/>
            <p:cNvPicPr preferRelativeResize="0"/>
            <p:nvPr/>
          </p:nvPicPr>
          <p:blipFill rotWithShape="1">
            <a:blip r:embed="rId4">
              <a:alphaModFix/>
            </a:blip>
            <a:srcRect/>
            <a:stretch/>
          </p:blipFill>
          <p:spPr>
            <a:xfrm>
              <a:off x="6914629" y="4031239"/>
              <a:ext cx="923272" cy="728902"/>
            </a:xfrm>
            <a:prstGeom prst="rect">
              <a:avLst/>
            </a:prstGeom>
            <a:noFill/>
            <a:ln w="9525" cap="flat" cmpd="sng">
              <a:solidFill>
                <a:srgbClr val="D9D9D9"/>
              </a:solidFill>
              <a:prstDash val="solid"/>
              <a:round/>
              <a:headEnd type="none" w="sm" len="sm"/>
              <a:tailEnd type="none" w="sm" len="sm"/>
            </a:ln>
          </p:spPr>
        </p:pic>
      </p:grpSp>
      <p:sp>
        <p:nvSpPr>
          <p:cNvPr id="180" name="Google Shape;180;p8"/>
          <p:cNvSpPr/>
          <p:nvPr/>
        </p:nvSpPr>
        <p:spPr>
          <a:xfrm>
            <a:off x="6640050" y="1562463"/>
            <a:ext cx="1861800" cy="2250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81" name="Google Shape;181;p8"/>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操作手順の基本</a:t>
            </a:r>
            <a:endParaRPr sz="3200" u="sng">
              <a:solidFill>
                <a:srgbClr val="000000"/>
              </a:solidFill>
              <a:latin typeface="Arial"/>
              <a:ea typeface="Arial"/>
              <a:cs typeface="Arial"/>
              <a:sym typeface="Arial"/>
            </a:endParaRPr>
          </a:p>
        </p:txBody>
      </p:sp>
      <p:sp>
        <p:nvSpPr>
          <p:cNvPr id="182" name="Google Shape;182;p8"/>
          <p:cNvSpPr/>
          <p:nvPr/>
        </p:nvSpPr>
        <p:spPr>
          <a:xfrm>
            <a:off x="4989003" y="1921018"/>
            <a:ext cx="1861800" cy="745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83" name="Google Shape;183;p8"/>
          <p:cNvSpPr/>
          <p:nvPr/>
        </p:nvSpPr>
        <p:spPr>
          <a:xfrm>
            <a:off x="5424655" y="1467621"/>
            <a:ext cx="402600" cy="4389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4" name="Google Shape;184;p8"/>
          <p:cNvSpPr/>
          <p:nvPr/>
        </p:nvSpPr>
        <p:spPr>
          <a:xfrm>
            <a:off x="8259024" y="1153161"/>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85" name="Google Shape;185;p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8</a:t>
            </a:fld>
            <a:endParaRPr/>
          </a:p>
        </p:txBody>
      </p:sp>
      <p:sp>
        <p:nvSpPr>
          <p:cNvPr id="186" name="Google Shape;186;p8"/>
          <p:cNvSpPr/>
          <p:nvPr/>
        </p:nvSpPr>
        <p:spPr>
          <a:xfrm>
            <a:off x="3797438" y="4054497"/>
            <a:ext cx="4922400" cy="24450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87" name="Google Shape;187;p8"/>
          <p:cNvSpPr txBox="1"/>
          <p:nvPr/>
        </p:nvSpPr>
        <p:spPr>
          <a:xfrm>
            <a:off x="3970984" y="3888500"/>
            <a:ext cx="1767000" cy="333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434343"/>
                </a:solidFill>
                <a:latin typeface="Arial"/>
                <a:ea typeface="Arial"/>
                <a:cs typeface="Arial"/>
                <a:sym typeface="Arial"/>
              </a:rPr>
              <a:t>学習者カードの選択</a:t>
            </a:r>
            <a:endParaRPr sz="1300" b="0" i="0" u="none" strike="noStrike" cap="none">
              <a:solidFill>
                <a:srgbClr val="000000"/>
              </a:solidFill>
              <a:latin typeface="Arial"/>
              <a:ea typeface="Arial"/>
              <a:cs typeface="Arial"/>
              <a:sym typeface="Arial"/>
            </a:endParaRPr>
          </a:p>
        </p:txBody>
      </p:sp>
      <p:sp>
        <p:nvSpPr>
          <p:cNvPr id="188" name="Google Shape;188;p8"/>
          <p:cNvSpPr txBox="1"/>
          <p:nvPr/>
        </p:nvSpPr>
        <p:spPr>
          <a:xfrm>
            <a:off x="3976508" y="4243373"/>
            <a:ext cx="4730700" cy="51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rgbClr val="000000"/>
                </a:solidFill>
                <a:latin typeface="Arial"/>
                <a:ea typeface="Arial"/>
                <a:cs typeface="Arial"/>
                <a:sym typeface="Arial"/>
              </a:rPr>
              <a:t>学習者を選択するには、下記の方法があります。選択状態の学習者カードには青い色がつきます。</a:t>
            </a:r>
            <a:endParaRPr sz="1200" b="0" i="0" u="none" strike="noStrike" cap="none">
              <a:solidFill>
                <a:srgbClr val="000000"/>
              </a:solidFill>
              <a:latin typeface="Arial"/>
              <a:ea typeface="Arial"/>
              <a:cs typeface="Arial"/>
              <a:sym typeface="Arial"/>
            </a:endParaRPr>
          </a:p>
        </p:txBody>
      </p:sp>
      <p:sp>
        <p:nvSpPr>
          <p:cNvPr id="189" name="Google Shape;189;p8"/>
          <p:cNvSpPr txBox="1"/>
          <p:nvPr/>
        </p:nvSpPr>
        <p:spPr>
          <a:xfrm>
            <a:off x="3867099" y="4758973"/>
            <a:ext cx="1379100" cy="51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 sz="1100" b="0" i="0" u="none" strike="noStrike" cap="none">
                <a:solidFill>
                  <a:srgbClr val="000000"/>
                </a:solidFill>
                <a:latin typeface="Arial"/>
                <a:ea typeface="Arial"/>
                <a:cs typeface="Arial"/>
                <a:sym typeface="Arial"/>
              </a:rPr>
              <a:t>カードの上で</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 sz="1100" b="0" i="0" u="none" strike="noStrike" cap="none">
                <a:solidFill>
                  <a:srgbClr val="000000"/>
                </a:solidFill>
                <a:latin typeface="Arial"/>
                <a:ea typeface="Arial"/>
                <a:cs typeface="Arial"/>
                <a:sym typeface="Arial"/>
              </a:rPr>
              <a:t>クリック</a:t>
            </a:r>
            <a:endParaRPr sz="1100" b="0" i="0" u="none" strike="noStrike" cap="none">
              <a:solidFill>
                <a:srgbClr val="000000"/>
              </a:solidFill>
              <a:latin typeface="Arial"/>
              <a:ea typeface="Arial"/>
              <a:cs typeface="Arial"/>
              <a:sym typeface="Arial"/>
            </a:endParaRPr>
          </a:p>
        </p:txBody>
      </p:sp>
      <p:sp>
        <p:nvSpPr>
          <p:cNvPr id="190" name="Google Shape;190;p8"/>
          <p:cNvSpPr txBox="1"/>
          <p:nvPr/>
        </p:nvSpPr>
        <p:spPr>
          <a:xfrm>
            <a:off x="6975270" y="4736042"/>
            <a:ext cx="1876500" cy="51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 sz="1100" b="0" i="0" u="none" strike="noStrike" cap="none">
                <a:solidFill>
                  <a:srgbClr val="000000"/>
                </a:solidFill>
                <a:latin typeface="Arial"/>
                <a:ea typeface="Arial"/>
                <a:cs typeface="Arial"/>
                <a:sym typeface="Arial"/>
              </a:rPr>
              <a:t> Ctrl キーを押しながら</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 sz="1100" b="0" i="0" u="none" strike="noStrike" cap="none">
                <a:solidFill>
                  <a:srgbClr val="000000"/>
                </a:solidFill>
                <a:latin typeface="Arial"/>
                <a:ea typeface="Arial"/>
                <a:cs typeface="Arial"/>
                <a:sym typeface="Arial"/>
              </a:rPr>
              <a:t>とびとびにクリック</a:t>
            </a:r>
            <a:endParaRPr sz="1100" b="0" i="0" u="none" strike="noStrike" cap="none">
              <a:solidFill>
                <a:srgbClr val="000000"/>
              </a:solidFill>
              <a:latin typeface="Arial"/>
              <a:ea typeface="Arial"/>
              <a:cs typeface="Arial"/>
              <a:sym typeface="Arial"/>
            </a:endParaRPr>
          </a:p>
        </p:txBody>
      </p:sp>
      <p:pic>
        <p:nvPicPr>
          <p:cNvPr id="191" name="Google Shape;191;p8"/>
          <p:cNvPicPr preferRelativeResize="0"/>
          <p:nvPr/>
        </p:nvPicPr>
        <p:blipFill rotWithShape="1">
          <a:blip r:embed="rId5">
            <a:alphaModFix/>
          </a:blip>
          <a:srcRect/>
          <a:stretch/>
        </p:blipFill>
        <p:spPr>
          <a:xfrm>
            <a:off x="3970975" y="5269231"/>
            <a:ext cx="1193570" cy="964366"/>
          </a:xfrm>
          <a:prstGeom prst="rect">
            <a:avLst/>
          </a:prstGeom>
          <a:noFill/>
          <a:ln>
            <a:noFill/>
          </a:ln>
        </p:spPr>
      </p:pic>
      <p:pic>
        <p:nvPicPr>
          <p:cNvPr id="192" name="Google Shape;192;p8"/>
          <p:cNvPicPr preferRelativeResize="0"/>
          <p:nvPr/>
        </p:nvPicPr>
        <p:blipFill rotWithShape="1">
          <a:blip r:embed="rId6">
            <a:alphaModFix/>
          </a:blip>
          <a:srcRect/>
          <a:stretch/>
        </p:blipFill>
        <p:spPr>
          <a:xfrm>
            <a:off x="7324844" y="5259685"/>
            <a:ext cx="1198522" cy="968366"/>
          </a:xfrm>
          <a:prstGeom prst="rect">
            <a:avLst/>
          </a:prstGeom>
          <a:noFill/>
          <a:ln>
            <a:noFill/>
          </a:ln>
        </p:spPr>
      </p:pic>
      <p:pic>
        <p:nvPicPr>
          <p:cNvPr id="193" name="Google Shape;193;p8" descr="チェックマーク"/>
          <p:cNvPicPr preferRelativeResize="0"/>
          <p:nvPr/>
        </p:nvPicPr>
        <p:blipFill rotWithShape="1">
          <a:blip r:embed="rId7">
            <a:alphaModFix/>
          </a:blip>
          <a:srcRect/>
          <a:stretch/>
        </p:blipFill>
        <p:spPr>
          <a:xfrm>
            <a:off x="4124606" y="5221826"/>
            <a:ext cx="265538" cy="265841"/>
          </a:xfrm>
          <a:prstGeom prst="rect">
            <a:avLst/>
          </a:prstGeom>
          <a:noFill/>
          <a:ln>
            <a:noFill/>
          </a:ln>
        </p:spPr>
      </p:pic>
      <p:pic>
        <p:nvPicPr>
          <p:cNvPr id="194" name="Google Shape;194;p8" descr="チェックマーク"/>
          <p:cNvPicPr preferRelativeResize="0"/>
          <p:nvPr/>
        </p:nvPicPr>
        <p:blipFill rotWithShape="1">
          <a:blip r:embed="rId7">
            <a:alphaModFix/>
          </a:blip>
          <a:srcRect/>
          <a:stretch/>
        </p:blipFill>
        <p:spPr>
          <a:xfrm>
            <a:off x="7323305" y="5380857"/>
            <a:ext cx="265538" cy="265841"/>
          </a:xfrm>
          <a:prstGeom prst="rect">
            <a:avLst/>
          </a:prstGeom>
          <a:noFill/>
          <a:ln>
            <a:noFill/>
          </a:ln>
        </p:spPr>
      </p:pic>
      <p:pic>
        <p:nvPicPr>
          <p:cNvPr id="195" name="Google Shape;195;p8" descr="チェックマーク"/>
          <p:cNvPicPr preferRelativeResize="0"/>
          <p:nvPr/>
        </p:nvPicPr>
        <p:blipFill rotWithShape="1">
          <a:blip r:embed="rId7">
            <a:alphaModFix/>
          </a:blip>
          <a:srcRect/>
          <a:stretch/>
        </p:blipFill>
        <p:spPr>
          <a:xfrm>
            <a:off x="7931240" y="5831725"/>
            <a:ext cx="265538" cy="265841"/>
          </a:xfrm>
          <a:prstGeom prst="rect">
            <a:avLst/>
          </a:prstGeom>
          <a:noFill/>
          <a:ln>
            <a:noFill/>
          </a:ln>
        </p:spPr>
      </p:pic>
      <p:pic>
        <p:nvPicPr>
          <p:cNvPr id="196" name="Google Shape;196;p8" descr="閉じる"/>
          <p:cNvPicPr preferRelativeResize="0"/>
          <p:nvPr/>
        </p:nvPicPr>
        <p:blipFill rotWithShape="1">
          <a:blip r:embed="rId8">
            <a:alphaModFix/>
          </a:blip>
          <a:srcRect/>
          <a:stretch/>
        </p:blipFill>
        <p:spPr>
          <a:xfrm>
            <a:off x="5478255" y="5114793"/>
            <a:ext cx="184860" cy="185072"/>
          </a:xfrm>
          <a:prstGeom prst="rect">
            <a:avLst/>
          </a:prstGeom>
          <a:noFill/>
          <a:ln>
            <a:noFill/>
          </a:ln>
        </p:spPr>
      </p:pic>
      <p:pic>
        <p:nvPicPr>
          <p:cNvPr id="197" name="Google Shape;197;p8" descr="閉じる"/>
          <p:cNvPicPr preferRelativeResize="0"/>
          <p:nvPr/>
        </p:nvPicPr>
        <p:blipFill rotWithShape="1">
          <a:blip r:embed="rId8">
            <a:alphaModFix/>
          </a:blip>
          <a:srcRect/>
          <a:stretch/>
        </p:blipFill>
        <p:spPr>
          <a:xfrm>
            <a:off x="6675854" y="6055964"/>
            <a:ext cx="177354" cy="177354"/>
          </a:xfrm>
          <a:prstGeom prst="rect">
            <a:avLst/>
          </a:prstGeom>
          <a:noFill/>
          <a:ln>
            <a:noFill/>
          </a:ln>
        </p:spPr>
      </p:pic>
      <p:sp>
        <p:nvSpPr>
          <p:cNvPr id="198" name="Google Shape;198;p8"/>
          <p:cNvSpPr/>
          <p:nvPr/>
        </p:nvSpPr>
        <p:spPr>
          <a:xfrm>
            <a:off x="5570685" y="5206061"/>
            <a:ext cx="1346400" cy="1083600"/>
          </a:xfrm>
          <a:prstGeom prst="rect">
            <a:avLst/>
          </a:prstGeom>
          <a:noFill/>
          <a:ln w="25400" cap="flat" cmpd="sng">
            <a:solidFill>
              <a:srgbClr val="FF3300"/>
            </a:solidFill>
            <a:prstDash val="dash"/>
            <a:round/>
            <a:headEnd type="none" w="sm" len="sm"/>
            <a:tailEnd type="none" w="sm" len="sm"/>
          </a:ln>
        </p:spPr>
        <p:txBody>
          <a:bodyPr spcFirstLastPara="1" wrap="square" lIns="84400" tIns="42200" rIns="84400" bIns="42200" anchor="ctr" anchorCtr="0">
            <a:noAutofit/>
          </a:bodyPr>
          <a:lstStyle/>
          <a:p>
            <a:pPr marL="0" marR="0" lvl="0" indent="0" algn="ctr" rtl="0">
              <a:lnSpc>
                <a:spcPct val="90000"/>
              </a:lnSpc>
              <a:spcBef>
                <a:spcPts val="0"/>
              </a:spcBef>
              <a:spcAft>
                <a:spcPts val="0"/>
              </a:spcAft>
              <a:buClr>
                <a:srgbClr val="000000"/>
              </a:buClr>
              <a:buSzPts val="2215"/>
              <a:buFont typeface="Arial"/>
              <a:buNone/>
            </a:pPr>
            <a:endParaRPr sz="2215" b="1" i="0" u="none" strike="noStrike" cap="none">
              <a:solidFill>
                <a:srgbClr val="000066"/>
              </a:solidFill>
              <a:latin typeface="Arial"/>
              <a:ea typeface="Arial"/>
              <a:cs typeface="Arial"/>
              <a:sym typeface="Arial"/>
            </a:endParaRPr>
          </a:p>
        </p:txBody>
      </p:sp>
      <p:sp>
        <p:nvSpPr>
          <p:cNvPr id="199" name="Google Shape;199;p8"/>
          <p:cNvSpPr txBox="1"/>
          <p:nvPr/>
        </p:nvSpPr>
        <p:spPr>
          <a:xfrm>
            <a:off x="5530535" y="4768406"/>
            <a:ext cx="1379100" cy="30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 sz="1100" b="0" i="0" u="none" strike="noStrike" cap="none">
                <a:solidFill>
                  <a:srgbClr val="000000"/>
                </a:solidFill>
                <a:latin typeface="Arial"/>
                <a:ea typeface="Arial"/>
                <a:cs typeface="Arial"/>
                <a:sym typeface="Arial"/>
              </a:rPr>
              <a:t>ドラッグして囲む</a:t>
            </a:r>
            <a:endParaRPr sz="1100" b="0" i="0" u="none" strike="noStrike" cap="none">
              <a:solidFill>
                <a:srgbClr val="000000"/>
              </a:solidFill>
              <a:latin typeface="Arial"/>
              <a:ea typeface="Arial"/>
              <a:cs typeface="Arial"/>
              <a:sym typeface="Arial"/>
            </a:endParaRPr>
          </a:p>
        </p:txBody>
      </p:sp>
      <p:pic>
        <p:nvPicPr>
          <p:cNvPr id="200" name="Google Shape;200;p8"/>
          <p:cNvPicPr preferRelativeResize="0"/>
          <p:nvPr/>
        </p:nvPicPr>
        <p:blipFill rotWithShape="1">
          <a:blip r:embed="rId6">
            <a:alphaModFix/>
          </a:blip>
          <a:srcRect/>
          <a:stretch/>
        </p:blipFill>
        <p:spPr>
          <a:xfrm>
            <a:off x="5620752" y="5259685"/>
            <a:ext cx="1198522" cy="968366"/>
          </a:xfrm>
          <a:prstGeom prst="rect">
            <a:avLst/>
          </a:prstGeom>
          <a:noFill/>
          <a:ln>
            <a:noFill/>
          </a:ln>
        </p:spPr>
      </p:pic>
      <p:pic>
        <p:nvPicPr>
          <p:cNvPr id="201" name="Google Shape;201;p8"/>
          <p:cNvPicPr preferRelativeResize="0"/>
          <p:nvPr/>
        </p:nvPicPr>
        <p:blipFill rotWithShape="1">
          <a:blip r:embed="rId9">
            <a:alphaModFix/>
          </a:blip>
          <a:srcRect l="48843" t="48525"/>
          <a:stretch/>
        </p:blipFill>
        <p:spPr>
          <a:xfrm>
            <a:off x="5620531" y="5731629"/>
            <a:ext cx="613111" cy="498473"/>
          </a:xfrm>
          <a:prstGeom prst="rect">
            <a:avLst/>
          </a:prstGeom>
          <a:noFill/>
          <a:ln>
            <a:noFill/>
          </a:ln>
        </p:spPr>
      </p:pic>
      <p:pic>
        <p:nvPicPr>
          <p:cNvPr id="202" name="Google Shape;202;p8"/>
          <p:cNvPicPr preferRelativeResize="0"/>
          <p:nvPr/>
        </p:nvPicPr>
        <p:blipFill rotWithShape="1">
          <a:blip r:embed="rId9">
            <a:alphaModFix/>
          </a:blip>
          <a:srcRect l="51399" t="48525"/>
          <a:stretch/>
        </p:blipFill>
        <p:spPr>
          <a:xfrm>
            <a:off x="6233643" y="5256601"/>
            <a:ext cx="582488" cy="498473"/>
          </a:xfrm>
          <a:prstGeom prst="rect">
            <a:avLst/>
          </a:prstGeom>
          <a:noFill/>
          <a:ln>
            <a:noFill/>
          </a:ln>
        </p:spPr>
      </p:pic>
      <p:graphicFrame>
        <p:nvGraphicFramePr>
          <p:cNvPr id="203" name="Google Shape;203;p8"/>
          <p:cNvGraphicFramePr/>
          <p:nvPr/>
        </p:nvGraphicFramePr>
        <p:xfrm>
          <a:off x="235875" y="1598288"/>
          <a:ext cx="4178975" cy="2359785"/>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7474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rgbClr val="000000"/>
                        </a:buClr>
                        <a:buSzPts val="1400"/>
                        <a:buFont typeface="Arial"/>
                        <a:buNone/>
                      </a:pPr>
                      <a:r>
                        <a:rPr lang="ja" sz="1400" b="1" u="none" strike="noStrike" cap="none"/>
                        <a:t>対象となる学習者カード</a:t>
                      </a:r>
                      <a:r>
                        <a:rPr lang="ja" sz="1400" u="none" strike="noStrike" cap="none"/>
                        <a:t>を選択</a:t>
                      </a:r>
                      <a:endParaRPr sz="1400" u="none" strike="noStrike" cap="none"/>
                    </a:p>
                    <a:p>
                      <a:pPr marL="0" marR="0" lvl="0" indent="0" algn="l" rtl="0">
                        <a:lnSpc>
                          <a:spcPct val="2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38972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rgbClr val="000000"/>
                        </a:buClr>
                        <a:buSzPts val="1400"/>
                        <a:buFont typeface="Arial"/>
                        <a:buNone/>
                      </a:pPr>
                      <a:r>
                        <a:rPr lang="ja" sz="1400" b="1" u="none" strike="noStrike" cap="none"/>
                        <a:t>機能アイコン</a:t>
                      </a:r>
                      <a:r>
                        <a:rPr lang="ja" sz="1400" u="none" strike="noStrike" cap="none"/>
                        <a:t>をクリック</a:t>
                      </a:r>
                      <a:endParaRPr sz="1400" u="none" strike="noStrike" cap="none"/>
                    </a:p>
                    <a:p>
                      <a:pPr marL="0" marR="0" lvl="0" indent="0" algn="l" rtl="0">
                        <a:lnSpc>
                          <a:spcPct val="200000"/>
                        </a:lnSpc>
                        <a:spcBef>
                          <a:spcPts val="0"/>
                        </a:spcBef>
                        <a:spcAft>
                          <a:spcPts val="0"/>
                        </a:spcAft>
                        <a:buClr>
                          <a:srgbClr val="000000"/>
                        </a:buClr>
                        <a:buSzPts val="1208"/>
                        <a:buFont typeface="Arial"/>
                        <a:buNone/>
                      </a:pPr>
                      <a:r>
                        <a:rPr lang="ja" sz="1208" u="none" strike="noStrike" cap="none"/>
                        <a:t>⇒選択した学習者を対象として機能を実行します。</a:t>
                      </a:r>
                      <a:endParaRPr sz="1208"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04" name="Google Shape;204;p8"/>
          <p:cNvSpPr/>
          <p:nvPr/>
        </p:nvSpPr>
        <p:spPr>
          <a:xfrm>
            <a:off x="6975274" y="1215250"/>
            <a:ext cx="1283700" cy="310800"/>
          </a:xfrm>
          <a:prstGeom prst="roundRect">
            <a:avLst>
              <a:gd name="adj" fmla="val 16667"/>
            </a:avLst>
          </a:prstGeom>
          <a:solidFill>
            <a:srgbClr val="FFFFFF"/>
          </a:solid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 sz="1292" b="1" i="0" u="none" strike="noStrike" cap="none">
                <a:solidFill>
                  <a:srgbClr val="0070F5"/>
                </a:solidFill>
                <a:latin typeface="Arial"/>
                <a:ea typeface="Arial"/>
                <a:cs typeface="Arial"/>
                <a:sym typeface="Arial"/>
              </a:rPr>
              <a:t>サブメニュー</a:t>
            </a:r>
            <a:endParaRPr sz="1292" b="1" i="0" u="none" strike="noStrike" cap="none">
              <a:solidFill>
                <a:srgbClr val="0070F5"/>
              </a:solidFill>
              <a:latin typeface="Arial"/>
              <a:ea typeface="Arial"/>
              <a:cs typeface="Arial"/>
              <a:sym typeface="Arial"/>
            </a:endParaRPr>
          </a:p>
        </p:txBody>
      </p:sp>
      <p:sp>
        <p:nvSpPr>
          <p:cNvPr id="205" name="Google Shape;205;p8"/>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学習者カードを選択せずにサブメニュー内の機能アイコンをクリックすると、全員が操作の対象になります。対象とする学習者を選択すると、その選択者のみ操作の対象になります。</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p:nvPr/>
        </p:nvSpPr>
        <p:spPr>
          <a:xfrm>
            <a:off x="235875" y="4026925"/>
            <a:ext cx="4179000" cy="17385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graphicFrame>
        <p:nvGraphicFramePr>
          <p:cNvPr id="212" name="Google Shape;212;p9"/>
          <p:cNvGraphicFramePr/>
          <p:nvPr>
            <p:extLst>
              <p:ext uri="{D42A27DB-BD31-4B8C-83A1-F6EECF244321}">
                <p14:modId xmlns:p14="http://schemas.microsoft.com/office/powerpoint/2010/main" val="2281012428"/>
              </p:ext>
            </p:extLst>
          </p:nvPr>
        </p:nvGraphicFramePr>
        <p:xfrm>
          <a:off x="235875" y="1301702"/>
          <a:ext cx="4178975" cy="2367221"/>
        </p:xfrm>
        <a:graphic>
          <a:graphicData uri="http://schemas.openxmlformats.org/drawingml/2006/table">
            <a:tbl>
              <a:tblPr>
                <a:noFill/>
                <a:tableStyleId>{783FC2E9-E4CB-4F73-B298-CAA7A63977EF}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1004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オフライン状態の学習者カード</a:t>
                      </a:r>
                      <a:r>
                        <a:rPr lang="ja" sz="1400" u="none" strike="noStrike" cap="none"/>
                        <a:t>を選択</a:t>
                      </a:r>
                      <a:endParaRPr sz="1400" u="none" strike="noStrike" cap="none"/>
                    </a:p>
                    <a:p>
                      <a:pPr marL="0" marR="0" lvl="0" indent="0" algn="l" rtl="0">
                        <a:lnSpc>
                          <a:spcPct val="115000"/>
                        </a:lnSpc>
                        <a:spcBef>
                          <a:spcPts val="0"/>
                        </a:spcBef>
                        <a:spcAft>
                          <a:spcPts val="0"/>
                        </a:spcAft>
                        <a:buClr>
                          <a:srgbClr val="000000"/>
                        </a:buClr>
                        <a:buSzPts val="1400"/>
                        <a:buFont typeface="Arial"/>
                        <a:buNone/>
                      </a:pPr>
                      <a:endParaRPr sz="1400" b="1" u="none" strike="noStrike" cap="none"/>
                    </a:p>
                    <a:p>
                      <a:pPr marL="0" marR="0" lvl="0" indent="0" algn="l" rtl="0">
                        <a:lnSpc>
                          <a:spcPct val="115000"/>
                        </a:lnSpc>
                        <a:spcBef>
                          <a:spcPts val="0"/>
                        </a:spcBef>
                        <a:spcAft>
                          <a:spcPts val="0"/>
                        </a:spcAft>
                        <a:buClr>
                          <a:srgbClr val="000000"/>
                        </a:buClr>
                        <a:buSzPts val="1208"/>
                        <a:buFont typeface="Arial"/>
                        <a:buNone/>
                      </a:pPr>
                      <a:r>
                        <a:rPr lang="ja" sz="1400" b="1" u="none" strike="noStrike" cap="none"/>
                        <a:t>※全体を対象とする場合は、</a:t>
                      </a:r>
                      <a:r>
                        <a:rPr lang="ja" sz="1400" b="1" u="none" strike="noStrike" cap="none">
                          <a:solidFill>
                            <a:srgbClr val="FF0000"/>
                          </a:solidFill>
                        </a:rPr>
                        <a:t>カードを選択せず</a:t>
                      </a:r>
                      <a:r>
                        <a:rPr lang="ja" sz="1400" b="1" u="none" strike="noStrike" cap="none"/>
                        <a:t>に実行します。</a:t>
                      </a:r>
                      <a:endParaRPr sz="1400" b="1"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36750">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JP" altLang="en-US" sz="1200" b="1" u="none" strike="noStrike" cap="none" dirty="0"/>
                        <a:t>　　　</a:t>
                      </a:r>
                      <a:r>
                        <a:rPr lang="ja" sz="1400" b="1" u="none" strike="noStrike" cap="none" dirty="0"/>
                        <a:t>アイコン</a:t>
                      </a:r>
                      <a:r>
                        <a:rPr lang="ja" sz="1400" u="none" strike="noStrike" cap="none" dirty="0"/>
                        <a:t>を押し、</a:t>
                      </a:r>
                      <a:r>
                        <a:rPr lang="ja" sz="1400" b="1" u="none" strike="noStrike" cap="none" dirty="0"/>
                        <a:t>［再接続］</a:t>
                      </a:r>
                      <a:r>
                        <a:rPr lang="ja" sz="1400" u="none" strike="noStrike" cap="none" dirty="0"/>
                        <a:t>をクリック</a:t>
                      </a:r>
                      <a:endParaRPr sz="1400" u="none" strike="noStrike" cap="none" dirty="0"/>
                    </a:p>
                    <a:p>
                      <a:pPr marL="0" marR="0" lvl="0" indent="0" algn="l" rtl="0">
                        <a:lnSpc>
                          <a:spcPct val="115000"/>
                        </a:lnSpc>
                        <a:spcBef>
                          <a:spcPts val="0"/>
                        </a:spcBef>
                        <a:spcAft>
                          <a:spcPts val="0"/>
                        </a:spcAft>
                        <a:buClr>
                          <a:srgbClr val="000000"/>
                        </a:buClr>
                        <a:buSzPts val="1200"/>
                        <a:buFont typeface="Arial"/>
                        <a:buNone/>
                      </a:pPr>
                      <a:r>
                        <a:rPr lang="ja" sz="1200" u="none" strike="noStrike" cap="none" dirty="0"/>
                        <a:t>⇒オフラインの学習者と再接続されます。</a:t>
                      </a:r>
                      <a:endParaRPr sz="1200" u="none" strike="noStrike" cap="none" dirty="0"/>
                    </a:p>
                    <a:p>
                      <a:pPr marL="0" marR="0" lvl="0" indent="0" algn="l" rtl="0">
                        <a:lnSpc>
                          <a:spcPct val="115000"/>
                        </a:lnSpc>
                        <a:spcBef>
                          <a:spcPts val="0"/>
                        </a:spcBef>
                        <a:spcAft>
                          <a:spcPts val="0"/>
                        </a:spcAft>
                        <a:buClr>
                          <a:srgbClr val="000000"/>
                        </a:buClr>
                        <a:buSzPts val="1300"/>
                        <a:buFont typeface="Arial"/>
                        <a:buNone/>
                      </a:pP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213" name="Google Shape;213;p9"/>
          <p:cNvGrpSpPr/>
          <p:nvPr/>
        </p:nvGrpSpPr>
        <p:grpSpPr>
          <a:xfrm>
            <a:off x="4934675" y="3753525"/>
            <a:ext cx="3831576" cy="2137201"/>
            <a:chOff x="5061550" y="937975"/>
            <a:chExt cx="3831576" cy="2137201"/>
          </a:xfrm>
        </p:grpSpPr>
        <p:pic>
          <p:nvPicPr>
            <p:cNvPr id="214" name="Google Shape;214;p9"/>
            <p:cNvPicPr preferRelativeResize="0"/>
            <p:nvPr/>
          </p:nvPicPr>
          <p:blipFill rotWithShape="1">
            <a:blip r:embed="rId3">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215" name="Google Shape;215;p9"/>
            <p:cNvPicPr preferRelativeResize="0"/>
            <p:nvPr/>
          </p:nvPicPr>
          <p:blipFill rotWithShape="1">
            <a:blip r:embed="rId4">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grpSp>
        <p:nvGrpSpPr>
          <p:cNvPr id="216" name="Google Shape;216;p9"/>
          <p:cNvGrpSpPr/>
          <p:nvPr/>
        </p:nvGrpSpPr>
        <p:grpSpPr>
          <a:xfrm>
            <a:off x="4934675" y="1304200"/>
            <a:ext cx="3831576" cy="2137201"/>
            <a:chOff x="5061550" y="937975"/>
            <a:chExt cx="3831576" cy="2137201"/>
          </a:xfrm>
        </p:grpSpPr>
        <p:pic>
          <p:nvPicPr>
            <p:cNvPr id="217" name="Google Shape;217;p9"/>
            <p:cNvPicPr preferRelativeResize="0"/>
            <p:nvPr/>
          </p:nvPicPr>
          <p:blipFill rotWithShape="1">
            <a:blip r:embed="rId3">
              <a:alphaModFix/>
            </a:blip>
            <a:srcRect/>
            <a:stretch/>
          </p:blipFill>
          <p:spPr>
            <a:xfrm>
              <a:off x="5061550" y="937975"/>
              <a:ext cx="3831576" cy="2137201"/>
            </a:xfrm>
            <a:prstGeom prst="rect">
              <a:avLst/>
            </a:prstGeom>
            <a:noFill/>
            <a:ln w="9525" cap="flat" cmpd="sng">
              <a:solidFill>
                <a:srgbClr val="D9D9D9"/>
              </a:solidFill>
              <a:prstDash val="solid"/>
              <a:round/>
              <a:headEnd type="none" w="sm" len="sm"/>
              <a:tailEnd type="none" w="sm" len="sm"/>
            </a:ln>
          </p:spPr>
        </p:pic>
        <p:pic>
          <p:nvPicPr>
            <p:cNvPr id="218" name="Google Shape;218;p9"/>
            <p:cNvPicPr preferRelativeResize="0"/>
            <p:nvPr/>
          </p:nvPicPr>
          <p:blipFill rotWithShape="1">
            <a:blip r:embed="rId4">
              <a:alphaModFix/>
            </a:blip>
            <a:srcRect/>
            <a:stretch/>
          </p:blipFill>
          <p:spPr>
            <a:xfrm>
              <a:off x="6914629" y="1314314"/>
              <a:ext cx="923272" cy="728902"/>
            </a:xfrm>
            <a:prstGeom prst="rect">
              <a:avLst/>
            </a:prstGeom>
            <a:noFill/>
            <a:ln w="9525" cap="flat" cmpd="sng">
              <a:solidFill>
                <a:srgbClr val="D9D9D9"/>
              </a:solidFill>
              <a:prstDash val="solid"/>
              <a:round/>
              <a:headEnd type="none" w="sm" len="sm"/>
              <a:tailEnd type="none" w="sm" len="sm"/>
            </a:ln>
          </p:spPr>
        </p:pic>
      </p:grpSp>
      <p:sp>
        <p:nvSpPr>
          <p:cNvPr id="219" name="Google Shape;219;p9"/>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学習者との再接続</a:t>
            </a:r>
            <a:endParaRPr sz="3200" u="sng">
              <a:solidFill>
                <a:srgbClr val="000000"/>
              </a:solidFill>
              <a:latin typeface="Arial"/>
              <a:ea typeface="Arial"/>
              <a:cs typeface="Arial"/>
              <a:sym typeface="Arial"/>
            </a:endParaRPr>
          </a:p>
        </p:txBody>
      </p:sp>
      <p:pic>
        <p:nvPicPr>
          <p:cNvPr id="220" name="Google Shape;220;p9"/>
          <p:cNvPicPr preferRelativeResize="0"/>
          <p:nvPr/>
        </p:nvPicPr>
        <p:blipFill rotWithShape="1">
          <a:blip r:embed="rId5">
            <a:alphaModFix/>
          </a:blip>
          <a:srcRect/>
          <a:stretch/>
        </p:blipFill>
        <p:spPr>
          <a:xfrm>
            <a:off x="5994567" y="3974703"/>
            <a:ext cx="779529" cy="701576"/>
          </a:xfrm>
          <a:prstGeom prst="rect">
            <a:avLst/>
          </a:prstGeom>
          <a:noFill/>
          <a:ln w="9525" cap="flat" cmpd="sng">
            <a:solidFill>
              <a:srgbClr val="A5A5A5"/>
            </a:solidFill>
            <a:prstDash val="solid"/>
            <a:round/>
            <a:headEnd type="none" w="sm" len="sm"/>
            <a:tailEnd type="none" w="sm" len="sm"/>
          </a:ln>
        </p:spPr>
      </p:pic>
      <p:sp>
        <p:nvSpPr>
          <p:cNvPr id="221" name="Google Shape;221;p9"/>
          <p:cNvSpPr/>
          <p:nvPr/>
        </p:nvSpPr>
        <p:spPr>
          <a:xfrm>
            <a:off x="6836276" y="2848279"/>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222" name="Google Shape;222;p9"/>
          <p:cNvSpPr/>
          <p:nvPr/>
        </p:nvSpPr>
        <p:spPr>
          <a:xfrm>
            <a:off x="6202380" y="3638095"/>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223" name="Google Shape;223;p9"/>
          <p:cNvSpPr/>
          <p:nvPr/>
        </p:nvSpPr>
        <p:spPr>
          <a:xfrm>
            <a:off x="4961982" y="2410886"/>
            <a:ext cx="1861800" cy="745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224" name="Google Shape;224;p9"/>
          <p:cNvSpPr/>
          <p:nvPr/>
        </p:nvSpPr>
        <p:spPr>
          <a:xfrm>
            <a:off x="6010076" y="4074254"/>
            <a:ext cx="764100" cy="2382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225" name="Google Shape;225;p9"/>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9</a:t>
            </a:fld>
            <a:endParaRPr/>
          </a:p>
        </p:txBody>
      </p:sp>
      <p:pic>
        <p:nvPicPr>
          <p:cNvPr id="226" name="Google Shape;226;p9"/>
          <p:cNvPicPr preferRelativeResize="0"/>
          <p:nvPr/>
        </p:nvPicPr>
        <p:blipFill rotWithShape="1">
          <a:blip r:embed="rId6">
            <a:alphaModFix/>
          </a:blip>
          <a:srcRect/>
          <a:stretch/>
        </p:blipFill>
        <p:spPr>
          <a:xfrm>
            <a:off x="970799" y="2539416"/>
            <a:ext cx="288050" cy="243575"/>
          </a:xfrm>
          <a:prstGeom prst="rect">
            <a:avLst/>
          </a:prstGeom>
          <a:noFill/>
          <a:ln>
            <a:noFill/>
          </a:ln>
        </p:spPr>
      </p:pic>
      <p:sp>
        <p:nvSpPr>
          <p:cNvPr id="227" name="Google Shape;227;p9"/>
          <p:cNvSpPr txBox="1"/>
          <p:nvPr/>
        </p:nvSpPr>
        <p:spPr>
          <a:xfrm>
            <a:off x="519117" y="3878825"/>
            <a:ext cx="1795200" cy="3195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 sz="1400" b="1" i="0" u="none" strike="noStrike" cap="none">
                <a:solidFill>
                  <a:srgbClr val="434343"/>
                </a:solidFill>
                <a:latin typeface="Arial"/>
                <a:ea typeface="Arial"/>
                <a:cs typeface="Arial"/>
                <a:sym typeface="Arial"/>
              </a:rPr>
              <a:t>学習者カードの表示</a:t>
            </a:r>
            <a:endParaRPr sz="1400" b="0" i="0" u="none" strike="noStrike" cap="none">
              <a:solidFill>
                <a:srgbClr val="000000"/>
              </a:solidFill>
              <a:latin typeface="Arial"/>
              <a:ea typeface="Arial"/>
              <a:cs typeface="Arial"/>
              <a:sym typeface="Arial"/>
            </a:endParaRPr>
          </a:p>
        </p:txBody>
      </p:sp>
      <p:pic>
        <p:nvPicPr>
          <p:cNvPr id="228" name="Google Shape;228;p9"/>
          <p:cNvPicPr preferRelativeResize="0"/>
          <p:nvPr/>
        </p:nvPicPr>
        <p:blipFill rotWithShape="1">
          <a:blip r:embed="rId7">
            <a:alphaModFix/>
          </a:blip>
          <a:srcRect l="2387" t="15349" r="75064" b="49827"/>
          <a:stretch/>
        </p:blipFill>
        <p:spPr>
          <a:xfrm>
            <a:off x="970799" y="4378923"/>
            <a:ext cx="891851" cy="720080"/>
          </a:xfrm>
          <a:prstGeom prst="rect">
            <a:avLst/>
          </a:prstGeom>
          <a:noFill/>
          <a:ln w="9525" cap="flat" cmpd="sng">
            <a:solidFill>
              <a:srgbClr val="D9D9D9"/>
            </a:solidFill>
            <a:prstDash val="solid"/>
            <a:miter lim="800000"/>
            <a:headEnd type="none" w="sm" len="sm"/>
            <a:tailEnd type="none" w="sm" len="sm"/>
          </a:ln>
        </p:spPr>
      </p:pic>
      <p:pic>
        <p:nvPicPr>
          <p:cNvPr id="229" name="Google Shape;229;p9"/>
          <p:cNvPicPr preferRelativeResize="0"/>
          <p:nvPr/>
        </p:nvPicPr>
        <p:blipFill rotWithShape="1">
          <a:blip r:embed="rId8">
            <a:alphaModFix/>
          </a:blip>
          <a:srcRect l="1990" t="52237" r="75461" b="12940"/>
          <a:stretch/>
        </p:blipFill>
        <p:spPr>
          <a:xfrm>
            <a:off x="3040248" y="4378923"/>
            <a:ext cx="891851" cy="720080"/>
          </a:xfrm>
          <a:prstGeom prst="rect">
            <a:avLst/>
          </a:prstGeom>
          <a:noFill/>
          <a:ln w="9525" cap="flat" cmpd="sng">
            <a:solidFill>
              <a:srgbClr val="D9D9D9"/>
            </a:solidFill>
            <a:prstDash val="solid"/>
            <a:miter lim="800000"/>
            <a:headEnd type="none" w="sm" len="sm"/>
            <a:tailEnd type="none" w="sm" len="sm"/>
          </a:ln>
        </p:spPr>
      </p:pic>
      <p:sp>
        <p:nvSpPr>
          <p:cNvPr id="230" name="Google Shape;230;p9"/>
          <p:cNvSpPr txBox="1"/>
          <p:nvPr/>
        </p:nvSpPr>
        <p:spPr>
          <a:xfrm>
            <a:off x="381996" y="5266548"/>
            <a:ext cx="2069400" cy="29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 sz="1200" b="0" i="0" u="none" strike="noStrike" cap="none">
                <a:solidFill>
                  <a:srgbClr val="000000"/>
                </a:solidFill>
                <a:latin typeface="Arial"/>
                <a:ea typeface="Arial"/>
                <a:cs typeface="Arial"/>
                <a:sym typeface="Arial"/>
              </a:rPr>
              <a:t>クラスに接続している状態</a:t>
            </a:r>
            <a:endParaRPr sz="1200" b="0" i="0" u="none" strike="noStrike" cap="none">
              <a:solidFill>
                <a:srgbClr val="000000"/>
              </a:solidFill>
              <a:latin typeface="Arial"/>
              <a:ea typeface="Arial"/>
              <a:cs typeface="Arial"/>
              <a:sym typeface="Arial"/>
            </a:endParaRPr>
          </a:p>
        </p:txBody>
      </p:sp>
      <p:sp>
        <p:nvSpPr>
          <p:cNvPr id="231" name="Google Shape;231;p9"/>
          <p:cNvSpPr txBox="1"/>
          <p:nvPr/>
        </p:nvSpPr>
        <p:spPr>
          <a:xfrm>
            <a:off x="2451454" y="5266548"/>
            <a:ext cx="2069400" cy="29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 sz="1200" b="0" i="0" u="none" strike="noStrike" cap="none">
                <a:solidFill>
                  <a:srgbClr val="000000"/>
                </a:solidFill>
                <a:latin typeface="Arial"/>
                <a:ea typeface="Arial"/>
                <a:cs typeface="Arial"/>
                <a:sym typeface="Arial"/>
              </a:rPr>
              <a:t>オフライン状態</a:t>
            </a:r>
            <a:endParaRPr sz="1200" b="0" i="0" u="none" strike="noStrike" cap="none">
              <a:solidFill>
                <a:srgbClr val="000000"/>
              </a:solidFill>
              <a:latin typeface="Arial"/>
              <a:ea typeface="Arial"/>
              <a:cs typeface="Arial"/>
              <a:sym typeface="Arial"/>
            </a:endParaRPr>
          </a:p>
        </p:txBody>
      </p:sp>
      <p:pic>
        <p:nvPicPr>
          <p:cNvPr id="232" name="Google Shape;232;p9"/>
          <p:cNvPicPr preferRelativeResize="0"/>
          <p:nvPr/>
        </p:nvPicPr>
        <p:blipFill rotWithShape="1">
          <a:blip r:embed="rId9">
            <a:alphaModFix/>
          </a:blip>
          <a:srcRect/>
          <a:stretch/>
        </p:blipFill>
        <p:spPr>
          <a:xfrm>
            <a:off x="6659612" y="3768749"/>
            <a:ext cx="176675" cy="173700"/>
          </a:xfrm>
          <a:prstGeom prst="rect">
            <a:avLst/>
          </a:prstGeom>
          <a:noFill/>
          <a:ln>
            <a:noFill/>
          </a:ln>
        </p:spPr>
      </p:pic>
      <p:sp>
        <p:nvSpPr>
          <p:cNvPr id="233" name="Google Shape;233;p9"/>
          <p:cNvSpPr/>
          <p:nvPr/>
        </p:nvSpPr>
        <p:spPr>
          <a:xfrm>
            <a:off x="6601682" y="3700196"/>
            <a:ext cx="292500" cy="31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234" name="Google Shape;234;p9"/>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35" name="Google Shape;235;p9"/>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クラス開始後に、学習者が自動的に接続せずにオフライン状態になっている場合は、［再接続］アイコンから再接続を実行してください</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treamline">
  <a:themeElements>
    <a:clrScheme name="Streamline">
      <a:dk1>
        <a:srgbClr val="434343"/>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3915</Words>
  <Application>Microsoft Office PowerPoint</Application>
  <PresentationFormat>画面に合わせる (4:3)</PresentationFormat>
  <Paragraphs>584</Paragraphs>
  <Slides>30</Slides>
  <Notes>30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30</vt:i4>
      </vt:variant>
    </vt:vector>
  </HeadingPairs>
  <TitlesOfParts>
    <vt:vector size="36" baseType="lpstr">
      <vt:lpstr>Arial</vt:lpstr>
      <vt:lpstr>Helvetica Neue</vt:lpstr>
      <vt:lpstr>Lato</vt:lpstr>
      <vt:lpstr>Raleway</vt:lpstr>
      <vt:lpstr>Merriweather Sans</vt:lpstr>
      <vt:lpstr>Streamline</vt:lpstr>
      <vt:lpstr>InterCLASS® Cloud v4.0 簡易マニュアル</vt:lpstr>
      <vt:lpstr>目次</vt:lpstr>
      <vt:lpstr>InterCLASS® Cloud へサインイン</vt:lpstr>
      <vt:lpstr>Google Classroom と同期する</vt:lpstr>
      <vt:lpstr>クラス画面表示</vt:lpstr>
      <vt:lpstr>クラスの開始・終了</vt:lpstr>
      <vt:lpstr>画面表示</vt:lpstr>
      <vt:lpstr>操作手順の基本</vt:lpstr>
      <vt:lpstr>学習者との再接続</vt:lpstr>
      <vt:lpstr>学習者の表示切替</vt:lpstr>
      <vt:lpstr>学習者を一時除外する</vt:lpstr>
      <vt:lpstr>学習者が閲覧中の Web ページ情報を確認する</vt:lpstr>
      <vt:lpstr>学習者画面のモニタ</vt:lpstr>
      <vt:lpstr>学習者画面の比較表示</vt:lpstr>
      <vt:lpstr>先生のPC画面を送信する</vt:lpstr>
      <vt:lpstr>学習者の画面を送信（発表）する</vt:lpstr>
      <vt:lpstr>Webページを送信する</vt:lpstr>
      <vt:lpstr>操作ロックする</vt:lpstr>
      <vt:lpstr>タイマー機能を使って操作ロックする</vt:lpstr>
      <vt:lpstr>Webアクセスを制限する </vt:lpstr>
      <vt:lpstr>Webアクセス制限のリストを作成する</vt:lpstr>
      <vt:lpstr>メッセージを送信する</vt:lpstr>
      <vt:lpstr>みんなでチャットする</vt:lpstr>
      <vt:lpstr>学習者と１対１でチャットをする</vt:lpstr>
      <vt:lpstr>クラスのフォルダを開く</vt:lpstr>
      <vt:lpstr>デスクトップモニターモードに設定する</vt:lpstr>
      <vt:lpstr>デスクトップモニターモードのONとOFF</vt:lpstr>
      <vt:lpstr>マーキングツールをインストールする</vt:lpstr>
      <vt:lpstr>マーキングツールを使用する</vt:lpstr>
      <vt:lpstr>InterCLASS® Cloud に関するお問合せ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InterCLASS® Cloud v4.0 簡易マニュアル</dc:title>
  <cp:lastModifiedBy>石井 裕也</cp:lastModifiedBy>
  <cp:revision>2</cp:revision>
  <dcterms:modified xsi:type="dcterms:W3CDTF">2021-11-24T10:11:09Z</dcterms:modified>
</cp:coreProperties>
</file>