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Meiryo" panose="020B0604030504040204" pitchFamily="50" charset="-128"/>
      <p:regular r:id="rId36"/>
      <p:bold r:id="rId37"/>
      <p:italic r:id="rId38"/>
      <p:boldItalic r:id="rId39"/>
    </p:embeddedFont>
    <p:embeddedFont>
      <p:font typeface="Helvetica Neue" panose="020B0600070205080204"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Merriweather Sans" pitchFamily="2" charset="0"/>
      <p:regular r:id="rId48"/>
      <p:bold r:id="rId49"/>
      <p:italic r:id="rId50"/>
      <p:boldItalic r:id="rId51"/>
    </p:embeddedFont>
    <p:embeddedFont>
      <p:font typeface="Raleway"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494">
          <p15:clr>
            <a:srgbClr val="A4A3A4"/>
          </p15:clr>
        </p15:guide>
        <p15:guide id="3"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rsjrGAlVFoFLt6mEo4mT1HCHQ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0EE7C-B514-4879-A97B-36E4E85B422A}">
  <a:tblStyle styleId="{08B0EE7C-B514-4879-A97B-36E4E85B42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2C3739-B93F-4A3F-8442-78BCD1EA3B11}"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986900-7EB3-43D1-BB58-639279EE0E74}" styleName="Table_2">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96" y="64"/>
      </p:cViewPr>
      <p:guideLst>
        <p:guide orient="horz" pos="2160"/>
        <p:guide pos="2494"/>
        <p:guide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2e5ec2f2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2e5ec2f2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2e5ec2f2f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2e5ec2f2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2e5ec2f2f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2e5ec2f2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2e5ec2f2f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2e5ec2f2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2e5ec2f2f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2e5ec2f2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f2e5ec2f2f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f2e5ec2f2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2e5ec2f2f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2e5ec2f2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f2e5ec2f2f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f2e5ec2f2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2e5ec2f2f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2e5ec2f2f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f2e5ec2f2f_0_4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f2e5ec2f2f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3: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07405f4cf_0_2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9" name="Google Shape;409;gf07405f4cf_0_2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2e5ec2f2f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f2e5ec2f2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2e5ec2f2f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2e5ec2f2f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2e5ec2f2f_0_3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2e5ec2f2f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2e5ec2f2f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f2e5ec2f2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02" name="Google Shape;502;p3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2e5ec2f2f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2e5ec2f2f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2e5ec2f2f_0_337: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43" name="Google Shape;543;gf2e5ec2f2f_0_33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ef97c781e0_1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ef97c781e0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f2e5ec2f2f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f2e5ec2f2f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f97c781e0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ef97c781e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2e5ec2f2f_0_469: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07" name="Google Shape;607;gf2e5ec2f2f_0_46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f97c78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f97c78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f97c781e0_1_2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f97c781e0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f97c781e0_1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f97c781e0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f97c781e0_1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f97c781e0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f97c781e0_1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f97c781e0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2e5ec2f2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2e5ec2f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ctrTitle"/>
          </p:nvPr>
        </p:nvSpPr>
        <p:spPr>
          <a:xfrm>
            <a:off x="729450" y="1763267"/>
            <a:ext cx="7688100" cy="22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400"/>
              <a:buNone/>
              <a:defRPr sz="3400">
                <a:solidFill>
                  <a:schemeClr val="dk2"/>
                </a:solidFill>
              </a:defRPr>
            </a:lvl1pPr>
            <a:lvl2pPr lvl="1" algn="l">
              <a:lnSpc>
                <a:spcPct val="100000"/>
              </a:lnSpc>
              <a:spcBef>
                <a:spcPts val="0"/>
              </a:spcBef>
              <a:spcAft>
                <a:spcPts val="0"/>
              </a:spcAft>
              <a:buClr>
                <a:schemeClr val="dk2"/>
              </a:buClr>
              <a:buSzPts val="3400"/>
              <a:buNone/>
              <a:defRPr sz="3400">
                <a:solidFill>
                  <a:schemeClr val="dk2"/>
                </a:solidFill>
              </a:defRPr>
            </a:lvl2pPr>
            <a:lvl3pPr lvl="2" algn="l">
              <a:lnSpc>
                <a:spcPct val="100000"/>
              </a:lnSpc>
              <a:spcBef>
                <a:spcPts val="0"/>
              </a:spcBef>
              <a:spcAft>
                <a:spcPts val="0"/>
              </a:spcAft>
              <a:buClr>
                <a:schemeClr val="dk2"/>
              </a:buClr>
              <a:buSzPts val="3400"/>
              <a:buNone/>
              <a:defRPr sz="3400">
                <a:solidFill>
                  <a:schemeClr val="dk2"/>
                </a:solidFill>
              </a:defRPr>
            </a:lvl3pPr>
            <a:lvl4pPr lvl="3" algn="l">
              <a:lnSpc>
                <a:spcPct val="100000"/>
              </a:lnSpc>
              <a:spcBef>
                <a:spcPts val="0"/>
              </a:spcBef>
              <a:spcAft>
                <a:spcPts val="0"/>
              </a:spcAft>
              <a:buClr>
                <a:schemeClr val="dk2"/>
              </a:buClr>
              <a:buSzPts val="3400"/>
              <a:buNone/>
              <a:defRPr sz="3400">
                <a:solidFill>
                  <a:schemeClr val="dk2"/>
                </a:solidFill>
              </a:defRPr>
            </a:lvl4pPr>
            <a:lvl5pPr lvl="4" algn="l">
              <a:lnSpc>
                <a:spcPct val="100000"/>
              </a:lnSpc>
              <a:spcBef>
                <a:spcPts val="0"/>
              </a:spcBef>
              <a:spcAft>
                <a:spcPts val="0"/>
              </a:spcAft>
              <a:buClr>
                <a:schemeClr val="dk2"/>
              </a:buClr>
              <a:buSzPts val="3400"/>
              <a:buNone/>
              <a:defRPr sz="3400">
                <a:solidFill>
                  <a:schemeClr val="dk2"/>
                </a:solidFill>
              </a:defRPr>
            </a:lvl5pPr>
            <a:lvl6pPr lvl="5" algn="l">
              <a:lnSpc>
                <a:spcPct val="100000"/>
              </a:lnSpc>
              <a:spcBef>
                <a:spcPts val="0"/>
              </a:spcBef>
              <a:spcAft>
                <a:spcPts val="0"/>
              </a:spcAft>
              <a:buClr>
                <a:schemeClr val="dk2"/>
              </a:buClr>
              <a:buSzPts val="3400"/>
              <a:buNone/>
              <a:defRPr sz="3400">
                <a:solidFill>
                  <a:schemeClr val="dk2"/>
                </a:solidFill>
              </a:defRPr>
            </a:lvl6pPr>
            <a:lvl7pPr lvl="6" algn="l">
              <a:lnSpc>
                <a:spcPct val="100000"/>
              </a:lnSpc>
              <a:spcBef>
                <a:spcPts val="0"/>
              </a:spcBef>
              <a:spcAft>
                <a:spcPts val="0"/>
              </a:spcAft>
              <a:buClr>
                <a:schemeClr val="dk2"/>
              </a:buClr>
              <a:buSzPts val="3400"/>
              <a:buNone/>
              <a:defRPr sz="3400">
                <a:solidFill>
                  <a:schemeClr val="dk2"/>
                </a:solidFill>
              </a:defRPr>
            </a:lvl7pPr>
            <a:lvl8pPr lvl="7" algn="l">
              <a:lnSpc>
                <a:spcPct val="100000"/>
              </a:lnSpc>
              <a:spcBef>
                <a:spcPts val="0"/>
              </a:spcBef>
              <a:spcAft>
                <a:spcPts val="0"/>
              </a:spcAft>
              <a:buClr>
                <a:schemeClr val="dk2"/>
              </a:buClr>
              <a:buSzPts val="3400"/>
              <a:buNone/>
              <a:defRPr sz="3400">
                <a:solidFill>
                  <a:schemeClr val="dk2"/>
                </a:solidFill>
              </a:defRPr>
            </a:lvl8pPr>
            <a:lvl9pPr lvl="8" algn="l">
              <a:lnSpc>
                <a:spcPct val="100000"/>
              </a:lnSpc>
              <a:spcBef>
                <a:spcPts val="0"/>
              </a:spcBef>
              <a:spcAft>
                <a:spcPts val="0"/>
              </a:spcAft>
              <a:buClr>
                <a:schemeClr val="dk2"/>
              </a:buClr>
              <a:buSzPts val="3400"/>
              <a:buNone/>
              <a:defRPr sz="3400">
                <a:solidFill>
                  <a:schemeClr val="dk2"/>
                </a:solidFill>
              </a:defRPr>
            </a:lvl9pPr>
          </a:lstStyle>
          <a:p>
            <a:endParaRPr/>
          </a:p>
        </p:txBody>
      </p:sp>
      <p:sp>
        <p:nvSpPr>
          <p:cNvPr id="11" name="Google Shape;11;p44"/>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44"/>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pic>
        <p:nvPicPr>
          <p:cNvPr id="13" name="Google Shape;13;p44"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cxnSp>
        <p:nvCxnSpPr>
          <p:cNvPr id="14" name="Google Shape;14;p44"/>
          <p:cNvCxnSpPr/>
          <p:nvPr/>
        </p:nvCxnSpPr>
        <p:spPr>
          <a:xfrm>
            <a:off x="9675" y="1611367"/>
            <a:ext cx="9146100" cy="0"/>
          </a:xfrm>
          <a:prstGeom prst="straightConnector1">
            <a:avLst/>
          </a:prstGeom>
          <a:noFill/>
          <a:ln w="28575" cap="flat" cmpd="sng">
            <a:solidFill>
              <a:srgbClr val="FF9900"/>
            </a:solidFill>
            <a:prstDash val="solid"/>
            <a:round/>
            <a:headEnd type="none" w="sm" len="sm"/>
            <a:tailEnd type="none" w="sm" len="sm"/>
          </a:ln>
        </p:spPr>
      </p:cxnSp>
      <p:cxnSp>
        <p:nvCxnSpPr>
          <p:cNvPr id="15" name="Google Shape;15;p44"/>
          <p:cNvCxnSpPr/>
          <p:nvPr/>
        </p:nvCxnSpPr>
        <p:spPr>
          <a:xfrm>
            <a:off x="9675" y="2823133"/>
            <a:ext cx="9146100" cy="0"/>
          </a:xfrm>
          <a:prstGeom prst="straightConnector1">
            <a:avLst/>
          </a:prstGeom>
          <a:noFill/>
          <a:ln w="28575" cap="flat" cmpd="sng">
            <a:solidFill>
              <a:srgbClr val="FF990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5"/>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5"/>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2pPr>
            <a:lvl3pPr lvl="2"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3pPr>
            <a:lvl4pPr lvl="3"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4pPr>
            <a:lvl5pPr lvl="4"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5pPr>
            <a:lvl6pPr lvl="5"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6pPr>
            <a:lvl7pPr lvl="6"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7pPr>
            <a:lvl8pPr lvl="7"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8pPr>
            <a:lvl9pPr lvl="8"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9pPr>
          </a:lstStyle>
          <a:p>
            <a:endParaRPr/>
          </a:p>
        </p:txBody>
      </p:sp>
      <p:sp>
        <p:nvSpPr>
          <p:cNvPr id="20" name="Google Shape;20;p4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21" name="Google Shape;21;p45"/>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 name="Google Shape;22;p45"/>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23" name="Google Shape;23;p45"/>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24" name="Google Shape;24;p45"/>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25" name="Google Shape;25;p45"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26" name="Google Shape;26;p45"/>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2021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27"/>
        <p:cNvGrpSpPr/>
        <p:nvPr/>
      </p:nvGrpSpPr>
      <p:grpSpPr>
        <a:xfrm>
          <a:off x="0" y="0"/>
          <a:ext cx="0" cy="0"/>
          <a:chOff x="0" y="0"/>
          <a:chExt cx="0" cy="0"/>
        </a:xfrm>
      </p:grpSpPr>
      <p:sp>
        <p:nvSpPr>
          <p:cNvPr id="28" name="Google Shape;28;gef97c781e0_1_280"/>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ef97c781e0_1_280"/>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gef97c781e0_1_280"/>
          <p:cNvSpPr txBox="1">
            <a:spLocks noGrp="1"/>
          </p:cNvSpPr>
          <p:nvPr>
            <p:ph type="title"/>
          </p:nvPr>
        </p:nvSpPr>
        <p:spPr>
          <a:xfrm>
            <a:off x="356725" y="-14333"/>
            <a:ext cx="7449900" cy="60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31" name="Google Shape;31;gef97c781e0_1_280"/>
          <p:cNvSpPr txBox="1">
            <a:spLocks noGrp="1"/>
          </p:cNvSpPr>
          <p:nvPr>
            <p:ph type="body" idx="1"/>
          </p:nvPr>
        </p:nvSpPr>
        <p:spPr>
          <a:xfrm>
            <a:off x="356725" y="725000"/>
            <a:ext cx="8458500" cy="3014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2" name="Google Shape;32;gef97c781e0_1_280"/>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
        <p:nvSpPr>
          <p:cNvPr id="33" name="Google Shape;33;gef97c781e0_1_280">
            <a:hlinkClick r:id="" action="ppaction://noaction"/>
          </p:cNvPr>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34;gef97c781e0_1_280">
            <a:hlinkClick r:id="" action="ppaction://noaction"/>
          </p:cNvPr>
          <p:cNvCxnSpPr/>
          <p:nvPr/>
        </p:nvCxnSpPr>
        <p:spPr>
          <a:xfrm>
            <a:off x="8598817" y="288467"/>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5" name="Google Shape;35;gef97c781e0_1_280">
            <a:hlinkClick r:id="" action="ppaction://noaction"/>
          </p:cNvPr>
          <p:cNvCxnSpPr/>
          <p:nvPr/>
        </p:nvCxnSpPr>
        <p:spPr>
          <a:xfrm>
            <a:off x="8598817" y="333517"/>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6" name="Google Shape;36;gef97c781e0_1_280">
            <a:hlinkClick r:id="" action="ppaction://noaction"/>
          </p:cNvPr>
          <p:cNvCxnSpPr/>
          <p:nvPr/>
        </p:nvCxnSpPr>
        <p:spPr>
          <a:xfrm>
            <a:off x="8598817" y="378567"/>
            <a:ext cx="216300" cy="0"/>
          </a:xfrm>
          <a:prstGeom prst="straightConnector1">
            <a:avLst/>
          </a:prstGeom>
          <a:noFill/>
          <a:ln w="9525" cap="flat" cmpd="sng">
            <a:solidFill>
              <a:srgbClr val="B7B7B7"/>
            </a:solidFill>
            <a:prstDash val="solid"/>
            <a:round/>
            <a:headEnd type="none" w="med" len="med"/>
            <a:tailEnd type="none" w="med" len="med"/>
          </a:ln>
        </p:spPr>
      </p:cxnSp>
      <p:pic>
        <p:nvPicPr>
          <p:cNvPr id="37" name="Google Shape;37;gef97c781e0_1_280" descr="チエル（CHIeru）はICTで教育現場をサポートします。"/>
          <p:cNvPicPr preferRelativeResize="0"/>
          <p:nvPr/>
        </p:nvPicPr>
        <p:blipFill>
          <a:blip r:embed="rId2">
            <a:alphaModFix/>
          </a:blip>
          <a:stretch>
            <a:fillRect/>
          </a:stretch>
        </p:blipFill>
        <p:spPr>
          <a:xfrm>
            <a:off x="76200" y="6434733"/>
            <a:ext cx="856850" cy="229700"/>
          </a:xfrm>
          <a:prstGeom prst="rect">
            <a:avLst/>
          </a:prstGeom>
          <a:noFill/>
          <a:ln>
            <a:noFill/>
          </a:ln>
        </p:spPr>
      </p:pic>
      <p:sp>
        <p:nvSpPr>
          <p:cNvPr id="38" name="Google Shape;38;gef97c781e0_1_280"/>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 sz="700">
                <a:solidFill>
                  <a:srgbClr val="7F7F7F"/>
                </a:solidFill>
              </a:rPr>
              <a:t>Copyright© 2021 CHIeru Co.,Ltd All rights reserved.</a:t>
            </a:r>
            <a:endParaRPr sz="700">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4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43"/>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12.xml"/><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8.xml"/><Relationship Id="rId18" Type="http://schemas.openxmlformats.org/officeDocument/2006/relationships/slide" Target="slide11.xml"/><Relationship Id="rId26" Type="http://schemas.openxmlformats.org/officeDocument/2006/relationships/slide" Target="slide18.xml"/><Relationship Id="rId3" Type="http://schemas.openxmlformats.org/officeDocument/2006/relationships/slide" Target="slide3.xml"/><Relationship Id="rId21" Type="http://schemas.openxmlformats.org/officeDocument/2006/relationships/slide" Target="slide12.xml"/><Relationship Id="rId7" Type="http://schemas.openxmlformats.org/officeDocument/2006/relationships/slide" Target="slide5.xml"/><Relationship Id="rId12" Type="http://schemas.openxmlformats.org/officeDocument/2006/relationships/slide" Target="slide26.xml"/><Relationship Id="rId17" Type="http://schemas.openxmlformats.org/officeDocument/2006/relationships/slide" Target="slide29.xml"/><Relationship Id="rId25" Type="http://schemas.openxmlformats.org/officeDocument/2006/relationships/slide" Target="slide16.xml"/><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7.xml"/><Relationship Id="rId24" Type="http://schemas.openxmlformats.org/officeDocument/2006/relationships/slide" Target="slide14.xml"/><Relationship Id="rId5" Type="http://schemas.openxmlformats.org/officeDocument/2006/relationships/slide" Target="slide4.xml"/><Relationship Id="rId15" Type="http://schemas.openxmlformats.org/officeDocument/2006/relationships/slide" Target="slide27.xml"/><Relationship Id="rId23" Type="http://schemas.openxmlformats.org/officeDocument/2006/relationships/slide" Target="slide13.xml"/><Relationship Id="rId10" Type="http://schemas.openxmlformats.org/officeDocument/2006/relationships/slide" Target="slide24.xml"/><Relationship Id="rId19" Type="http://schemas.openxmlformats.org/officeDocument/2006/relationships/slide" Target="slide31.xml"/><Relationship Id="rId4" Type="http://schemas.openxmlformats.org/officeDocument/2006/relationships/slide" Target="slide19.xml"/><Relationship Id="rId9" Type="http://schemas.openxmlformats.org/officeDocument/2006/relationships/slide" Target="slide6.xml"/><Relationship Id="rId14" Type="http://schemas.openxmlformats.org/officeDocument/2006/relationships/slide" Target="slide9.xml"/><Relationship Id="rId22"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20.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2.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slide" Target="slide9.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s://cs.interclass.jp/"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5.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slide" Target="slide9.xml"/><Relationship Id="rId10" Type="http://schemas.openxmlformats.org/officeDocument/2006/relationships/slide" Target="slide30.xml"/><Relationship Id="rId4" Type="http://schemas.openxmlformats.org/officeDocument/2006/relationships/slide" Target="slide27.xml"/><Relationship Id="rId9" Type="http://schemas.openxmlformats.org/officeDocument/2006/relationships/slide" Target="slide29.xml"/></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3" Type="http://schemas.openxmlformats.org/officeDocument/2006/relationships/hyperlink" Target="https://support.chieru.net" TargetMode="External"/><Relationship Id="rId7" Type="http://schemas.openxmlformats.org/officeDocument/2006/relationships/image" Target="../media/image69.png"/><Relationship Id="rId12"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hyperlink" Target="https://www.chieru.co.jp/mailform/inquiry/" TargetMode="External"/><Relationship Id="rId4" Type="http://schemas.openxmlformats.org/officeDocument/2006/relationships/hyperlink" Target="mailto:support@chieru.co.jp" TargetMode="External"/><Relationship Id="rId9" Type="http://schemas.openxmlformats.org/officeDocument/2006/relationships/hyperlink" Target="mailto:chieru-sales@chieru.co.jp"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2.xm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19.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2.xm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26.xml"/><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19.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
        <p:cNvGrpSpPr/>
        <p:nvPr/>
      </p:nvGrpSpPr>
      <p:grpSpPr>
        <a:xfrm>
          <a:off x="0" y="0"/>
          <a:ext cx="0" cy="0"/>
          <a:chOff x="0" y="0"/>
          <a:chExt cx="0" cy="0"/>
        </a:xfrm>
      </p:grpSpPr>
      <p:sp>
        <p:nvSpPr>
          <p:cNvPr id="43" name="Google Shape;43;p1"/>
          <p:cNvSpPr txBox="1">
            <a:spLocks noGrp="1"/>
          </p:cNvSpPr>
          <p:nvPr>
            <p:ph type="ctrTitle"/>
          </p:nvPr>
        </p:nvSpPr>
        <p:spPr>
          <a:xfrm>
            <a:off x="729450" y="1605467"/>
            <a:ext cx="8025000" cy="120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ja" sz="3200" dirty="0">
                <a:solidFill>
                  <a:srgbClr val="000000"/>
                </a:solidFill>
                <a:latin typeface="Arial"/>
                <a:ea typeface="Arial"/>
                <a:cs typeface="Arial"/>
                <a:sym typeface="Arial"/>
              </a:rPr>
              <a:t>InterCLASS Console Support </a:t>
            </a:r>
            <a:r>
              <a:rPr lang="ja" sz="3200"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v2.</a:t>
            </a:r>
            <a:r>
              <a:rPr lang="ja" sz="3200" dirty="0">
                <a:solidFill>
                  <a:srgbClr val="000000"/>
                </a:solidFill>
                <a:latin typeface="Arial"/>
                <a:ea typeface="Arial"/>
                <a:cs typeface="Arial"/>
                <a:sym typeface="Arial"/>
              </a:rPr>
              <a:t>3</a:t>
            </a:r>
            <a:endParaRPr sz="3200" dirty="0">
              <a:solidFill>
                <a:srgbClr val="000000"/>
              </a:solidFill>
              <a:latin typeface="Arial"/>
              <a:ea typeface="Arial"/>
              <a:cs typeface="Arial"/>
              <a:sym typeface="Arial"/>
            </a:endParaRPr>
          </a:p>
          <a:p>
            <a:pPr marL="0" lvl="0" indent="0" algn="ctr" rtl="0">
              <a:lnSpc>
                <a:spcPct val="100000"/>
              </a:lnSpc>
              <a:spcBef>
                <a:spcPts val="0"/>
              </a:spcBef>
              <a:spcAft>
                <a:spcPts val="0"/>
              </a:spcAft>
              <a:buSzPts val="3400"/>
              <a:buNone/>
            </a:pPr>
            <a:r>
              <a:rPr lang="ja" sz="3200" dirty="0">
                <a:solidFill>
                  <a:srgbClr val="000000"/>
                </a:solidFill>
                <a:latin typeface="Arial"/>
                <a:ea typeface="Arial"/>
                <a:cs typeface="Arial"/>
                <a:sym typeface="Arial"/>
              </a:rPr>
              <a:t>簡易マニュアル</a:t>
            </a:r>
            <a:r>
              <a:rPr lang="ja-JP" altLang="en-US" sz="3200" dirty="0">
                <a:solidFill>
                  <a:srgbClr val="000000"/>
                </a:solidFill>
                <a:latin typeface="Arial"/>
                <a:ea typeface="Arial"/>
                <a:cs typeface="Arial"/>
                <a:sym typeface="Arial"/>
              </a:rPr>
              <a:t>（学校管理者向け）</a:t>
            </a:r>
            <a:endParaRPr sz="3200" dirty="0">
              <a:solidFill>
                <a:srgbClr val="000000"/>
              </a:solidFill>
              <a:latin typeface="Arial"/>
              <a:ea typeface="Arial"/>
              <a:cs typeface="Arial"/>
              <a:sym typeface="Arial"/>
            </a:endParaRPr>
          </a:p>
        </p:txBody>
      </p:sp>
      <p:sp>
        <p:nvSpPr>
          <p:cNvPr id="44" name="Google Shape;44;p1"/>
          <p:cNvSpPr txBox="1">
            <a:spLocks noGrp="1"/>
          </p:cNvSpPr>
          <p:nvPr>
            <p:ph type="subTitle" idx="1"/>
          </p:nvPr>
        </p:nvSpPr>
        <p:spPr>
          <a:xfrm>
            <a:off x="753777" y="4236583"/>
            <a:ext cx="7688100" cy="7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ja" sz="1400" b="1">
                <a:latin typeface="Arial"/>
                <a:ea typeface="Arial"/>
                <a:cs typeface="Arial"/>
                <a:sym typeface="Arial"/>
              </a:rPr>
              <a:t>2021年09月版</a:t>
            </a:r>
            <a:endParaRPr sz="1400" b="1">
              <a:latin typeface="Arial"/>
              <a:ea typeface="Arial"/>
              <a:cs typeface="Arial"/>
              <a:sym typeface="Arial"/>
            </a:endParaRPr>
          </a:p>
        </p:txBody>
      </p:sp>
      <p:sp>
        <p:nvSpPr>
          <p:cNvPr id="45" name="Google Shape;45;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f2e5ec2f2f_0_29"/>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10</a:t>
            </a:fld>
            <a:endParaRPr/>
          </a:p>
        </p:txBody>
      </p:sp>
      <p:sp>
        <p:nvSpPr>
          <p:cNvPr id="193" name="Google Shape;193;gf2e5ec2f2f_0_2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ユーザー数を表示する</a:t>
            </a:r>
            <a:endParaRPr sz="3000" u="sng">
              <a:latin typeface="Arial"/>
              <a:ea typeface="Arial"/>
              <a:cs typeface="Arial"/>
              <a:sym typeface="Arial"/>
            </a:endParaRPr>
          </a:p>
        </p:txBody>
      </p:sp>
      <p:sp>
        <p:nvSpPr>
          <p:cNvPr id="194" name="Google Shape;194;gf2e5ec2f2f_0_29"/>
          <p:cNvSpPr/>
          <p:nvPr/>
        </p:nvSpPr>
        <p:spPr>
          <a:xfrm>
            <a:off x="365150" y="12689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個別に取得</a:t>
            </a:r>
            <a:endParaRPr sz="1300" b="1" i="0" u="none" strike="noStrike" cap="none">
              <a:solidFill>
                <a:srgbClr val="0070F5"/>
              </a:solidFill>
              <a:latin typeface="Arial"/>
              <a:ea typeface="Arial"/>
              <a:cs typeface="Arial"/>
              <a:sym typeface="Arial"/>
            </a:endParaRPr>
          </a:p>
        </p:txBody>
      </p:sp>
      <p:sp>
        <p:nvSpPr>
          <p:cNvPr id="195" name="Google Shape;195;gf2e5ec2f2f_0_29"/>
          <p:cNvSpPr/>
          <p:nvPr/>
        </p:nvSpPr>
        <p:spPr>
          <a:xfrm>
            <a:off x="365150" y="33681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複数取得</a:t>
            </a:r>
            <a:endParaRPr sz="1300" b="1" i="0" u="none" strike="noStrike" cap="none">
              <a:solidFill>
                <a:srgbClr val="0070F5"/>
              </a:solidFill>
              <a:latin typeface="Arial"/>
              <a:ea typeface="Arial"/>
              <a:cs typeface="Arial"/>
              <a:sym typeface="Arial"/>
            </a:endParaRPr>
          </a:p>
        </p:txBody>
      </p:sp>
      <p:pic>
        <p:nvPicPr>
          <p:cNvPr id="196" name="Google Shape;196;gf2e5ec2f2f_0_29"/>
          <p:cNvPicPr preferRelativeResize="0"/>
          <p:nvPr/>
        </p:nvPicPr>
        <p:blipFill rotWithShape="1">
          <a:blip r:embed="rId3">
            <a:alphaModFix/>
          </a:blip>
          <a:srcRect t="6559"/>
          <a:stretch/>
        </p:blipFill>
        <p:spPr>
          <a:xfrm>
            <a:off x="4706325" y="5100800"/>
            <a:ext cx="1838325" cy="741525"/>
          </a:xfrm>
          <a:prstGeom prst="rect">
            <a:avLst/>
          </a:prstGeom>
          <a:noFill/>
          <a:ln w="9525" cap="flat" cmpd="sng">
            <a:solidFill>
              <a:srgbClr val="D9D9D9"/>
            </a:solidFill>
            <a:prstDash val="solid"/>
            <a:round/>
            <a:headEnd type="none" w="sm" len="sm"/>
            <a:tailEnd type="none" w="sm" len="sm"/>
          </a:ln>
        </p:spPr>
      </p:pic>
      <p:sp>
        <p:nvSpPr>
          <p:cNvPr id="197" name="Google Shape;197;gf2e5ec2f2f_0_29"/>
          <p:cNvSpPr/>
          <p:nvPr/>
        </p:nvSpPr>
        <p:spPr>
          <a:xfrm>
            <a:off x="4839675" y="5179300"/>
            <a:ext cx="1228800" cy="323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98" name="Google Shape;198;gf2e5ec2f2f_0_29"/>
          <p:cNvGraphicFramePr/>
          <p:nvPr/>
        </p:nvGraphicFramePr>
        <p:xfrm>
          <a:off x="284675" y="1687400"/>
          <a:ext cx="4178975" cy="1539321"/>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74925">
                <a:tc>
                  <a:txBody>
                    <a:bodyPr/>
                    <a:lstStyle/>
                    <a:p>
                      <a:pPr marL="0" marR="0" lvl="0" indent="0" algn="ctr" rtl="0">
                        <a:lnSpc>
                          <a:spcPct val="115000"/>
                        </a:lnSpc>
                        <a:spcBef>
                          <a:spcPts val="0"/>
                        </a:spcBef>
                        <a:spcAft>
                          <a:spcPts val="0"/>
                        </a:spcAft>
                        <a:buClr>
                          <a:srgbClr val="000000"/>
                        </a:buClr>
                        <a:buSzPts val="1400"/>
                        <a:buFont typeface="Arial"/>
                        <a:buNone/>
                      </a:pPr>
                      <a:r>
                        <a:rPr lang="ja"/>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メニューから操作項目をクリック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856450">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各行の​右にあるユーザー数の</a:t>
                      </a:r>
                      <a:r>
                        <a:rPr lang="ja" b="1"/>
                        <a:t>［取得］</a:t>
                      </a:r>
                      <a:r>
                        <a:rPr lang="ja"/>
                        <a:t>をクリック</a:t>
                      </a:r>
                      <a:endParaRPr/>
                    </a:p>
                    <a:p>
                      <a:pPr marL="0" lvl="0" indent="0" algn="l" rtl="0">
                        <a:lnSpc>
                          <a:spcPct val="115000"/>
                        </a:lnSpc>
                        <a:spcBef>
                          <a:spcPts val="0"/>
                        </a:spcBef>
                        <a:spcAft>
                          <a:spcPts val="0"/>
                        </a:spcAft>
                        <a:buClr>
                          <a:srgbClr val="000000"/>
                        </a:buClr>
                        <a:buSzPts val="1200"/>
                        <a:buFont typeface="Arial"/>
                        <a:buNone/>
                      </a:pPr>
                      <a:r>
                        <a:rPr lang="ja" sz="1200"/>
                        <a:t>⇒各行のユーザー数が表示されます。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99" name="Google Shape;199;gf2e5ec2f2f_0_29"/>
          <p:cNvGraphicFramePr/>
          <p:nvPr>
            <p:extLst>
              <p:ext uri="{D42A27DB-BD31-4B8C-83A1-F6EECF244321}">
                <p14:modId xmlns:p14="http://schemas.microsoft.com/office/powerpoint/2010/main" val="4089684260"/>
              </p:ext>
            </p:extLst>
          </p:nvPr>
        </p:nvGraphicFramePr>
        <p:xfrm>
          <a:off x="284675" y="3828225"/>
          <a:ext cx="4178975" cy="2321417"/>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529125">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メニューから操作項目をクリック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15000"/>
                        </a:lnSpc>
                        <a:spcBef>
                          <a:spcPts val="0"/>
                        </a:spcBef>
                        <a:spcAft>
                          <a:spcPts val="0"/>
                        </a:spcAft>
                        <a:buClr>
                          <a:srgbClr val="000000"/>
                        </a:buClr>
                        <a:buSzPts val="1400"/>
                        <a:buFont typeface="Arial"/>
                        <a:buNone/>
                      </a:pPr>
                      <a:r>
                        <a:rPr lang="ja"/>
                        <a:t>４</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dirty="0"/>
                        <a:t>操作画面左上に表示されている</a:t>
                      </a:r>
                      <a:br>
                        <a:rPr lang="ja" dirty="0"/>
                      </a:br>
                      <a:r>
                        <a:rPr lang="ja" dirty="0"/>
                        <a:t>               </a:t>
                      </a:r>
                      <a:endParaRPr lang="en-US" altLang="ja" dirty="0"/>
                    </a:p>
                    <a:p>
                      <a:pPr marL="0" lvl="0" indent="0" algn="l" rtl="0">
                        <a:lnSpc>
                          <a:spcPct val="115000"/>
                        </a:lnSpc>
                        <a:spcBef>
                          <a:spcPts val="0"/>
                        </a:spcBef>
                        <a:spcAft>
                          <a:spcPts val="0"/>
                        </a:spcAft>
                        <a:buNone/>
                      </a:pPr>
                      <a:r>
                        <a:rPr lang="ja-JP" altLang="en-US" dirty="0"/>
                        <a:t>　　　　</a:t>
                      </a:r>
                      <a:r>
                        <a:rPr lang="ja" dirty="0"/>
                        <a:t>アイコンから</a:t>
                      </a:r>
                      <a:endParaRPr dirty="0"/>
                    </a:p>
                    <a:p>
                      <a:pPr marL="0" lvl="0" indent="0" algn="l" rtl="0">
                        <a:lnSpc>
                          <a:spcPct val="115000"/>
                        </a:lnSpc>
                        <a:spcBef>
                          <a:spcPts val="0"/>
                        </a:spcBef>
                        <a:spcAft>
                          <a:spcPts val="0"/>
                        </a:spcAft>
                        <a:buNone/>
                      </a:pPr>
                      <a:r>
                        <a:rPr lang="ja" b="1" dirty="0"/>
                        <a:t>［全てを選択］</a:t>
                      </a:r>
                      <a:r>
                        <a:rPr lang="ja" dirty="0"/>
                        <a:t>をクリック</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41575">
                <a:tc>
                  <a:txBody>
                    <a:bodyPr/>
                    <a:lstStyle/>
                    <a:p>
                      <a:pPr marL="0" marR="0" lvl="0" indent="0" algn="ctr" rtl="0">
                        <a:lnSpc>
                          <a:spcPct val="115000"/>
                        </a:lnSpc>
                        <a:spcBef>
                          <a:spcPts val="0"/>
                        </a:spcBef>
                        <a:spcAft>
                          <a:spcPts val="0"/>
                        </a:spcAft>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b="1" dirty="0"/>
                        <a:t>［選択項目への操作］</a:t>
                      </a:r>
                      <a:r>
                        <a:rPr lang="ja" dirty="0"/>
                        <a:t>をクリックし</a:t>
                      </a:r>
                      <a:br>
                        <a:rPr lang="ja" dirty="0"/>
                      </a:br>
                      <a:r>
                        <a:rPr lang="ja" b="1" dirty="0"/>
                        <a:t>［ユーザー数を取得］</a:t>
                      </a:r>
                      <a:r>
                        <a:rPr lang="ja" dirty="0"/>
                        <a:t>をクリック</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0" name="Google Shape;200;gf2e5ec2f2f_0_2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300" b="1"/>
              <a:t>組織部門、グループ、Classroom作成、QRコードログインに登録されているユーザー数を表示することができます。なお、</a:t>
            </a:r>
            <a:r>
              <a:rPr lang="ja" sz="1300" b="1">
                <a:solidFill>
                  <a:srgbClr val="FF0000"/>
                </a:solidFill>
              </a:rPr>
              <a:t>取得するユーザーの人数が多いと、時間がかかる可能性があります。</a:t>
            </a:r>
            <a:endParaRPr sz="1292" b="1"/>
          </a:p>
        </p:txBody>
      </p:sp>
      <p:pic>
        <p:nvPicPr>
          <p:cNvPr id="201" name="Google Shape;201;gf2e5ec2f2f_0_29"/>
          <p:cNvPicPr preferRelativeResize="0"/>
          <p:nvPr/>
        </p:nvPicPr>
        <p:blipFill rotWithShape="1">
          <a:blip r:embed="rId4">
            <a:alphaModFix/>
          </a:blip>
          <a:srcRect l="59071" t="22227" r="4039" b="60672"/>
          <a:stretch/>
        </p:blipFill>
        <p:spPr>
          <a:xfrm>
            <a:off x="4706326" y="1688925"/>
            <a:ext cx="3018223" cy="1172701"/>
          </a:xfrm>
          <a:prstGeom prst="rect">
            <a:avLst/>
          </a:prstGeom>
          <a:noFill/>
          <a:ln w="9525" cap="flat" cmpd="sng">
            <a:solidFill>
              <a:srgbClr val="D9D9D9"/>
            </a:solidFill>
            <a:prstDash val="solid"/>
            <a:round/>
            <a:headEnd type="none" w="sm" len="sm"/>
            <a:tailEnd type="none" w="sm" len="sm"/>
          </a:ln>
        </p:spPr>
      </p:pic>
      <p:pic>
        <p:nvPicPr>
          <p:cNvPr id="202" name="Google Shape;202;gf2e5ec2f2f_0_29"/>
          <p:cNvPicPr preferRelativeResize="0"/>
          <p:nvPr/>
        </p:nvPicPr>
        <p:blipFill rotWithShape="1">
          <a:blip r:embed="rId5">
            <a:alphaModFix/>
          </a:blip>
          <a:srcRect/>
          <a:stretch/>
        </p:blipFill>
        <p:spPr>
          <a:xfrm>
            <a:off x="7630542" y="1302950"/>
            <a:ext cx="1228794" cy="1762750"/>
          </a:xfrm>
          <a:prstGeom prst="rect">
            <a:avLst/>
          </a:prstGeom>
          <a:noFill/>
          <a:ln w="9525" cap="flat" cmpd="sng">
            <a:solidFill>
              <a:srgbClr val="D9D9D9"/>
            </a:solidFill>
            <a:prstDash val="solid"/>
            <a:round/>
            <a:headEnd type="none" w="sm" len="sm"/>
            <a:tailEnd type="none" w="sm" len="sm"/>
          </a:ln>
        </p:spPr>
      </p:pic>
      <p:sp>
        <p:nvSpPr>
          <p:cNvPr id="203" name="Google Shape;203;gf2e5ec2f2f_0_29"/>
          <p:cNvSpPr/>
          <p:nvPr/>
        </p:nvSpPr>
        <p:spPr>
          <a:xfrm>
            <a:off x="7684025" y="2117925"/>
            <a:ext cx="1118100" cy="310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f2e5ec2f2f_0_29"/>
          <p:cNvSpPr/>
          <p:nvPr/>
        </p:nvSpPr>
        <p:spPr>
          <a:xfrm>
            <a:off x="6464825" y="2571550"/>
            <a:ext cx="757500" cy="310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5" name="Google Shape;205;gf2e5ec2f2f_0_29"/>
          <p:cNvCxnSpPr>
            <a:stCxn id="204" idx="0"/>
            <a:endCxn id="203" idx="1"/>
          </p:cNvCxnSpPr>
          <p:nvPr/>
        </p:nvCxnSpPr>
        <p:spPr>
          <a:xfrm rot="-5400000">
            <a:off x="7114775" y="2002150"/>
            <a:ext cx="298200" cy="840600"/>
          </a:xfrm>
          <a:prstGeom prst="bentConnector2">
            <a:avLst/>
          </a:prstGeom>
          <a:noFill/>
          <a:ln w="19050" cap="flat" cmpd="sng">
            <a:solidFill>
              <a:srgbClr val="FF0000"/>
            </a:solidFill>
            <a:prstDash val="dot"/>
            <a:round/>
            <a:headEnd type="none" w="med" len="med"/>
            <a:tailEnd type="stealth" w="med" len="med"/>
          </a:ln>
        </p:spPr>
      </p:cxnSp>
      <p:sp>
        <p:nvSpPr>
          <p:cNvPr id="206" name="Google Shape;206;gf2e5ec2f2f_0_29"/>
          <p:cNvSpPr txBox="1"/>
          <p:nvPr/>
        </p:nvSpPr>
        <p:spPr>
          <a:xfrm>
            <a:off x="6130975" y="20326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pic>
        <p:nvPicPr>
          <p:cNvPr id="207" name="Google Shape;207;gf2e5ec2f2f_0_29"/>
          <p:cNvPicPr preferRelativeResize="0"/>
          <p:nvPr/>
        </p:nvPicPr>
        <p:blipFill rotWithShape="1">
          <a:blip r:embed="rId6">
            <a:alphaModFix/>
          </a:blip>
          <a:srcRect l="13613" t="26241" r="18621" b="19908"/>
          <a:stretch/>
        </p:blipFill>
        <p:spPr>
          <a:xfrm>
            <a:off x="988933" y="4788175"/>
            <a:ext cx="475538" cy="291975"/>
          </a:xfrm>
          <a:prstGeom prst="rect">
            <a:avLst/>
          </a:prstGeom>
          <a:noFill/>
          <a:ln>
            <a:noFill/>
          </a:ln>
        </p:spPr>
      </p:pic>
      <p:pic>
        <p:nvPicPr>
          <p:cNvPr id="208" name="Google Shape;208;gf2e5ec2f2f_0_29"/>
          <p:cNvPicPr preferRelativeResize="0"/>
          <p:nvPr/>
        </p:nvPicPr>
        <p:blipFill rotWithShape="1">
          <a:blip r:embed="rId4">
            <a:alphaModFix/>
          </a:blip>
          <a:srcRect l="21871" t="22227" r="41238" b="60672"/>
          <a:stretch/>
        </p:blipFill>
        <p:spPr>
          <a:xfrm>
            <a:off x="4706325" y="3409675"/>
            <a:ext cx="4095801" cy="1593150"/>
          </a:xfrm>
          <a:prstGeom prst="rect">
            <a:avLst/>
          </a:prstGeom>
          <a:noFill/>
          <a:ln w="9525" cap="flat" cmpd="sng">
            <a:solidFill>
              <a:srgbClr val="D9D9D9"/>
            </a:solidFill>
            <a:prstDash val="solid"/>
            <a:round/>
            <a:headEnd type="none" w="sm" len="sm"/>
            <a:tailEnd type="none" w="sm" len="sm"/>
          </a:ln>
        </p:spPr>
      </p:pic>
      <p:sp>
        <p:nvSpPr>
          <p:cNvPr id="209" name="Google Shape;209;gf2e5ec2f2f_0_29"/>
          <p:cNvSpPr/>
          <p:nvPr/>
        </p:nvSpPr>
        <p:spPr>
          <a:xfrm>
            <a:off x="4915600" y="3678903"/>
            <a:ext cx="5487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f2e5ec2f2f_0_29"/>
          <p:cNvSpPr/>
          <p:nvPr/>
        </p:nvSpPr>
        <p:spPr>
          <a:xfrm>
            <a:off x="5546275" y="3674550"/>
            <a:ext cx="15036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1" name="Google Shape;211;gf2e5ec2f2f_0_29"/>
          <p:cNvCxnSpPr>
            <a:stCxn id="209" idx="1"/>
            <a:endCxn id="197" idx="1"/>
          </p:cNvCxnSpPr>
          <p:nvPr/>
        </p:nvCxnSpPr>
        <p:spPr>
          <a:xfrm flipH="1">
            <a:off x="4839700" y="3863553"/>
            <a:ext cx="75900" cy="1477200"/>
          </a:xfrm>
          <a:prstGeom prst="bentConnector3">
            <a:avLst>
              <a:gd name="adj1" fmla="val 413768"/>
            </a:avLst>
          </a:prstGeom>
          <a:noFill/>
          <a:ln w="19050" cap="flat" cmpd="sng">
            <a:solidFill>
              <a:srgbClr val="FF0000"/>
            </a:solidFill>
            <a:prstDash val="dot"/>
            <a:round/>
            <a:headEnd type="none" w="med" len="med"/>
            <a:tailEnd type="stealth" w="med" len="med"/>
          </a:ln>
        </p:spPr>
      </p:cxnSp>
      <p:pic>
        <p:nvPicPr>
          <p:cNvPr id="212" name="Google Shape;212;gf2e5ec2f2f_0_29"/>
          <p:cNvPicPr preferRelativeResize="0"/>
          <p:nvPr/>
        </p:nvPicPr>
        <p:blipFill rotWithShape="1">
          <a:blip r:embed="rId7">
            <a:alphaModFix/>
          </a:blip>
          <a:srcRect/>
          <a:stretch/>
        </p:blipFill>
        <p:spPr>
          <a:xfrm>
            <a:off x="6926988" y="5080150"/>
            <a:ext cx="1731400" cy="1026500"/>
          </a:xfrm>
          <a:prstGeom prst="rect">
            <a:avLst/>
          </a:prstGeom>
          <a:noFill/>
          <a:ln w="9525" cap="flat" cmpd="sng">
            <a:solidFill>
              <a:srgbClr val="D9D9D9"/>
            </a:solidFill>
            <a:prstDash val="solid"/>
            <a:round/>
            <a:headEnd type="none" w="sm" len="sm"/>
            <a:tailEnd type="none" w="sm" len="sm"/>
          </a:ln>
        </p:spPr>
      </p:pic>
      <p:sp>
        <p:nvSpPr>
          <p:cNvPr id="213" name="Google Shape;213;gf2e5ec2f2f_0_29"/>
          <p:cNvSpPr/>
          <p:nvPr/>
        </p:nvSpPr>
        <p:spPr>
          <a:xfrm>
            <a:off x="7060338" y="5206525"/>
            <a:ext cx="15036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4" name="Google Shape;214;gf2e5ec2f2f_0_29"/>
          <p:cNvCxnSpPr>
            <a:stCxn id="210" idx="3"/>
            <a:endCxn id="212" idx="0"/>
          </p:cNvCxnSpPr>
          <p:nvPr/>
        </p:nvCxnSpPr>
        <p:spPr>
          <a:xfrm>
            <a:off x="7049875" y="3859200"/>
            <a:ext cx="742800" cy="1221000"/>
          </a:xfrm>
          <a:prstGeom prst="bentConnector2">
            <a:avLst/>
          </a:prstGeom>
          <a:noFill/>
          <a:ln w="19050" cap="flat" cmpd="sng">
            <a:solidFill>
              <a:srgbClr val="FF0000"/>
            </a:solidFill>
            <a:prstDash val="dot"/>
            <a:round/>
            <a:headEnd type="none" w="med" len="med"/>
            <a:tailEnd type="stealth" w="med" len="med"/>
          </a:ln>
        </p:spPr>
      </p:cxnSp>
      <p:sp>
        <p:nvSpPr>
          <p:cNvPr id="215" name="Google Shape;215;gf2e5ec2f2f_0_29"/>
          <p:cNvSpPr txBox="1"/>
          <p:nvPr/>
        </p:nvSpPr>
        <p:spPr>
          <a:xfrm>
            <a:off x="4601550" y="31717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216" name="Google Shape;216;gf2e5ec2f2f_0_29"/>
          <p:cNvSpPr txBox="1"/>
          <p:nvPr/>
        </p:nvSpPr>
        <p:spPr>
          <a:xfrm>
            <a:off x="6843575" y="32309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f2e5ec2f2f_0_63"/>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11</a:t>
            </a:fld>
            <a:endParaRPr/>
          </a:p>
        </p:txBody>
      </p:sp>
      <p:sp>
        <p:nvSpPr>
          <p:cNvPr id="222" name="Google Shape;222;gf2e5ec2f2f_0_63"/>
          <p:cNvSpPr txBox="1">
            <a:spLocks noGrp="1"/>
          </p:cNvSpPr>
          <p:nvPr>
            <p:ph type="title"/>
          </p:nvPr>
        </p:nvSpPr>
        <p:spPr>
          <a:xfrm>
            <a:off x="356725" y="-14325"/>
            <a:ext cx="78429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ログアウトする</a:t>
            </a:r>
            <a:endParaRPr sz="3000" u="sng">
              <a:latin typeface="Arial"/>
              <a:ea typeface="Arial"/>
              <a:cs typeface="Arial"/>
              <a:sym typeface="Arial"/>
            </a:endParaRPr>
          </a:p>
        </p:txBody>
      </p:sp>
      <p:graphicFrame>
        <p:nvGraphicFramePr>
          <p:cNvPr id="223" name="Google Shape;223;gf2e5ec2f2f_0_63"/>
          <p:cNvGraphicFramePr/>
          <p:nvPr/>
        </p:nvGraphicFramePr>
        <p:xfrm>
          <a:off x="252575" y="1298100"/>
          <a:ext cx="4178975" cy="258260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063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ja"/>
                        <a:t>画面右上のアカウントアイコンをクリック</a:t>
                      </a:r>
                      <a:br>
                        <a:rPr lang="ja"/>
                      </a:br>
                      <a:r>
                        <a:rPr lang="ja" sz="1200"/>
                        <a:t>⇒アカウントが表示されます。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5762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ja" b="1"/>
                        <a:t>［ログアウト］</a:t>
                      </a:r>
                      <a:r>
                        <a:rPr lang="ja"/>
                        <a:t>をクリック</a:t>
                      </a:r>
                      <a:endParaRPr/>
                    </a:p>
                    <a:p>
                      <a:pPr marL="0" lvl="0" indent="0" algn="l" rtl="0">
                        <a:lnSpc>
                          <a:spcPct val="150000"/>
                        </a:lnSpc>
                        <a:spcBef>
                          <a:spcPts val="0"/>
                        </a:spcBef>
                        <a:spcAft>
                          <a:spcPts val="0"/>
                        </a:spcAft>
                        <a:buClr>
                          <a:srgbClr val="000000"/>
                        </a:buClr>
                        <a:buSzPts val="1200"/>
                        <a:buFont typeface="Arial"/>
                        <a:buNone/>
                      </a:pPr>
                      <a:r>
                        <a:rPr lang="ja" sz="1200"/>
                        <a:t>⇒</a:t>
                      </a:r>
                      <a:r>
                        <a:rPr lang="ja" sz="1200" b="1"/>
                        <a:t>ICCS</a:t>
                      </a:r>
                      <a:r>
                        <a:rPr lang="ja" sz="1200"/>
                        <a:t>からログアウトされます。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4" name="Google Shape;224;gf2e5ec2f2f_0_63"/>
          <p:cNvSpPr txBox="1"/>
          <p:nvPr/>
        </p:nvSpPr>
        <p:spPr>
          <a:xfrm>
            <a:off x="2585425" y="668900"/>
            <a:ext cx="33855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ICCSからログアウトします。</a:t>
            </a:r>
            <a:endParaRPr sz="1292" b="1"/>
          </a:p>
        </p:txBody>
      </p:sp>
      <p:sp>
        <p:nvSpPr>
          <p:cNvPr id="225" name="Google Shape;225;gf2e5ec2f2f_0_63"/>
          <p:cNvSpPr txBox="1"/>
          <p:nvPr/>
        </p:nvSpPr>
        <p:spPr>
          <a:xfrm>
            <a:off x="7947000" y="8118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❶</a:t>
            </a:r>
            <a:endParaRPr sz="3000">
              <a:solidFill>
                <a:srgbClr val="FF0000"/>
              </a:solidFill>
            </a:endParaRPr>
          </a:p>
        </p:txBody>
      </p:sp>
      <p:grpSp>
        <p:nvGrpSpPr>
          <p:cNvPr id="226" name="Google Shape;226;gf2e5ec2f2f_0_63"/>
          <p:cNvGrpSpPr/>
          <p:nvPr/>
        </p:nvGrpSpPr>
        <p:grpSpPr>
          <a:xfrm>
            <a:off x="4615024" y="1298198"/>
            <a:ext cx="4276403" cy="2582492"/>
            <a:chOff x="-296025" y="1288225"/>
            <a:chExt cx="8920324" cy="4701424"/>
          </a:xfrm>
        </p:grpSpPr>
        <p:pic>
          <p:nvPicPr>
            <p:cNvPr id="227" name="Google Shape;227;gf2e5ec2f2f_0_63"/>
            <p:cNvPicPr preferRelativeResize="0"/>
            <p:nvPr/>
          </p:nvPicPr>
          <p:blipFill rotWithShape="1">
            <a:blip r:embed="rId3">
              <a:alphaModFix/>
            </a:blip>
            <a:srcRect l="43524" t="10992" r="631" b="48828"/>
            <a:stretch/>
          </p:blipFill>
          <p:spPr>
            <a:xfrm>
              <a:off x="-296025" y="1288225"/>
              <a:ext cx="8920324" cy="4701424"/>
            </a:xfrm>
            <a:prstGeom prst="rect">
              <a:avLst/>
            </a:prstGeom>
            <a:noFill/>
            <a:ln w="9525" cap="flat" cmpd="sng">
              <a:solidFill>
                <a:srgbClr val="D9D9D9"/>
              </a:solidFill>
              <a:prstDash val="solid"/>
              <a:round/>
              <a:headEnd type="none" w="sm" len="sm"/>
              <a:tailEnd type="none" w="sm" len="sm"/>
            </a:ln>
          </p:spPr>
        </p:pic>
        <p:sp>
          <p:nvSpPr>
            <p:cNvPr id="228" name="Google Shape;228;gf2e5ec2f2f_0_63"/>
            <p:cNvSpPr/>
            <p:nvPr/>
          </p:nvSpPr>
          <p:spPr>
            <a:xfrm>
              <a:off x="6193850" y="3418725"/>
              <a:ext cx="1994700" cy="17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gf2e5ec2f2f_0_63"/>
          <p:cNvSpPr/>
          <p:nvPr/>
        </p:nvSpPr>
        <p:spPr>
          <a:xfrm>
            <a:off x="8458825" y="1246800"/>
            <a:ext cx="4326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f2e5ec2f2f_0_63"/>
          <p:cNvSpPr/>
          <p:nvPr/>
        </p:nvSpPr>
        <p:spPr>
          <a:xfrm rot="10800000" flipH="1">
            <a:off x="7506225" y="2565550"/>
            <a:ext cx="848700" cy="375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f2e5ec2f2f_0_63"/>
          <p:cNvSpPr txBox="1"/>
          <p:nvPr/>
        </p:nvSpPr>
        <p:spPr>
          <a:xfrm>
            <a:off x="6989050" y="24605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f2e5ec2f2f_0_8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12</a:t>
            </a:fld>
            <a:endParaRPr/>
          </a:p>
        </p:txBody>
      </p:sp>
      <p:pic>
        <p:nvPicPr>
          <p:cNvPr id="237" name="Google Shape;237;gf2e5ec2f2f_0_81"/>
          <p:cNvPicPr preferRelativeResize="0"/>
          <p:nvPr/>
        </p:nvPicPr>
        <p:blipFill rotWithShape="1">
          <a:blip r:embed="rId3">
            <a:alphaModFix/>
          </a:blip>
          <a:srcRect l="1223" t="20210" r="1698"/>
          <a:stretch/>
        </p:blipFill>
        <p:spPr>
          <a:xfrm>
            <a:off x="4867063" y="1250137"/>
            <a:ext cx="3848375" cy="3338312"/>
          </a:xfrm>
          <a:prstGeom prst="rect">
            <a:avLst/>
          </a:prstGeom>
          <a:noFill/>
          <a:ln w="9525" cap="flat" cmpd="sng">
            <a:solidFill>
              <a:srgbClr val="D9D9D9"/>
            </a:solidFill>
            <a:prstDash val="solid"/>
            <a:round/>
            <a:headEnd type="none" w="sm" len="sm"/>
            <a:tailEnd type="none" w="sm" len="sm"/>
          </a:ln>
        </p:spPr>
      </p:pic>
      <p:sp>
        <p:nvSpPr>
          <p:cNvPr id="238" name="Google Shape;238;gf2e5ec2f2f_0_8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ユーザー管理画面を開く</a:t>
            </a:r>
            <a:endParaRPr sz="3200" u="sng">
              <a:latin typeface="Arial"/>
              <a:ea typeface="Arial"/>
              <a:cs typeface="Arial"/>
              <a:sym typeface="Arial"/>
            </a:endParaRPr>
          </a:p>
        </p:txBody>
      </p:sp>
      <p:sp>
        <p:nvSpPr>
          <p:cNvPr id="239" name="Google Shape;239;gf2e5ec2f2f_0_81"/>
          <p:cNvSpPr/>
          <p:nvPr/>
        </p:nvSpPr>
        <p:spPr>
          <a:xfrm>
            <a:off x="4982400" y="1498175"/>
            <a:ext cx="3617700" cy="542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f2e5ec2f2f_0_81"/>
          <p:cNvSpPr/>
          <p:nvPr/>
        </p:nvSpPr>
        <p:spPr>
          <a:xfrm>
            <a:off x="6539938" y="4100525"/>
            <a:ext cx="1216800" cy="393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41" name="Google Shape;241;gf2e5ec2f2f_0_81"/>
          <p:cNvGraphicFramePr/>
          <p:nvPr/>
        </p:nvGraphicFramePr>
        <p:xfrm>
          <a:off x="305763" y="1250125"/>
          <a:ext cx="4178975" cy="518202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75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［ユーザー］</a:t>
                      </a:r>
                      <a:r>
                        <a:rPr lang="ja" sz="1400" u="none" strike="noStrike" cap="none"/>
                        <a:t>をクリック</a:t>
                      </a:r>
                      <a:br>
                        <a:rPr lang="ja" sz="1400" u="none" strike="noStrike" cap="none"/>
                      </a:br>
                      <a:r>
                        <a:rPr lang="ja" sz="1200" u="none" strike="noStrike" cap="none"/>
                        <a:t>⇒「ユーザーの検索」画面が表示されます。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7751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必須項目の組織部門とロールを選択し、</a:t>
                      </a:r>
                      <a:br>
                        <a:rPr lang="ja" sz="1400" u="none" strike="noStrike" cap="none"/>
                      </a:br>
                      <a:r>
                        <a:rPr lang="ja" sz="1400" b="1" u="none" strike="noStrike" cap="none"/>
                        <a:t>［取得する］</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a:t>
                      </a:r>
                      <a:r>
                        <a:rPr lang="ja" sz="1200"/>
                        <a:t>情報の取得</a:t>
                      </a:r>
                      <a:r>
                        <a:rPr lang="ja" sz="1200" u="none" strike="noStrike" cap="none"/>
                        <a:t>が完了すると、</a:t>
                      </a:r>
                      <a:r>
                        <a:rPr lang="ja" sz="1200"/>
                        <a:t>「</a:t>
                      </a:r>
                      <a:r>
                        <a:rPr lang="ja" sz="1200" u="none" strike="noStrike" cap="none"/>
                        <a:t>ユーザー管理</a:t>
                      </a:r>
                      <a:r>
                        <a:rPr lang="ja" sz="1200"/>
                        <a:t>」画面</a:t>
                      </a:r>
                      <a:r>
                        <a:rPr lang="ja" sz="1200" u="none" strike="noStrike" cap="none"/>
                        <a:t>が表示されます。 </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170975">
                <a:tc>
                  <a:txBody>
                    <a:bodyPr/>
                    <a:lstStyle/>
                    <a:p>
                      <a:pPr marL="0" marR="0" lvl="0" indent="0" algn="ctr" rtl="0">
                        <a:lnSpc>
                          <a:spcPct val="115000"/>
                        </a:lnSpc>
                        <a:spcBef>
                          <a:spcPts val="0"/>
                        </a:spcBef>
                        <a:spcAft>
                          <a:spcPts val="0"/>
                        </a:spcAft>
                        <a:buClr>
                          <a:srgbClr val="000000"/>
                        </a:buClr>
                        <a:buSzPts val="1400"/>
                        <a:buFont typeface="Arial"/>
                        <a:buNone/>
                      </a:pPr>
                      <a:r>
                        <a:rPr lang="ja" sz="1200" u="none" strike="noStrike" cap="none"/>
                        <a:t>※１</a:t>
                      </a:r>
                      <a:endParaRPr sz="12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200" u="none" strike="noStrike" cap="none">
                          <a:solidFill>
                            <a:srgbClr val="1A1A1A"/>
                          </a:solidFill>
                        </a:rPr>
                        <a:t>検索後、新たに検索したい場合は画面上の</a:t>
                      </a:r>
                      <a:endParaRPr sz="1200" u="none" strike="noStrike" cap="none">
                        <a:solidFill>
                          <a:srgbClr val="1A1A1A"/>
                        </a:solidFill>
                      </a:endParaRPr>
                    </a:p>
                    <a:p>
                      <a:pPr marL="0" marR="0" lvl="0" indent="0" algn="l" rtl="0">
                        <a:lnSpc>
                          <a:spcPct val="115000"/>
                        </a:lnSpc>
                        <a:spcBef>
                          <a:spcPts val="0"/>
                        </a:spcBef>
                        <a:spcAft>
                          <a:spcPts val="0"/>
                        </a:spcAft>
                        <a:buClr>
                          <a:srgbClr val="000000"/>
                        </a:buClr>
                        <a:buSzPts val="1400"/>
                        <a:buFont typeface="Arial"/>
                        <a:buNone/>
                      </a:pPr>
                      <a:r>
                        <a:rPr lang="ja" sz="1200" u="none" strike="noStrike" cap="none">
                          <a:solidFill>
                            <a:srgbClr val="1A1A1A"/>
                          </a:solidFill>
                        </a:rPr>
                        <a:t>「ユーザーの検索」をクリックして下さい。</a:t>
                      </a:r>
                      <a:endParaRPr u="none" strike="noStrike" cap="none">
                        <a:solidFill>
                          <a:srgbClr val="1A1A1A"/>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2"/>
                  </a:ext>
                </a:extLst>
              </a:tr>
              <a:tr h="1160650">
                <a:tc>
                  <a:txBody>
                    <a:bodyPr/>
                    <a:lstStyle/>
                    <a:p>
                      <a:pPr marL="0" marR="0" lvl="0" indent="0" algn="ctr" rtl="0">
                        <a:lnSpc>
                          <a:spcPct val="115000"/>
                        </a:lnSpc>
                        <a:spcBef>
                          <a:spcPts val="0"/>
                        </a:spcBef>
                        <a:spcAft>
                          <a:spcPts val="0"/>
                        </a:spcAft>
                        <a:buClr>
                          <a:srgbClr val="000000"/>
                        </a:buClr>
                        <a:buSzPts val="1400"/>
                        <a:buFont typeface="Arial"/>
                        <a:buNone/>
                      </a:pPr>
                      <a:r>
                        <a:rPr lang="ja" sz="1200" u="none" strike="noStrike" cap="none"/>
                        <a:t>※２</a:t>
                      </a:r>
                      <a:endParaRPr sz="12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200" u="none" strike="noStrike" cap="none">
                          <a:solidFill>
                            <a:srgbClr val="1A1A1A"/>
                          </a:solidFill>
                        </a:rPr>
                        <a:t>条件を何も選択せずに［取得する］を押</a:t>
                      </a:r>
                      <a:r>
                        <a:rPr lang="ja" sz="1200">
                          <a:solidFill>
                            <a:srgbClr val="1A1A1A"/>
                          </a:solidFill>
                        </a:rPr>
                        <a:t>した場合</a:t>
                      </a:r>
                      <a:r>
                        <a:rPr lang="ja" sz="1200" u="none" strike="noStrike" cap="none">
                          <a:solidFill>
                            <a:srgbClr val="1A1A1A"/>
                          </a:solidFill>
                        </a:rPr>
                        <a:t>、</a:t>
                      </a:r>
                      <a:r>
                        <a:rPr lang="ja" sz="1200">
                          <a:solidFill>
                            <a:srgbClr val="1A1A1A"/>
                          </a:solidFill>
                        </a:rPr>
                        <a:t>ユーザー数によっては</a:t>
                      </a:r>
                      <a:r>
                        <a:rPr lang="ja" sz="1200" u="none" strike="noStrike" cap="none">
                          <a:solidFill>
                            <a:schemeClr val="dk1"/>
                          </a:solidFill>
                        </a:rPr>
                        <a:t>取得に時間が掛かる場合があります。</a:t>
                      </a:r>
                      <a:endParaRPr u="none" strike="noStrike" cap="none">
                        <a:solidFill>
                          <a:schemeClr val="dk1"/>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42" name="Google Shape;242;gf2e5ec2f2f_0_8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92" b="1"/>
              <a:t>Google管理コンソールのユーザー管理を、ICCSで行うことができます。</a:t>
            </a:r>
            <a:endParaRPr sz="1292" b="1"/>
          </a:p>
          <a:p>
            <a:pPr marL="0" lvl="0" indent="0" algn="ctr" rtl="0">
              <a:spcBef>
                <a:spcPts val="0"/>
              </a:spcBef>
              <a:spcAft>
                <a:spcPts val="0"/>
              </a:spcAft>
              <a:buNone/>
            </a:pPr>
            <a:r>
              <a:rPr lang="ja" sz="1292" b="1"/>
              <a:t>「ユーザーの検索」画面で情報を取得後、管理画面に移動します。</a:t>
            </a:r>
            <a:endParaRPr sz="1292" b="1"/>
          </a:p>
        </p:txBody>
      </p:sp>
      <p:sp>
        <p:nvSpPr>
          <p:cNvPr id="243" name="Google Shape;243;gf2e5ec2f2f_0_81"/>
          <p:cNvSpPr txBox="1"/>
          <p:nvPr/>
        </p:nvSpPr>
        <p:spPr>
          <a:xfrm>
            <a:off x="8185013" y="9625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244" name="Google Shape;244;gf2e5ec2f2f_0_81"/>
          <p:cNvSpPr txBox="1"/>
          <p:nvPr/>
        </p:nvSpPr>
        <p:spPr>
          <a:xfrm>
            <a:off x="7756738" y="39621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245" name="Google Shape;245;gf2e5ec2f2f_0_81"/>
          <p:cNvSpPr/>
          <p:nvPr/>
        </p:nvSpPr>
        <p:spPr>
          <a:xfrm>
            <a:off x="5207113" y="4668275"/>
            <a:ext cx="3168300" cy="860988"/>
          </a:xfrm>
          <a:prstGeom prst="roundRect">
            <a:avLst>
              <a:gd name="adj" fmla="val 27696"/>
            </a:avLst>
          </a:prstGeom>
          <a:noFill/>
          <a:ln w="19050" cap="flat" cmpd="sng">
            <a:solidFill>
              <a:srgbClr val="0070F5"/>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ja" sz="1200" dirty="0"/>
              <a:t>組織部門はプルダウン選択もしくは直接文字入力を行うことができます。</a:t>
            </a:r>
            <a:endParaRPr sz="1100" dirty="0"/>
          </a:p>
        </p:txBody>
      </p:sp>
      <p:pic>
        <p:nvPicPr>
          <p:cNvPr id="246" name="Google Shape;246;gf2e5ec2f2f_0_81"/>
          <p:cNvPicPr preferRelativeResize="0"/>
          <p:nvPr/>
        </p:nvPicPr>
        <p:blipFill>
          <a:blip r:embed="rId4">
            <a:alphaModFix/>
          </a:blip>
          <a:stretch>
            <a:fillRect/>
          </a:stretch>
        </p:blipFill>
        <p:spPr>
          <a:xfrm>
            <a:off x="982538" y="4722400"/>
            <a:ext cx="2825425" cy="393900"/>
          </a:xfrm>
          <a:prstGeom prst="rect">
            <a:avLst/>
          </a:prstGeom>
          <a:noFill/>
          <a:ln w="9525" cap="flat" cmpd="sng">
            <a:solidFill>
              <a:srgbClr val="D9D9D9"/>
            </a:solidFill>
            <a:prstDash val="solid"/>
            <a:round/>
            <a:headEnd type="none" w="sm" len="sm"/>
            <a:tailEnd type="none" w="sm" len="sm"/>
          </a:ln>
        </p:spPr>
      </p:pic>
      <p:sp>
        <p:nvSpPr>
          <p:cNvPr id="247" name="Google Shape;247;gf2e5ec2f2f_0_81"/>
          <p:cNvSpPr/>
          <p:nvPr/>
        </p:nvSpPr>
        <p:spPr>
          <a:xfrm>
            <a:off x="1036913" y="4787175"/>
            <a:ext cx="1292700" cy="25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8" name="Google Shape;248;gf2e5ec2f2f_0_81"/>
          <p:cNvCxnSpPr>
            <a:cxnSpLocks/>
            <a:stCxn id="239" idx="3"/>
            <a:endCxn id="245" idx="3"/>
          </p:cNvCxnSpPr>
          <p:nvPr/>
        </p:nvCxnSpPr>
        <p:spPr>
          <a:xfrm flipH="1">
            <a:off x="8375413" y="1769525"/>
            <a:ext cx="224687" cy="3329244"/>
          </a:xfrm>
          <a:prstGeom prst="bentConnector3">
            <a:avLst>
              <a:gd name="adj1" fmla="val -101742"/>
            </a:avLst>
          </a:prstGeom>
          <a:noFill/>
          <a:ln w="19050" cap="flat" cmpd="sng">
            <a:solidFill>
              <a:srgbClr val="0070F5"/>
            </a:solidFill>
            <a:prstDash val="dot"/>
            <a:round/>
            <a:headEnd type="stealth"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f2e5ec2f2f_0_105"/>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13</a:t>
            </a:fld>
            <a:endParaRPr/>
          </a:p>
        </p:txBody>
      </p:sp>
      <p:pic>
        <p:nvPicPr>
          <p:cNvPr id="254" name="Google Shape;254;gf2e5ec2f2f_0_105"/>
          <p:cNvPicPr preferRelativeResize="0"/>
          <p:nvPr/>
        </p:nvPicPr>
        <p:blipFill rotWithShape="1">
          <a:blip r:embed="rId3">
            <a:alphaModFix/>
          </a:blip>
          <a:srcRect/>
          <a:stretch/>
        </p:blipFill>
        <p:spPr>
          <a:xfrm>
            <a:off x="5074304" y="2338912"/>
            <a:ext cx="3251847" cy="3636600"/>
          </a:xfrm>
          <a:prstGeom prst="rect">
            <a:avLst/>
          </a:prstGeom>
          <a:noFill/>
          <a:ln w="9525" cap="flat" cmpd="sng">
            <a:solidFill>
              <a:srgbClr val="D9D9D9"/>
            </a:solidFill>
            <a:prstDash val="solid"/>
            <a:round/>
            <a:headEnd type="none" w="sm" len="sm"/>
            <a:tailEnd type="none" w="sm" len="sm"/>
          </a:ln>
        </p:spPr>
      </p:pic>
      <p:sp>
        <p:nvSpPr>
          <p:cNvPr id="255" name="Google Shape;255;gf2e5ec2f2f_0_10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ユーザーを追加する</a:t>
            </a:r>
            <a:endParaRPr sz="3200" u="sng">
              <a:latin typeface="Arial"/>
              <a:ea typeface="Arial"/>
              <a:cs typeface="Arial"/>
              <a:sym typeface="Arial"/>
            </a:endParaRPr>
          </a:p>
        </p:txBody>
      </p:sp>
      <p:sp>
        <p:nvSpPr>
          <p:cNvPr id="256" name="Google Shape;256;gf2e5ec2f2f_0_105"/>
          <p:cNvSpPr/>
          <p:nvPr/>
        </p:nvSpPr>
        <p:spPr>
          <a:xfrm>
            <a:off x="4978950" y="2268713"/>
            <a:ext cx="3347100" cy="1888500"/>
          </a:xfrm>
          <a:prstGeom prst="roundRect">
            <a:avLst>
              <a:gd name="adj" fmla="val 12858"/>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f2e5ec2f2f_0_105"/>
          <p:cNvSpPr/>
          <p:nvPr/>
        </p:nvSpPr>
        <p:spPr>
          <a:xfrm>
            <a:off x="7603750" y="5688950"/>
            <a:ext cx="7503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58" name="Google Shape;258;gf2e5ec2f2f_0_105"/>
          <p:cNvGraphicFramePr/>
          <p:nvPr/>
        </p:nvGraphicFramePr>
        <p:xfrm>
          <a:off x="356725" y="1536488"/>
          <a:ext cx="4178975" cy="227070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280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ユーザー管理画面を開き（</a:t>
                      </a:r>
                      <a:r>
                        <a:rPr lang="ja" sz="1400" u="sng" strike="noStrike" cap="none">
                          <a:solidFill>
                            <a:schemeClr val="hlink"/>
                          </a:solidFill>
                          <a:hlinkClick r:id="rId4" action="ppaction://hlinksldjump"/>
                        </a:rPr>
                        <a:t>P.1</a:t>
                      </a:r>
                      <a:r>
                        <a:rPr lang="ja" u="sng">
                          <a:solidFill>
                            <a:schemeClr val="hlink"/>
                          </a:solidFill>
                          <a:hlinkClick r:id="rId4" action="ppaction://hlinksldjump"/>
                        </a:rPr>
                        <a:t>2</a:t>
                      </a:r>
                      <a:r>
                        <a:rPr lang="ja" sz="1400" u="none" strike="noStrike" cap="none"/>
                        <a:t>）、画面右上の</a:t>
                      </a:r>
                      <a:r>
                        <a:rPr lang="ja" sz="1400" b="1" u="none" strike="noStrike" cap="none"/>
                        <a:t>［ ＋ ］</a:t>
                      </a:r>
                      <a:r>
                        <a:rPr lang="ja" sz="1400" u="none" strike="noStrike" cap="none"/>
                        <a:t>アイコンをクリック</a:t>
                      </a:r>
                      <a:br>
                        <a:rPr lang="ja" sz="1400" u="none" strike="noStrike" cap="none"/>
                      </a:br>
                      <a:r>
                        <a:rPr lang="ja" sz="1200" u="none" strike="noStrike" cap="none"/>
                        <a:t>⇒「ユーザーの追加」画面が表示されます。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990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必須項目を入力して、</a:t>
                      </a:r>
                      <a:r>
                        <a:rPr lang="ja" sz="1400" b="1" u="none" strike="noStrike" cap="none"/>
                        <a:t>［追加］</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⇒ユーザーが追加されます。 </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9" name="Google Shape;259;gf2e5ec2f2f_0_105"/>
          <p:cNvSpPr/>
          <p:nvPr/>
        </p:nvSpPr>
        <p:spPr>
          <a:xfrm>
            <a:off x="441450" y="4236150"/>
            <a:ext cx="4179000" cy="1275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739"/>
              </a:spcBef>
              <a:spcAft>
                <a:spcPts val="0"/>
              </a:spcAft>
              <a:buClr>
                <a:srgbClr val="000000"/>
              </a:buClr>
              <a:buSzPts val="1200"/>
              <a:buFont typeface="Arial"/>
              <a:buNone/>
            </a:pPr>
            <a:r>
              <a:rPr lang="ja" sz="1300" b="1" i="0" u="none" strike="noStrike" cap="none">
                <a:solidFill>
                  <a:srgbClr val="1A1A1A"/>
                </a:solidFill>
                <a:latin typeface="Arial"/>
                <a:ea typeface="Arial"/>
                <a:cs typeface="Arial"/>
                <a:sym typeface="Arial"/>
              </a:rPr>
              <a:t>教職員ユーザーを追加すると、Google管理コンソールの「Classroomの教師グループ」に</a:t>
            </a:r>
            <a:r>
              <a:rPr lang="ja" sz="1300" b="1" i="0" u="none" strike="noStrike" cap="none">
                <a:solidFill>
                  <a:srgbClr val="FF0000"/>
                </a:solidFill>
                <a:latin typeface="Arial"/>
                <a:ea typeface="Arial"/>
                <a:cs typeface="Arial"/>
                <a:sym typeface="Arial"/>
              </a:rPr>
              <a:t>自動的に登録されます。</a:t>
            </a:r>
            <a:endParaRPr sz="1300" b="1" i="0" u="none" strike="noStrike" cap="none">
              <a:solidFill>
                <a:srgbClr val="1A1A1A"/>
              </a:solidFill>
              <a:latin typeface="Arial"/>
              <a:ea typeface="Arial"/>
              <a:cs typeface="Arial"/>
              <a:sym typeface="Arial"/>
            </a:endParaRPr>
          </a:p>
        </p:txBody>
      </p:sp>
      <p:sp>
        <p:nvSpPr>
          <p:cNvPr id="260" name="Google Shape;260;gf2e5ec2f2f_0_105"/>
          <p:cNvSpPr txBox="1"/>
          <p:nvPr/>
        </p:nvSpPr>
        <p:spPr>
          <a:xfrm>
            <a:off x="441442" y="4069661"/>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261" name="Google Shape;261;gf2e5ec2f2f_0_105"/>
          <p:cNvPicPr preferRelativeResize="0"/>
          <p:nvPr/>
        </p:nvPicPr>
        <p:blipFill rotWithShape="1">
          <a:blip r:embed="rId5">
            <a:alphaModFix/>
          </a:blip>
          <a:srcRect/>
          <a:stretch/>
        </p:blipFill>
        <p:spPr>
          <a:xfrm>
            <a:off x="513538" y="4069663"/>
            <a:ext cx="286450" cy="286450"/>
          </a:xfrm>
          <a:prstGeom prst="rect">
            <a:avLst/>
          </a:prstGeom>
          <a:noFill/>
          <a:ln>
            <a:noFill/>
          </a:ln>
        </p:spPr>
      </p:pic>
      <p:sp>
        <p:nvSpPr>
          <p:cNvPr id="262" name="Google Shape;262;gf2e5ec2f2f_0_10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292" b="1"/>
              <a:t>前のページの要領で検索を行った後、ユーザー管理画面になります。</a:t>
            </a:r>
            <a:endParaRPr sz="1292" b="1"/>
          </a:p>
          <a:p>
            <a:pPr marL="0" lvl="0" indent="0" algn="l" rtl="0">
              <a:lnSpc>
                <a:spcPct val="115000"/>
              </a:lnSpc>
              <a:spcBef>
                <a:spcPts val="0"/>
              </a:spcBef>
              <a:spcAft>
                <a:spcPts val="0"/>
              </a:spcAft>
              <a:buNone/>
            </a:pPr>
            <a:r>
              <a:rPr lang="ja" sz="1292" b="1"/>
              <a:t>ユーザー管理画面から、ユーザー（教師・学習者）を追加できます。</a:t>
            </a:r>
            <a:endParaRPr sz="1292" b="1"/>
          </a:p>
        </p:txBody>
      </p:sp>
      <p:sp>
        <p:nvSpPr>
          <p:cNvPr id="263" name="Google Shape;263;gf2e5ec2f2f_0_105"/>
          <p:cNvSpPr txBox="1"/>
          <p:nvPr/>
        </p:nvSpPr>
        <p:spPr>
          <a:xfrm>
            <a:off x="8326050" y="30033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264" name="Google Shape;264;gf2e5ec2f2f_0_105"/>
          <p:cNvSpPr txBox="1"/>
          <p:nvPr/>
        </p:nvSpPr>
        <p:spPr>
          <a:xfrm>
            <a:off x="7227850" y="52036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pic>
        <p:nvPicPr>
          <p:cNvPr id="265" name="Google Shape;265;gf2e5ec2f2f_0_105"/>
          <p:cNvPicPr preferRelativeResize="0"/>
          <p:nvPr/>
        </p:nvPicPr>
        <p:blipFill rotWithShape="1">
          <a:blip r:embed="rId6">
            <a:alphaModFix/>
          </a:blip>
          <a:srcRect l="68712" b="57085"/>
          <a:stretch/>
        </p:blipFill>
        <p:spPr>
          <a:xfrm>
            <a:off x="5784409" y="1032150"/>
            <a:ext cx="2727967" cy="913000"/>
          </a:xfrm>
          <a:prstGeom prst="rect">
            <a:avLst/>
          </a:prstGeom>
          <a:noFill/>
          <a:ln w="9525" cap="flat" cmpd="sng">
            <a:solidFill>
              <a:srgbClr val="D9D9D9"/>
            </a:solidFill>
            <a:prstDash val="solid"/>
            <a:round/>
            <a:headEnd type="none" w="sm" len="sm"/>
            <a:tailEnd type="none" w="sm" len="sm"/>
          </a:ln>
        </p:spPr>
      </p:pic>
      <p:sp>
        <p:nvSpPr>
          <p:cNvPr id="266" name="Google Shape;266;gf2e5ec2f2f_0_105"/>
          <p:cNvSpPr/>
          <p:nvPr/>
        </p:nvSpPr>
        <p:spPr>
          <a:xfrm>
            <a:off x="7833850" y="1397625"/>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7" name="Google Shape;267;gf2e5ec2f2f_0_105"/>
          <p:cNvCxnSpPr>
            <a:stCxn id="266" idx="1"/>
            <a:endCxn id="256" idx="1"/>
          </p:cNvCxnSpPr>
          <p:nvPr/>
        </p:nvCxnSpPr>
        <p:spPr>
          <a:xfrm flipH="1">
            <a:off x="4979050" y="1582275"/>
            <a:ext cx="2854800" cy="1630800"/>
          </a:xfrm>
          <a:prstGeom prst="bentConnector3">
            <a:avLst>
              <a:gd name="adj1" fmla="val 108345"/>
            </a:avLst>
          </a:prstGeom>
          <a:noFill/>
          <a:ln w="19050" cap="flat" cmpd="sng">
            <a:solidFill>
              <a:srgbClr val="FF0000"/>
            </a:solidFill>
            <a:prstDash val="dot"/>
            <a:round/>
            <a:headEnd type="none" w="med" len="med"/>
            <a:tailEnd type="stealth" w="med" len="med"/>
          </a:ln>
        </p:spPr>
      </p:cxnSp>
      <p:sp>
        <p:nvSpPr>
          <p:cNvPr id="268" name="Google Shape;268;gf2e5ec2f2f_0_105"/>
          <p:cNvSpPr txBox="1"/>
          <p:nvPr/>
        </p:nvSpPr>
        <p:spPr>
          <a:xfrm>
            <a:off x="7227850" y="9084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highlight>
                  <a:srgbClr val="FFFFFF"/>
                </a:highlight>
              </a:rPr>
              <a:t>❶</a:t>
            </a:r>
            <a:endParaRPr sz="3000">
              <a:solidFill>
                <a:srgbClr val="FF0000"/>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8"/>
          <p:cNvPicPr preferRelativeResize="0"/>
          <p:nvPr/>
        </p:nvPicPr>
        <p:blipFill rotWithShape="1">
          <a:blip r:embed="rId3">
            <a:alphaModFix/>
          </a:blip>
          <a:srcRect l="-1255" t="-2574"/>
          <a:stretch/>
        </p:blipFill>
        <p:spPr>
          <a:xfrm>
            <a:off x="5055412" y="2230750"/>
            <a:ext cx="3780475" cy="1982601"/>
          </a:xfrm>
          <a:prstGeom prst="rect">
            <a:avLst/>
          </a:prstGeom>
          <a:noFill/>
          <a:ln w="9525" cap="flat" cmpd="sng">
            <a:solidFill>
              <a:srgbClr val="D9D9D9"/>
            </a:solidFill>
            <a:prstDash val="solid"/>
            <a:round/>
            <a:headEnd type="none" w="sm" len="sm"/>
            <a:tailEnd type="none" w="sm" len="sm"/>
          </a:ln>
        </p:spPr>
      </p:pic>
      <p:sp>
        <p:nvSpPr>
          <p:cNvPr id="274" name="Google Shape;274;p1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14</a:t>
            </a:fld>
            <a:endParaRPr/>
          </a:p>
        </p:txBody>
      </p:sp>
      <p:graphicFrame>
        <p:nvGraphicFramePr>
          <p:cNvPr id="275" name="Google Shape;275;p18"/>
          <p:cNvGraphicFramePr/>
          <p:nvPr>
            <p:extLst>
              <p:ext uri="{D42A27DB-BD31-4B8C-83A1-F6EECF244321}">
                <p14:modId xmlns:p14="http://schemas.microsoft.com/office/powerpoint/2010/main" val="1136571047"/>
              </p:ext>
            </p:extLst>
          </p:nvPr>
        </p:nvGraphicFramePr>
        <p:xfrm>
          <a:off x="308113" y="1279025"/>
          <a:ext cx="4178975" cy="3721934"/>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29600">
                <a:tc>
                  <a:txBody>
                    <a:bodyPr/>
                    <a:lstStyle/>
                    <a:p>
                      <a:pPr marL="0" marR="0" lvl="0" indent="0" algn="ctr" rtl="0">
                        <a:lnSpc>
                          <a:spcPct val="115000"/>
                        </a:lnSpc>
                        <a:spcBef>
                          <a:spcPts val="0"/>
                        </a:spcBef>
                        <a:spcAft>
                          <a:spcPts val="0"/>
                        </a:spcAft>
                        <a:buClr>
                          <a:srgbClr val="000000"/>
                        </a:buClr>
                        <a:buSzPts val="1400"/>
                        <a:buFont typeface="Arial"/>
                        <a:buNone/>
                      </a:pPr>
                      <a:r>
                        <a:rPr lang="ja"/>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ユーザー管理画面を開き（</a:t>
                      </a:r>
                      <a:r>
                        <a:rPr lang="ja" sz="1400" u="sng" strike="noStrike" cap="none" dirty="0">
                          <a:solidFill>
                            <a:schemeClr val="hlink"/>
                          </a:solidFill>
                          <a:hlinkClick r:id="rId4" action="ppaction://hlinksldjump"/>
                        </a:rPr>
                        <a:t>P.1</a:t>
                      </a:r>
                      <a:r>
                        <a:rPr lang="ja" u="sng" dirty="0">
                          <a:solidFill>
                            <a:schemeClr val="hlink"/>
                          </a:solidFill>
                          <a:hlinkClick r:id="rId4" action="ppaction://hlinksldjump"/>
                        </a:rPr>
                        <a:t>2</a:t>
                      </a:r>
                      <a:r>
                        <a:rPr lang="ja" sz="1400" u="none" strike="noStrike" cap="none" dirty="0"/>
                        <a:t>）、右上</a:t>
                      </a:r>
                      <a:r>
                        <a:rPr lang="ja" dirty="0"/>
                        <a:t>の</a:t>
                      </a:r>
                      <a:br>
                        <a:rPr lang="ja" dirty="0"/>
                      </a:br>
                      <a:r>
                        <a:rPr lang="ja" dirty="0"/>
                        <a:t>　　　　</a:t>
                      </a:r>
                      <a:r>
                        <a:rPr lang="ja" sz="1400" u="none" strike="noStrike" cap="none" dirty="0"/>
                        <a:t>アイコンをクリック</a:t>
                      </a:r>
                      <a:br>
                        <a:rPr lang="ja" sz="1400" u="none" strike="noStrike" cap="none" dirty="0"/>
                      </a:br>
                      <a:r>
                        <a:rPr lang="ja" sz="1200" u="none" strike="noStrike" cap="none" dirty="0"/>
                        <a:t>⇒「ユーザーのインポート」画面が表示されます。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76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［テンプレート］</a:t>
                      </a:r>
                      <a:r>
                        <a:rPr lang="ja" sz="1400" u="none" strike="noStrike" cap="none"/>
                        <a:t>をクリック。</a:t>
                      </a:r>
                      <a:r>
                        <a:rPr lang="ja"/>
                        <a:t>CSV</a:t>
                      </a:r>
                      <a:r>
                        <a:rPr lang="ja" sz="1400" u="none" strike="noStrike" cap="none"/>
                        <a:t>ファイルをダウンロード後、開きます。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76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各項目の列に作成するユーザーの情報を入力後、</a:t>
                      </a:r>
                      <a:r>
                        <a:rPr lang="ja"/>
                        <a:t>CSV</a:t>
                      </a:r>
                      <a:r>
                        <a:rPr lang="ja" sz="1400" u="none" strike="noStrike" cap="none"/>
                        <a:t>ファイルを保存します。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882525">
                <a:tc>
                  <a:txBody>
                    <a:bodyPr/>
                    <a:lstStyle/>
                    <a:p>
                      <a:pPr marL="0" marR="0" lvl="0" indent="0" algn="ctr" rtl="0">
                        <a:lnSpc>
                          <a:spcPct val="115000"/>
                        </a:lnSpc>
                        <a:spcBef>
                          <a:spcPts val="0"/>
                        </a:spcBef>
                        <a:spcAft>
                          <a:spcPts val="0"/>
                        </a:spcAft>
                        <a:buClr>
                          <a:srgbClr val="000000"/>
                        </a:buClr>
                        <a:buSzPts val="1400"/>
                        <a:buFont typeface="Arial"/>
                        <a:buNone/>
                      </a:pPr>
                      <a:endParaRPr/>
                    </a:p>
                    <a:p>
                      <a:pPr marL="0" marR="0" lvl="0" indent="0" algn="ctr" rtl="0">
                        <a:lnSpc>
                          <a:spcPct val="115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dirty="0">
                        <a:solidFill>
                          <a:srgbClr val="1A1A1A"/>
                        </a:solidFill>
                      </a:endParaRPr>
                    </a:p>
                    <a:p>
                      <a:pPr marL="0" marR="0" lvl="0" indent="0" algn="l" rtl="0">
                        <a:lnSpc>
                          <a:spcPct val="100000"/>
                        </a:lnSpc>
                        <a:spcBef>
                          <a:spcPts val="0"/>
                        </a:spcBef>
                        <a:spcAft>
                          <a:spcPts val="0"/>
                        </a:spcAft>
                        <a:buClr>
                          <a:srgbClr val="000000"/>
                        </a:buClr>
                        <a:buSzPts val="1200"/>
                        <a:buFont typeface="Arial"/>
                        <a:buNone/>
                      </a:pPr>
                      <a:r>
                        <a:rPr lang="ja" sz="1200" b="1" u="none" strike="noStrike" cap="none" dirty="0">
                          <a:solidFill>
                            <a:srgbClr val="1A1A1A"/>
                          </a:solidFill>
                        </a:rPr>
                        <a:t>組織部門</a:t>
                      </a:r>
                      <a:r>
                        <a:rPr lang="ja" sz="1200" u="none" strike="noStrike" cap="none" dirty="0">
                          <a:solidFill>
                            <a:srgbClr val="1A1A1A"/>
                          </a:solidFill>
                        </a:rPr>
                        <a:t>の入力は、左から順に組織部門を階層で分けるため、</a:t>
                      </a:r>
                      <a:r>
                        <a:rPr lang="ja" sz="1200" b="1" u="none" strike="noStrike" cap="none" dirty="0">
                          <a:solidFill>
                            <a:srgbClr val="FF0000"/>
                          </a:solidFill>
                        </a:rPr>
                        <a:t>先頭と各組織の間に「/」</a:t>
                      </a:r>
                      <a:endParaRPr sz="1200" b="1" u="none" strike="noStrike" cap="none" dirty="0">
                        <a:solidFill>
                          <a:srgbClr val="FF0000"/>
                        </a:solidFill>
                      </a:endParaRPr>
                    </a:p>
                    <a:p>
                      <a:pPr marL="0" marR="0" lvl="0" indent="0" algn="l" rtl="0">
                        <a:lnSpc>
                          <a:spcPct val="100000"/>
                        </a:lnSpc>
                        <a:spcBef>
                          <a:spcPts val="0"/>
                        </a:spcBef>
                        <a:spcAft>
                          <a:spcPts val="0"/>
                        </a:spcAft>
                        <a:buClr>
                          <a:srgbClr val="000000"/>
                        </a:buClr>
                        <a:buSzPts val="1200"/>
                        <a:buFont typeface="Arial"/>
                        <a:buNone/>
                      </a:pPr>
                      <a:r>
                        <a:rPr lang="ja" sz="1200" b="1" u="none" strike="noStrike" cap="none" dirty="0">
                          <a:solidFill>
                            <a:srgbClr val="FF0000"/>
                          </a:solidFill>
                        </a:rPr>
                        <a:t>（半角スラッシュ）を入れてください。</a:t>
                      </a:r>
                      <a:endParaRPr sz="1200" u="none" strike="noStrike" cap="none" dirty="0">
                        <a:solidFill>
                          <a:srgbClr val="1A1A1A"/>
                        </a:solidFill>
                      </a:endParaRPr>
                    </a:p>
                    <a:p>
                      <a:pPr marL="0" marR="0" lvl="0" indent="0" algn="l" rtl="0">
                        <a:lnSpc>
                          <a:spcPct val="100000"/>
                        </a:lnSpc>
                        <a:spcBef>
                          <a:spcPts val="0"/>
                        </a:spcBef>
                        <a:spcAft>
                          <a:spcPts val="0"/>
                        </a:spcAft>
                        <a:buClr>
                          <a:srgbClr val="000000"/>
                        </a:buClr>
                        <a:buSzPts val="1200"/>
                        <a:buFont typeface="Arial"/>
                        <a:buNone/>
                      </a:pPr>
                      <a:endParaRPr sz="1200" dirty="0">
                        <a:solidFill>
                          <a:srgbClr val="1A1A1A"/>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6" name="Google Shape;276;p1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複数のユーザーを一括登録する</a:t>
            </a:r>
            <a:endParaRPr sz="3100" u="sng">
              <a:latin typeface="Arial"/>
              <a:ea typeface="Arial"/>
              <a:cs typeface="Arial"/>
              <a:sym typeface="Arial"/>
            </a:endParaRPr>
          </a:p>
        </p:txBody>
      </p:sp>
      <p:sp>
        <p:nvSpPr>
          <p:cNvPr id="277" name="Google Shape;277;p18"/>
          <p:cNvSpPr/>
          <p:nvPr/>
        </p:nvSpPr>
        <p:spPr>
          <a:xfrm>
            <a:off x="5099113" y="3897275"/>
            <a:ext cx="952800" cy="316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p18"/>
          <p:cNvPicPr preferRelativeResize="0"/>
          <p:nvPr/>
        </p:nvPicPr>
        <p:blipFill rotWithShape="1">
          <a:blip r:embed="rId5">
            <a:alphaModFix/>
          </a:blip>
          <a:srcRect/>
          <a:stretch/>
        </p:blipFill>
        <p:spPr>
          <a:xfrm>
            <a:off x="1049863" y="1714900"/>
            <a:ext cx="262175" cy="186625"/>
          </a:xfrm>
          <a:prstGeom prst="rect">
            <a:avLst/>
          </a:prstGeom>
          <a:noFill/>
          <a:ln>
            <a:noFill/>
          </a:ln>
        </p:spPr>
      </p:pic>
      <p:sp>
        <p:nvSpPr>
          <p:cNvPr id="279" name="Google Shape;279;p18"/>
          <p:cNvSpPr/>
          <p:nvPr/>
        </p:nvSpPr>
        <p:spPr>
          <a:xfrm>
            <a:off x="308113" y="5154425"/>
            <a:ext cx="4179000" cy="11289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739"/>
              </a:spcBef>
              <a:spcAft>
                <a:spcPts val="0"/>
              </a:spcAft>
              <a:buClr>
                <a:srgbClr val="000000"/>
              </a:buClr>
              <a:buSzPts val="1200"/>
              <a:buFont typeface="Arial"/>
              <a:buNone/>
            </a:pPr>
            <a:r>
              <a:rPr lang="ja" sz="1200" b="1" i="0" u="none" strike="noStrike" cap="none" dirty="0">
                <a:solidFill>
                  <a:srgbClr val="FF0000"/>
                </a:solidFill>
                <a:latin typeface="Arial"/>
                <a:ea typeface="Arial"/>
                <a:cs typeface="Arial"/>
                <a:sym typeface="Arial"/>
              </a:rPr>
              <a:t>FALSE</a:t>
            </a:r>
            <a:r>
              <a:rPr lang="ja" sz="1200" b="1" i="0" u="none" strike="noStrike" cap="none" dirty="0">
                <a:solidFill>
                  <a:srgbClr val="1A1A1A"/>
                </a:solidFill>
                <a:latin typeface="Arial"/>
                <a:ea typeface="Arial"/>
                <a:cs typeface="Arial"/>
                <a:sym typeface="Arial"/>
              </a:rPr>
              <a:t>：</a:t>
            </a:r>
            <a:r>
              <a:rPr lang="ja" sz="1200" i="0" u="none" strike="noStrike" cap="none" dirty="0">
                <a:solidFill>
                  <a:srgbClr val="1A1A1A"/>
                </a:solidFill>
              </a:rPr>
              <a:t>ユーザーの初回ログイン時に、パスワード変更を</a:t>
            </a:r>
            <a:r>
              <a:rPr lang="ja" sz="1200" b="1" i="0" u="none" strike="noStrike" cap="none" dirty="0">
                <a:solidFill>
                  <a:srgbClr val="FF0000"/>
                </a:solidFill>
                <a:latin typeface="Arial"/>
                <a:ea typeface="Arial"/>
                <a:cs typeface="Arial"/>
                <a:sym typeface="Arial"/>
              </a:rPr>
              <a:t>要求しません。</a:t>
            </a:r>
            <a:endParaRPr sz="1200" b="1" i="0" u="none" strike="noStrike" cap="none" dirty="0">
              <a:solidFill>
                <a:srgbClr val="FF0000"/>
              </a:solidFill>
              <a:latin typeface="Arial"/>
              <a:ea typeface="Arial"/>
              <a:cs typeface="Arial"/>
              <a:sym typeface="Arial"/>
            </a:endParaRPr>
          </a:p>
          <a:p>
            <a:pPr marL="0" marR="0" lvl="0" indent="0" algn="l" rtl="0">
              <a:lnSpc>
                <a:spcPct val="115000"/>
              </a:lnSpc>
              <a:spcBef>
                <a:spcPts val="739"/>
              </a:spcBef>
              <a:spcAft>
                <a:spcPts val="0"/>
              </a:spcAft>
              <a:buClr>
                <a:srgbClr val="000000"/>
              </a:buClr>
              <a:buSzPts val="1200"/>
              <a:buFont typeface="Arial"/>
              <a:buNone/>
            </a:pPr>
            <a:r>
              <a:rPr lang="ja" sz="1200" b="1" i="0" u="none" strike="noStrike" cap="none" dirty="0">
                <a:solidFill>
                  <a:srgbClr val="FF0000"/>
                </a:solidFill>
                <a:latin typeface="Arial"/>
                <a:ea typeface="Arial"/>
                <a:cs typeface="Arial"/>
                <a:sym typeface="Arial"/>
              </a:rPr>
              <a:t>TRUE</a:t>
            </a:r>
            <a:r>
              <a:rPr lang="ja" sz="1200" b="1" i="0" u="none" strike="noStrike" cap="none" dirty="0">
                <a:solidFill>
                  <a:srgbClr val="1A1A1A"/>
                </a:solidFill>
                <a:latin typeface="Arial"/>
                <a:ea typeface="Arial"/>
                <a:cs typeface="Arial"/>
                <a:sym typeface="Arial"/>
              </a:rPr>
              <a:t>：</a:t>
            </a:r>
            <a:r>
              <a:rPr lang="ja" sz="1200" i="0" u="none" strike="noStrike" cap="none" dirty="0">
                <a:solidFill>
                  <a:srgbClr val="1A1A1A"/>
                </a:solidFill>
              </a:rPr>
              <a:t>ユーザーの初回ログイン時に、パスワード変更を</a:t>
            </a:r>
            <a:r>
              <a:rPr lang="ja" sz="1200" b="1" i="0" u="none" strike="noStrike" cap="none" dirty="0">
                <a:solidFill>
                  <a:srgbClr val="FF0000"/>
                </a:solidFill>
                <a:latin typeface="Arial"/>
                <a:ea typeface="Arial"/>
                <a:cs typeface="Arial"/>
                <a:sym typeface="Arial"/>
              </a:rPr>
              <a:t>要求します。</a:t>
            </a:r>
            <a:endParaRPr sz="1200" b="1" i="0" u="none" strike="noStrike" cap="none" dirty="0">
              <a:solidFill>
                <a:srgbClr val="FF0000"/>
              </a:solidFill>
              <a:latin typeface="Arial"/>
              <a:ea typeface="Arial"/>
              <a:cs typeface="Arial"/>
              <a:sym typeface="Arial"/>
            </a:endParaRPr>
          </a:p>
        </p:txBody>
      </p:sp>
      <p:sp>
        <p:nvSpPr>
          <p:cNvPr id="280" name="Google Shape;280;p18"/>
          <p:cNvSpPr txBox="1"/>
          <p:nvPr/>
        </p:nvSpPr>
        <p:spPr>
          <a:xfrm>
            <a:off x="428963" y="4953025"/>
            <a:ext cx="3780600" cy="27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 sz="1200" b="1">
                <a:solidFill>
                  <a:srgbClr val="003366"/>
                </a:solidFill>
              </a:rPr>
              <a:t>初回ログイン時にパスワードの変更を要求について</a:t>
            </a:r>
            <a:endParaRPr sz="1200" b="0" i="0" u="none" strike="noStrike" cap="none">
              <a:solidFill>
                <a:srgbClr val="000000"/>
              </a:solidFill>
              <a:latin typeface="Arial"/>
              <a:ea typeface="Arial"/>
              <a:cs typeface="Arial"/>
              <a:sym typeface="Arial"/>
            </a:endParaRPr>
          </a:p>
        </p:txBody>
      </p:sp>
      <p:sp>
        <p:nvSpPr>
          <p:cNvPr id="281" name="Google Shape;281;p1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292"/>
              <a:buFont typeface="Arial"/>
              <a:buNone/>
            </a:pPr>
            <a:r>
              <a:rPr lang="ja" sz="1292" b="1"/>
              <a:t>CSVファイルを使用して、複数のユーザーを一括登録することができます。</a:t>
            </a:r>
            <a:endParaRPr sz="1292" b="1"/>
          </a:p>
          <a:p>
            <a:pPr marL="0" lvl="0" indent="0" algn="ctr" rtl="0">
              <a:lnSpc>
                <a:spcPct val="115000"/>
              </a:lnSpc>
              <a:spcBef>
                <a:spcPts val="0"/>
              </a:spcBef>
              <a:spcAft>
                <a:spcPts val="0"/>
              </a:spcAft>
              <a:buNone/>
            </a:pPr>
            <a:r>
              <a:rPr lang="ja" sz="1292" b="1"/>
              <a:t>①一括登録するための準備をします。</a:t>
            </a:r>
            <a:endParaRPr sz="1292" b="1"/>
          </a:p>
        </p:txBody>
      </p:sp>
      <p:sp>
        <p:nvSpPr>
          <p:cNvPr id="282" name="Google Shape;282;p18"/>
          <p:cNvSpPr txBox="1"/>
          <p:nvPr/>
        </p:nvSpPr>
        <p:spPr>
          <a:xfrm>
            <a:off x="6051913" y="36876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pic>
        <p:nvPicPr>
          <p:cNvPr id="283" name="Google Shape;283;p18"/>
          <p:cNvPicPr preferRelativeResize="0"/>
          <p:nvPr/>
        </p:nvPicPr>
        <p:blipFill rotWithShape="1">
          <a:blip r:embed="rId6">
            <a:alphaModFix/>
          </a:blip>
          <a:srcRect l="68712" b="57085"/>
          <a:stretch/>
        </p:blipFill>
        <p:spPr>
          <a:xfrm>
            <a:off x="5811496" y="1165975"/>
            <a:ext cx="2727967" cy="913000"/>
          </a:xfrm>
          <a:prstGeom prst="rect">
            <a:avLst/>
          </a:prstGeom>
          <a:noFill/>
          <a:ln w="9525" cap="flat" cmpd="sng">
            <a:solidFill>
              <a:srgbClr val="D9D9D9"/>
            </a:solidFill>
            <a:prstDash val="solid"/>
            <a:round/>
            <a:headEnd type="none" w="sm" len="sm"/>
            <a:tailEnd type="none" w="sm" len="sm"/>
          </a:ln>
        </p:spPr>
      </p:pic>
      <p:sp>
        <p:nvSpPr>
          <p:cNvPr id="284" name="Google Shape;284;p18"/>
          <p:cNvSpPr/>
          <p:nvPr/>
        </p:nvSpPr>
        <p:spPr>
          <a:xfrm>
            <a:off x="7633363" y="1532225"/>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8"/>
          <p:cNvSpPr txBox="1"/>
          <p:nvPr/>
        </p:nvSpPr>
        <p:spPr>
          <a:xfrm>
            <a:off x="7081188" y="10042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highlight>
                  <a:srgbClr val="FFFFFF"/>
                </a:highlight>
              </a:rPr>
              <a:t>❶</a:t>
            </a:r>
            <a:endParaRPr sz="3000">
              <a:solidFill>
                <a:srgbClr val="FF0000"/>
              </a:solidFill>
              <a:highlight>
                <a:srgbClr val="FFFFFF"/>
              </a:highlight>
            </a:endParaRPr>
          </a:p>
        </p:txBody>
      </p:sp>
      <p:cxnSp>
        <p:nvCxnSpPr>
          <p:cNvPr id="286" name="Google Shape;286;p18"/>
          <p:cNvCxnSpPr>
            <a:stCxn id="284" idx="1"/>
            <a:endCxn id="277" idx="1"/>
          </p:cNvCxnSpPr>
          <p:nvPr/>
        </p:nvCxnSpPr>
        <p:spPr>
          <a:xfrm flipH="1">
            <a:off x="5099263" y="1716875"/>
            <a:ext cx="2534100" cy="2338500"/>
          </a:xfrm>
          <a:prstGeom prst="bentConnector3">
            <a:avLst>
              <a:gd name="adj1" fmla="val 109403"/>
            </a:avLst>
          </a:prstGeom>
          <a:noFill/>
          <a:ln w="19050" cap="flat" cmpd="sng">
            <a:solidFill>
              <a:srgbClr val="FF0000"/>
            </a:solidFill>
            <a:prstDash val="dot"/>
            <a:round/>
            <a:headEnd type="none" w="med" len="med"/>
            <a:tailEnd type="stealth" w="med" len="med"/>
          </a:ln>
        </p:spPr>
      </p:cxnSp>
      <p:pic>
        <p:nvPicPr>
          <p:cNvPr id="287" name="Google Shape;287;p18"/>
          <p:cNvPicPr preferRelativeResize="0"/>
          <p:nvPr/>
        </p:nvPicPr>
        <p:blipFill>
          <a:blip r:embed="rId7">
            <a:alphaModFix/>
          </a:blip>
          <a:stretch>
            <a:fillRect/>
          </a:stretch>
        </p:blipFill>
        <p:spPr>
          <a:xfrm>
            <a:off x="5156390" y="4365125"/>
            <a:ext cx="3578498" cy="1985948"/>
          </a:xfrm>
          <a:prstGeom prst="rect">
            <a:avLst/>
          </a:prstGeom>
          <a:noFill/>
          <a:ln w="9525" cap="flat" cmpd="sng">
            <a:solidFill>
              <a:srgbClr val="D9D9D9"/>
            </a:solidFill>
            <a:prstDash val="solid"/>
            <a:round/>
            <a:headEnd type="none" w="sm" len="sm"/>
            <a:tailEnd type="none" w="sm" len="sm"/>
          </a:ln>
        </p:spPr>
      </p:pic>
      <p:sp>
        <p:nvSpPr>
          <p:cNvPr id="288" name="Google Shape;288;p18"/>
          <p:cNvSpPr/>
          <p:nvPr/>
        </p:nvSpPr>
        <p:spPr>
          <a:xfrm>
            <a:off x="5596888" y="4522175"/>
            <a:ext cx="2892300" cy="1866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9" name="Google Shape;289;p18"/>
          <p:cNvCxnSpPr>
            <a:stCxn id="288" idx="2"/>
            <a:endCxn id="279" idx="3"/>
          </p:cNvCxnSpPr>
          <p:nvPr/>
        </p:nvCxnSpPr>
        <p:spPr>
          <a:xfrm rot="5400000">
            <a:off x="5259988" y="3935825"/>
            <a:ext cx="1010100" cy="2556000"/>
          </a:xfrm>
          <a:prstGeom prst="bentConnector2">
            <a:avLst/>
          </a:prstGeom>
          <a:noFill/>
          <a:ln w="19050" cap="flat" cmpd="sng">
            <a:solidFill>
              <a:srgbClr val="0070F5"/>
            </a:solidFill>
            <a:prstDash val="dot"/>
            <a:round/>
            <a:headEnd type="none" w="med" len="med"/>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2e5ec2f2f_0_127"/>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15</a:t>
            </a:fld>
            <a:endParaRPr/>
          </a:p>
        </p:txBody>
      </p:sp>
      <p:pic>
        <p:nvPicPr>
          <p:cNvPr id="295" name="Google Shape;295;gf2e5ec2f2f_0_127"/>
          <p:cNvPicPr preferRelativeResize="0"/>
          <p:nvPr/>
        </p:nvPicPr>
        <p:blipFill rotWithShape="1">
          <a:blip r:embed="rId3">
            <a:alphaModFix/>
          </a:blip>
          <a:srcRect t="-1638" r="-2009" b="-1390"/>
          <a:stretch/>
        </p:blipFill>
        <p:spPr>
          <a:xfrm>
            <a:off x="5180525" y="3148125"/>
            <a:ext cx="3593000" cy="2648187"/>
          </a:xfrm>
          <a:prstGeom prst="rect">
            <a:avLst/>
          </a:prstGeom>
          <a:noFill/>
          <a:ln w="9525" cap="flat" cmpd="sng">
            <a:solidFill>
              <a:srgbClr val="D9D9D9"/>
            </a:solidFill>
            <a:prstDash val="solid"/>
            <a:round/>
            <a:headEnd type="none" w="sm" len="sm"/>
            <a:tailEnd type="none" w="sm" len="sm"/>
          </a:ln>
        </p:spPr>
      </p:pic>
      <p:sp>
        <p:nvSpPr>
          <p:cNvPr id="296" name="Google Shape;296;gf2e5ec2f2f_0_127"/>
          <p:cNvSpPr/>
          <p:nvPr/>
        </p:nvSpPr>
        <p:spPr>
          <a:xfrm>
            <a:off x="7736225" y="5347775"/>
            <a:ext cx="9969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97" name="Google Shape;297;gf2e5ec2f2f_0_127"/>
          <p:cNvGraphicFramePr/>
          <p:nvPr/>
        </p:nvGraphicFramePr>
        <p:xfrm>
          <a:off x="235875" y="1288225"/>
          <a:ext cx="4297375" cy="3794329"/>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717525">
                  <a:extLst>
                    <a:ext uri="{9D8B030D-6E8A-4147-A177-3AD203B41FA5}">
                      <a16:colId xmlns:a16="http://schemas.microsoft.com/office/drawing/2014/main" val="20001"/>
                    </a:ext>
                  </a:extLst>
                </a:gridCol>
              </a:tblGrid>
              <a:tr h="994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u="sng">
                          <a:solidFill>
                            <a:schemeClr val="hlink"/>
                          </a:solidFill>
                          <a:hlinkClick r:id="rId4" action="ppaction://hlinksldjump"/>
                        </a:rPr>
                        <a:t>P.14</a:t>
                      </a:r>
                      <a:r>
                        <a:rPr lang="ja"/>
                        <a:t> 手順１と同様、再び</a:t>
                      </a:r>
                      <a:endParaRPr/>
                    </a:p>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「ユーザーのインポート」画面を開きます。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823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9639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CSVファイル上のユーザー情報が表示されます。</a:t>
                      </a:r>
                      <a:endParaRPr/>
                    </a:p>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インポートするユーザーの内容を確認して、</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⇒CSVファイルからインポートしたユーザーが登録されます</a:t>
                      </a:r>
                      <a:r>
                        <a:rPr lang="ja" sz="1200"/>
                        <a:t>。</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98" name="Google Shape;298;gf2e5ec2f2f_0_127"/>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②入力済みのCSVファイルからインポートして、一括登録をします。</a:t>
            </a:r>
            <a:endParaRPr sz="1292" b="1"/>
          </a:p>
        </p:txBody>
      </p:sp>
      <p:sp>
        <p:nvSpPr>
          <p:cNvPr id="299" name="Google Shape;299;gf2e5ec2f2f_0_127"/>
          <p:cNvSpPr txBox="1"/>
          <p:nvPr/>
        </p:nvSpPr>
        <p:spPr>
          <a:xfrm>
            <a:off x="7224100" y="49743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❻</a:t>
            </a:r>
            <a:endParaRPr sz="3000">
              <a:solidFill>
                <a:srgbClr val="FF0000"/>
              </a:solidFill>
            </a:endParaRPr>
          </a:p>
        </p:txBody>
      </p:sp>
      <p:pic>
        <p:nvPicPr>
          <p:cNvPr id="300" name="Google Shape;300;gf2e5ec2f2f_0_127"/>
          <p:cNvPicPr preferRelativeResize="0"/>
          <p:nvPr/>
        </p:nvPicPr>
        <p:blipFill rotWithShape="1">
          <a:blip r:embed="rId5">
            <a:alphaModFix/>
          </a:blip>
          <a:srcRect l="-1255" t="-2570" b="19638"/>
          <a:stretch/>
        </p:blipFill>
        <p:spPr>
          <a:xfrm>
            <a:off x="4993050" y="1288225"/>
            <a:ext cx="3780475" cy="1603000"/>
          </a:xfrm>
          <a:prstGeom prst="rect">
            <a:avLst/>
          </a:prstGeom>
          <a:noFill/>
          <a:ln w="9525" cap="flat" cmpd="sng">
            <a:solidFill>
              <a:srgbClr val="D9D9D9"/>
            </a:solidFill>
            <a:prstDash val="solid"/>
            <a:round/>
            <a:headEnd type="none" w="sm" len="sm"/>
            <a:tailEnd type="none" w="sm" len="sm"/>
          </a:ln>
        </p:spPr>
      </p:pic>
      <p:sp>
        <p:nvSpPr>
          <p:cNvPr id="301" name="Google Shape;301;gf2e5ec2f2f_0_127"/>
          <p:cNvSpPr/>
          <p:nvPr/>
        </p:nvSpPr>
        <p:spPr>
          <a:xfrm>
            <a:off x="6008150" y="2180750"/>
            <a:ext cx="751200" cy="30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f2e5ec2f2f_0_127"/>
          <p:cNvSpPr txBox="1"/>
          <p:nvPr/>
        </p:nvSpPr>
        <p:spPr>
          <a:xfrm>
            <a:off x="6676450" y="20412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highlight>
                  <a:srgbClr val="FFFFFF"/>
                </a:highlight>
              </a:rPr>
              <a:t>❺</a:t>
            </a:r>
            <a:endParaRPr sz="3000">
              <a:solidFill>
                <a:srgbClr val="FF0000"/>
              </a:solidFill>
              <a:highlight>
                <a:srgbClr val="FFFFFF"/>
              </a:highlight>
            </a:endParaRPr>
          </a:p>
        </p:txBody>
      </p:sp>
      <p:cxnSp>
        <p:nvCxnSpPr>
          <p:cNvPr id="303" name="Google Shape;303;gf2e5ec2f2f_0_127"/>
          <p:cNvCxnSpPr>
            <a:stCxn id="301" idx="1"/>
            <a:endCxn id="295" idx="1"/>
          </p:cNvCxnSpPr>
          <p:nvPr/>
        </p:nvCxnSpPr>
        <p:spPr>
          <a:xfrm flipH="1">
            <a:off x="5180450" y="2333750"/>
            <a:ext cx="827700" cy="2138400"/>
          </a:xfrm>
          <a:prstGeom prst="bentConnector3">
            <a:avLst>
              <a:gd name="adj1" fmla="val 128760"/>
            </a:avLst>
          </a:prstGeom>
          <a:noFill/>
          <a:ln w="19050" cap="flat" cmpd="sng">
            <a:solidFill>
              <a:srgbClr val="FF0000"/>
            </a:solidFill>
            <a:prstDash val="dot"/>
            <a:round/>
            <a:headEnd type="none" w="med" len="med"/>
            <a:tailEnd type="stealth" w="med" len="med"/>
          </a:ln>
        </p:spPr>
      </p:cxnSp>
      <p:sp>
        <p:nvSpPr>
          <p:cNvPr id="304" name="Google Shape;304;gf2e5ec2f2f_0_127"/>
          <p:cNvSpPr/>
          <p:nvPr/>
        </p:nvSpPr>
        <p:spPr>
          <a:xfrm>
            <a:off x="403813" y="5184875"/>
            <a:ext cx="3961500" cy="11994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ja" sz="1200"/>
              <a:t>ChromebookではCSVファイルを編集することができません。いちどスプレッドシートへファイルを変換・保存してから編集を行い、最後にCSVファイル形式でダウンロードを行いましょう。</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f2e5ec2f2f_0_145"/>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16</a:t>
            </a:fld>
            <a:endParaRPr/>
          </a:p>
        </p:txBody>
      </p:sp>
      <p:sp>
        <p:nvSpPr>
          <p:cNvPr id="310" name="Google Shape;310;gf2e5ec2f2f_0_14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一括編集</a:t>
            </a:r>
            <a:r>
              <a:rPr lang="ja" sz="3000" u="sng">
                <a:latin typeface="Arial"/>
                <a:ea typeface="Arial"/>
                <a:cs typeface="Arial"/>
                <a:sym typeface="Arial"/>
              </a:rPr>
              <a:t>について</a:t>
            </a:r>
            <a:endParaRPr sz="3000" u="sng">
              <a:latin typeface="Arial"/>
              <a:ea typeface="Arial"/>
              <a:cs typeface="Arial"/>
              <a:sym typeface="Arial"/>
            </a:endParaRPr>
          </a:p>
        </p:txBody>
      </p:sp>
      <p:graphicFrame>
        <p:nvGraphicFramePr>
          <p:cNvPr id="311" name="Google Shape;311;gf2e5ec2f2f_0_145"/>
          <p:cNvGraphicFramePr/>
          <p:nvPr/>
        </p:nvGraphicFramePr>
        <p:xfrm>
          <a:off x="235875" y="1292063"/>
          <a:ext cx="4178975" cy="293497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75775">
                <a:tc>
                  <a:txBody>
                    <a:bodyPr/>
                    <a:lstStyle/>
                    <a:p>
                      <a:pPr marL="0" marR="0" lvl="0" indent="0" algn="ctr" rtl="0">
                        <a:lnSpc>
                          <a:spcPct val="115000"/>
                        </a:lnSpc>
                        <a:spcBef>
                          <a:spcPts val="0"/>
                        </a:spcBef>
                        <a:spcAft>
                          <a:spcPts val="0"/>
                        </a:spcAft>
                        <a:buClr>
                          <a:srgbClr val="000000"/>
                        </a:buClr>
                        <a:buSzPts val="1400"/>
                        <a:buFont typeface="Arial"/>
                        <a:buNone/>
                      </a:pPr>
                      <a:r>
                        <a:rPr lang="ja"/>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 </a:t>
                      </a:r>
                      <a:r>
                        <a:rPr lang="ja" u="sng">
                          <a:solidFill>
                            <a:schemeClr val="hlink"/>
                          </a:solidFill>
                          <a:hlinkClick r:id="rId3" action="ppaction://hlinksldjump"/>
                        </a:rPr>
                        <a:t>P.8 </a:t>
                      </a:r>
                      <a:r>
                        <a:rPr lang="ja"/>
                        <a:t>の手順でCSVファイルを保存します。</a:t>
                      </a:r>
                      <a:endParaRPr/>
                    </a:p>
                    <a:p>
                      <a:pPr marL="0" marR="0" lvl="0" indent="0" algn="l" rtl="0">
                        <a:lnSpc>
                          <a:spcPct val="150000"/>
                        </a:lnSpc>
                        <a:spcBef>
                          <a:spcPts val="0"/>
                        </a:spcBef>
                        <a:spcAft>
                          <a:spcPts val="0"/>
                        </a:spcAft>
                        <a:buClr>
                          <a:srgbClr val="000000"/>
                        </a:buClr>
                        <a:buSzPts val="1400"/>
                        <a:buFont typeface="Arial"/>
                        <a:buNone/>
                      </a:pP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92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a:t>保存したCSV</a:t>
                      </a:r>
                      <a:r>
                        <a:rPr lang="ja" sz="1400" u="none" strike="noStrike" cap="none"/>
                        <a:t>ファイル</a:t>
                      </a:r>
                      <a:r>
                        <a:rPr lang="ja"/>
                        <a:t>を</a:t>
                      </a:r>
                      <a:r>
                        <a:rPr lang="ja" sz="1400" u="none" strike="noStrike" cap="none"/>
                        <a:t>開きます。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92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u="none" strike="noStrike" cap="none"/>
                        <a:t>メールアドレス以外の</a:t>
                      </a:r>
                      <a:r>
                        <a:rPr lang="ja"/>
                        <a:t>変更箇所を更新後、</a:t>
                      </a:r>
                      <a:r>
                        <a:rPr lang="ja" sz="1400" u="none" strike="noStrike" cap="none"/>
                        <a:t>CSVファイルを保存して閉じます。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2" name="Google Shape;312;gf2e5ec2f2f_0_145"/>
          <p:cNvSpPr/>
          <p:nvPr/>
        </p:nvSpPr>
        <p:spPr>
          <a:xfrm>
            <a:off x="235900" y="4660925"/>
            <a:ext cx="4234200" cy="1101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300" b="1" i="0" u="none" strike="noStrike" cap="none">
                <a:solidFill>
                  <a:srgbClr val="1A1A1A"/>
                </a:solidFill>
                <a:latin typeface="Arial"/>
                <a:ea typeface="Arial"/>
                <a:cs typeface="Arial"/>
                <a:sym typeface="Arial"/>
              </a:rPr>
              <a:t>CSVファイルでユーザーのパスワード情報が空欄の場合、既存のパスワードを引き続きご利用いただけます。</a:t>
            </a:r>
            <a:r>
              <a:rPr lang="ja" sz="1300" b="1">
                <a:solidFill>
                  <a:srgbClr val="FF0000"/>
                </a:solidFill>
              </a:rPr>
              <a:t>パスワードに変更がある場合のみ入力してください。</a:t>
            </a:r>
            <a:endParaRPr sz="1300" b="1" i="0" u="none" strike="noStrike" cap="none">
              <a:solidFill>
                <a:srgbClr val="FF0000"/>
              </a:solidFill>
              <a:latin typeface="Arial"/>
              <a:ea typeface="Arial"/>
              <a:cs typeface="Arial"/>
              <a:sym typeface="Arial"/>
            </a:endParaRPr>
          </a:p>
        </p:txBody>
      </p:sp>
      <p:sp>
        <p:nvSpPr>
          <p:cNvPr id="313" name="Google Shape;313;gf2e5ec2f2f_0_145"/>
          <p:cNvSpPr txBox="1"/>
          <p:nvPr/>
        </p:nvSpPr>
        <p:spPr>
          <a:xfrm>
            <a:off x="235879" y="4411611"/>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14" name="Google Shape;314;gf2e5ec2f2f_0_145"/>
          <p:cNvPicPr preferRelativeResize="0"/>
          <p:nvPr/>
        </p:nvPicPr>
        <p:blipFill rotWithShape="1">
          <a:blip r:embed="rId4">
            <a:alphaModFix/>
          </a:blip>
          <a:srcRect/>
          <a:stretch/>
        </p:blipFill>
        <p:spPr>
          <a:xfrm>
            <a:off x="307975" y="4411588"/>
            <a:ext cx="286450" cy="286450"/>
          </a:xfrm>
          <a:prstGeom prst="rect">
            <a:avLst/>
          </a:prstGeom>
          <a:noFill/>
          <a:ln>
            <a:noFill/>
          </a:ln>
        </p:spPr>
      </p:pic>
      <p:sp>
        <p:nvSpPr>
          <p:cNvPr id="315" name="Google Shape;315;gf2e5ec2f2f_0_14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ICCSでは、年次更新でユーザー情報をCSVファイルから一括編集することができます。</a:t>
            </a:r>
            <a:endParaRPr sz="1292" b="1"/>
          </a:p>
          <a:p>
            <a:pPr marL="0" lvl="0" indent="0" algn="ctr" rtl="0">
              <a:lnSpc>
                <a:spcPct val="115000"/>
              </a:lnSpc>
              <a:spcBef>
                <a:spcPts val="0"/>
              </a:spcBef>
              <a:spcAft>
                <a:spcPts val="0"/>
              </a:spcAft>
              <a:buNone/>
            </a:pPr>
            <a:r>
              <a:rPr lang="ja" sz="1292" b="1"/>
              <a:t>登録済みユーザーのメールアドレスに紐づけて、変更した情報を更新します。</a:t>
            </a:r>
            <a:endParaRPr sz="1292" b="1"/>
          </a:p>
        </p:txBody>
      </p:sp>
      <p:pic>
        <p:nvPicPr>
          <p:cNvPr id="316" name="Google Shape;316;gf2e5ec2f2f_0_145"/>
          <p:cNvPicPr preferRelativeResize="0"/>
          <p:nvPr/>
        </p:nvPicPr>
        <p:blipFill rotWithShape="1">
          <a:blip r:embed="rId5">
            <a:alphaModFix/>
          </a:blip>
          <a:srcRect b="36499"/>
          <a:stretch/>
        </p:blipFill>
        <p:spPr>
          <a:xfrm>
            <a:off x="4519075" y="1292075"/>
            <a:ext cx="4369100" cy="1447725"/>
          </a:xfrm>
          <a:prstGeom prst="rect">
            <a:avLst/>
          </a:prstGeom>
          <a:noFill/>
          <a:ln w="9525" cap="flat" cmpd="sng">
            <a:solidFill>
              <a:srgbClr val="D9D9D9"/>
            </a:solidFill>
            <a:prstDash val="solid"/>
            <a:round/>
            <a:headEnd type="none" w="sm" len="sm"/>
            <a:tailEnd type="none" w="sm" len="sm"/>
          </a:ln>
        </p:spPr>
      </p:pic>
      <p:pic>
        <p:nvPicPr>
          <p:cNvPr id="317" name="Google Shape;317;gf2e5ec2f2f_0_145"/>
          <p:cNvPicPr preferRelativeResize="0"/>
          <p:nvPr/>
        </p:nvPicPr>
        <p:blipFill>
          <a:blip r:embed="rId6">
            <a:alphaModFix/>
          </a:blip>
          <a:stretch>
            <a:fillRect/>
          </a:stretch>
        </p:blipFill>
        <p:spPr>
          <a:xfrm>
            <a:off x="5538200" y="3090487"/>
            <a:ext cx="2140528" cy="2981287"/>
          </a:xfrm>
          <a:prstGeom prst="rect">
            <a:avLst/>
          </a:prstGeom>
          <a:noFill/>
          <a:ln w="9525" cap="flat" cmpd="sng">
            <a:solidFill>
              <a:srgbClr val="D9D9D9"/>
            </a:solidFill>
            <a:prstDash val="solid"/>
            <a:round/>
            <a:headEnd type="none" w="sm" len="sm"/>
            <a:tailEnd type="none" w="sm" len="sm"/>
          </a:ln>
        </p:spPr>
      </p:pic>
      <p:sp>
        <p:nvSpPr>
          <p:cNvPr id="318" name="Google Shape;318;gf2e5ec2f2f_0_145"/>
          <p:cNvSpPr/>
          <p:nvPr/>
        </p:nvSpPr>
        <p:spPr>
          <a:xfrm rot="10800000" flipH="1">
            <a:off x="4519250" y="1412800"/>
            <a:ext cx="4371600" cy="6594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f2e5ec2f2f_0_145"/>
          <p:cNvSpPr txBox="1"/>
          <p:nvPr/>
        </p:nvSpPr>
        <p:spPr>
          <a:xfrm>
            <a:off x="4519075" y="2124200"/>
            <a:ext cx="43692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t>　　変更したい箇所のみ更新します。</a:t>
            </a:r>
            <a:endParaRPr b="1"/>
          </a:p>
          <a:p>
            <a:pPr marL="0" lvl="0" indent="0" algn="ctr" rtl="0">
              <a:spcBef>
                <a:spcPts val="0"/>
              </a:spcBef>
              <a:spcAft>
                <a:spcPts val="0"/>
              </a:spcAft>
              <a:buNone/>
            </a:pPr>
            <a:r>
              <a:rPr lang="ja" b="1"/>
              <a:t>　　   </a:t>
            </a:r>
            <a:r>
              <a:rPr lang="ja" b="1" u="sng"/>
              <a:t>変更を加えないユーザーの行は削除します。</a:t>
            </a:r>
            <a:endParaRPr b="1" u="sng"/>
          </a:p>
        </p:txBody>
      </p:sp>
      <p:sp>
        <p:nvSpPr>
          <p:cNvPr id="320" name="Google Shape;320;gf2e5ec2f2f_0_145"/>
          <p:cNvSpPr txBox="1"/>
          <p:nvPr/>
        </p:nvSpPr>
        <p:spPr>
          <a:xfrm>
            <a:off x="4519250" y="21394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321" name="Google Shape;321;gf2e5ec2f2f_0_145"/>
          <p:cNvSpPr/>
          <p:nvPr/>
        </p:nvSpPr>
        <p:spPr>
          <a:xfrm>
            <a:off x="5551375" y="3244350"/>
            <a:ext cx="606000" cy="27849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2" name="Google Shape;322;gf2e5ec2f2f_0_145"/>
          <p:cNvCxnSpPr>
            <a:endCxn id="321" idx="1"/>
          </p:cNvCxnSpPr>
          <p:nvPr/>
        </p:nvCxnSpPr>
        <p:spPr>
          <a:xfrm rot="10800000" flipH="1">
            <a:off x="4470175" y="4636800"/>
            <a:ext cx="1081200" cy="574800"/>
          </a:xfrm>
          <a:prstGeom prst="bentConnector3">
            <a:avLst>
              <a:gd name="adj1" fmla="val 50000"/>
            </a:avLst>
          </a:prstGeom>
          <a:noFill/>
          <a:ln w="28575" cap="flat" cmpd="sng">
            <a:solidFill>
              <a:srgbClr val="0070F5"/>
            </a:solidFill>
            <a:prstDash val="dot"/>
            <a:round/>
            <a:headEnd type="none" w="med" len="med"/>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f2e5ec2f2f_0_179"/>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17</a:t>
            </a:fld>
            <a:endParaRPr/>
          </a:p>
        </p:txBody>
      </p:sp>
      <p:graphicFrame>
        <p:nvGraphicFramePr>
          <p:cNvPr id="328" name="Google Shape;328;gf2e5ec2f2f_0_179"/>
          <p:cNvGraphicFramePr/>
          <p:nvPr/>
        </p:nvGraphicFramePr>
        <p:xfrm>
          <a:off x="352488" y="762350"/>
          <a:ext cx="4178975" cy="3517274"/>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4285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ユーザー管理画面を開き（</a:t>
                      </a:r>
                      <a:r>
                        <a:rPr lang="ja" sz="1400" u="sng" strike="noStrike" cap="none">
                          <a:solidFill>
                            <a:schemeClr val="hlink"/>
                          </a:solidFill>
                          <a:hlinkClick r:id="rId3" action="ppaction://hlinksldjump"/>
                        </a:rPr>
                        <a:t>P.1</a:t>
                      </a:r>
                      <a:r>
                        <a:rPr lang="ja" u="sng">
                          <a:solidFill>
                            <a:schemeClr val="hlink"/>
                          </a:solidFill>
                          <a:hlinkClick r:id="rId3" action="ppaction://hlinksldjump"/>
                        </a:rPr>
                        <a:t>2</a:t>
                      </a:r>
                      <a:r>
                        <a:rPr lang="ja" sz="1400" u="none" strike="noStrike" cap="none"/>
                        <a:t>）、右</a:t>
                      </a:r>
                      <a:r>
                        <a:rPr lang="ja"/>
                        <a:t>上の</a:t>
                      </a:r>
                      <a:endParaRPr/>
                    </a:p>
                    <a:p>
                      <a:pPr marL="0" marR="0" lvl="0" indent="0" algn="l" rtl="0">
                        <a:lnSpc>
                          <a:spcPct val="150000"/>
                        </a:lnSpc>
                        <a:spcBef>
                          <a:spcPts val="0"/>
                        </a:spcBef>
                        <a:spcAft>
                          <a:spcPts val="0"/>
                        </a:spcAft>
                        <a:buClr>
                          <a:srgbClr val="000000"/>
                        </a:buClr>
                        <a:buSzPts val="1400"/>
                        <a:buFont typeface="Arial"/>
                        <a:buNone/>
                      </a:pPr>
                      <a:r>
                        <a:rPr lang="ja"/>
                        <a:t>             </a:t>
                      </a:r>
                      <a:r>
                        <a:rPr lang="ja" sz="1400" u="none" strike="noStrike" cap="none"/>
                        <a:t>アイコンをクリック</a:t>
                      </a:r>
                      <a:br>
                        <a:rPr lang="ja" sz="1400" u="none" strike="noStrike" cap="none"/>
                      </a:br>
                      <a:r>
                        <a:rPr lang="ja" sz="1200" u="none" strike="noStrike" cap="none"/>
                        <a:t>⇒「ユーザーのインポート」画面が表示されます。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［ファイル選択］</a:t>
                      </a:r>
                      <a:r>
                        <a:rPr lang="ja" sz="1400" u="none" strike="noStrike" cap="none"/>
                        <a:t>で編集したCSVファイルを選択します。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「同じメールアドレスの学習者を上書きする」</a:t>
                      </a:r>
                      <a:r>
                        <a:rPr lang="ja" sz="1400" u="none" strike="noStrike" cap="none"/>
                        <a:t>にチェックを入れます。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［インポート］</a:t>
                      </a:r>
                      <a:r>
                        <a:rPr lang="ja" sz="1400" u="none" strike="noStrike" cap="none"/>
                        <a:t>をクリック</a:t>
                      </a:r>
                      <a:endParaRPr sz="1400" u="none" strike="noStrike" cap="none"/>
                    </a:p>
                    <a:p>
                      <a:pPr marL="0" marR="0" lvl="0" indent="0" algn="l" rtl="0">
                        <a:lnSpc>
                          <a:spcPct val="125000"/>
                        </a:lnSpc>
                        <a:spcBef>
                          <a:spcPts val="0"/>
                        </a:spcBef>
                        <a:spcAft>
                          <a:spcPts val="0"/>
                        </a:spcAft>
                        <a:buClr>
                          <a:srgbClr val="000000"/>
                        </a:buClr>
                        <a:buSzPts val="1200"/>
                        <a:buFont typeface="Arial"/>
                        <a:buNone/>
                      </a:pPr>
                      <a:r>
                        <a:rPr lang="ja" sz="1200" u="none" strike="noStrike" cap="none"/>
                        <a:t>⇒編集したユーザーが登録されます。</a:t>
                      </a:r>
                      <a:endParaRPr sz="1200" u="none" strike="noStrike" cap="none"/>
                    </a:p>
                    <a:p>
                      <a:pPr marL="0" lvl="0" indent="0" algn="l" rtl="0">
                        <a:lnSpc>
                          <a:spcPct val="115000"/>
                        </a:lnSpc>
                        <a:spcBef>
                          <a:spcPts val="0"/>
                        </a:spcBef>
                        <a:spcAft>
                          <a:spcPts val="0"/>
                        </a:spcAft>
                        <a:buClr>
                          <a:srgbClr val="000000"/>
                        </a:buClr>
                        <a:buSzPts val="1400"/>
                        <a:buFont typeface="Arial"/>
                        <a:buNone/>
                      </a:pPr>
                      <a:r>
                        <a:rPr lang="ja" sz="1200">
                          <a:solidFill>
                            <a:schemeClr val="dk2"/>
                          </a:solidFill>
                        </a:rPr>
                        <a:t>⇒組織やクラス、名前等の変更の際にご利用ください</a:t>
                      </a:r>
                      <a:endParaRPr sz="12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29" name="Google Shape;329;gf2e5ec2f2f_0_179"/>
          <p:cNvPicPr preferRelativeResize="0"/>
          <p:nvPr/>
        </p:nvPicPr>
        <p:blipFill rotWithShape="1">
          <a:blip r:embed="rId4">
            <a:alphaModFix/>
          </a:blip>
          <a:srcRect/>
          <a:stretch/>
        </p:blipFill>
        <p:spPr>
          <a:xfrm>
            <a:off x="1103375" y="1193313"/>
            <a:ext cx="262175" cy="186625"/>
          </a:xfrm>
          <a:prstGeom prst="rect">
            <a:avLst/>
          </a:prstGeom>
          <a:noFill/>
          <a:ln>
            <a:noFill/>
          </a:ln>
        </p:spPr>
      </p:pic>
      <p:sp>
        <p:nvSpPr>
          <p:cNvPr id="330" name="Google Shape;330;gf2e5ec2f2f_0_179"/>
          <p:cNvSpPr/>
          <p:nvPr/>
        </p:nvSpPr>
        <p:spPr>
          <a:xfrm>
            <a:off x="352475" y="4731725"/>
            <a:ext cx="4179000" cy="14922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300" b="1" i="0" u="none" strike="noStrike" cap="none">
                <a:solidFill>
                  <a:srgbClr val="1A1A1A"/>
                </a:solidFill>
                <a:latin typeface="Arial"/>
                <a:ea typeface="Arial"/>
                <a:cs typeface="Arial"/>
                <a:sym typeface="Arial"/>
              </a:rPr>
              <a:t>「同じメールアドレスのユーザーを上書きする」</a:t>
            </a:r>
            <a:r>
              <a:rPr lang="ja" sz="1300" b="1">
                <a:solidFill>
                  <a:srgbClr val="1A1A1A"/>
                </a:solidFill>
              </a:rPr>
              <a:t>に</a:t>
            </a:r>
            <a:r>
              <a:rPr lang="ja" sz="1300" b="1" i="0" u="none" strike="noStrike" cap="none">
                <a:solidFill>
                  <a:srgbClr val="1A1A1A"/>
                </a:solidFill>
                <a:latin typeface="Arial"/>
                <a:ea typeface="Arial"/>
                <a:cs typeface="Arial"/>
                <a:sym typeface="Arial"/>
              </a:rPr>
              <a:t>チェック</a:t>
            </a:r>
            <a:r>
              <a:rPr lang="ja" sz="1300" b="1">
                <a:solidFill>
                  <a:srgbClr val="1A1A1A"/>
                </a:solidFill>
              </a:rPr>
              <a:t>を入れない場合、ユーザーの重複（同一のメールアドレスが存在）エラーが発生し、更新することができません。</a:t>
            </a:r>
            <a:endParaRPr sz="1200" b="1" i="0" u="none" strike="noStrike" cap="none">
              <a:solidFill>
                <a:srgbClr val="1A1A1A"/>
              </a:solidFill>
              <a:latin typeface="Arial"/>
              <a:ea typeface="Arial"/>
              <a:cs typeface="Arial"/>
              <a:sym typeface="Arial"/>
            </a:endParaRPr>
          </a:p>
        </p:txBody>
      </p:sp>
      <p:sp>
        <p:nvSpPr>
          <p:cNvPr id="331" name="Google Shape;331;gf2e5ec2f2f_0_179"/>
          <p:cNvSpPr txBox="1"/>
          <p:nvPr/>
        </p:nvSpPr>
        <p:spPr>
          <a:xfrm>
            <a:off x="352479" y="4546086"/>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32" name="Google Shape;332;gf2e5ec2f2f_0_179"/>
          <p:cNvPicPr preferRelativeResize="0"/>
          <p:nvPr/>
        </p:nvPicPr>
        <p:blipFill rotWithShape="1">
          <a:blip r:embed="rId5">
            <a:alphaModFix/>
          </a:blip>
          <a:srcRect/>
          <a:stretch/>
        </p:blipFill>
        <p:spPr>
          <a:xfrm>
            <a:off x="424575" y="4546088"/>
            <a:ext cx="286450" cy="286450"/>
          </a:xfrm>
          <a:prstGeom prst="rect">
            <a:avLst/>
          </a:prstGeom>
          <a:noFill/>
          <a:ln>
            <a:noFill/>
          </a:ln>
        </p:spPr>
      </p:pic>
      <p:pic>
        <p:nvPicPr>
          <p:cNvPr id="333" name="Google Shape;333;gf2e5ec2f2f_0_179"/>
          <p:cNvPicPr preferRelativeResize="0"/>
          <p:nvPr/>
        </p:nvPicPr>
        <p:blipFill rotWithShape="1">
          <a:blip r:embed="rId6">
            <a:alphaModFix/>
          </a:blip>
          <a:srcRect l="-1255" t="-2574"/>
          <a:stretch/>
        </p:blipFill>
        <p:spPr>
          <a:xfrm>
            <a:off x="4872438" y="1860575"/>
            <a:ext cx="3919075" cy="1982601"/>
          </a:xfrm>
          <a:prstGeom prst="rect">
            <a:avLst/>
          </a:prstGeom>
          <a:noFill/>
          <a:ln w="9525" cap="flat" cmpd="sng">
            <a:solidFill>
              <a:srgbClr val="D9D9D9"/>
            </a:solidFill>
            <a:prstDash val="solid"/>
            <a:round/>
            <a:headEnd type="none" w="sm" len="sm"/>
            <a:tailEnd type="none" w="sm" len="sm"/>
          </a:ln>
        </p:spPr>
      </p:pic>
      <p:sp>
        <p:nvSpPr>
          <p:cNvPr id="334" name="Google Shape;334;gf2e5ec2f2f_0_179"/>
          <p:cNvSpPr/>
          <p:nvPr/>
        </p:nvSpPr>
        <p:spPr>
          <a:xfrm>
            <a:off x="5868938" y="2755100"/>
            <a:ext cx="7857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f2e5ec2f2f_0_179"/>
          <p:cNvSpPr txBox="1"/>
          <p:nvPr/>
        </p:nvSpPr>
        <p:spPr>
          <a:xfrm>
            <a:off x="6585563" y="24566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pic>
        <p:nvPicPr>
          <p:cNvPr id="336" name="Google Shape;336;gf2e5ec2f2f_0_179"/>
          <p:cNvPicPr preferRelativeResize="0"/>
          <p:nvPr/>
        </p:nvPicPr>
        <p:blipFill rotWithShape="1">
          <a:blip r:embed="rId7">
            <a:alphaModFix/>
          </a:blip>
          <a:srcRect l="68712" b="57085"/>
          <a:stretch/>
        </p:blipFill>
        <p:spPr>
          <a:xfrm>
            <a:off x="5924946" y="795800"/>
            <a:ext cx="2727967" cy="913000"/>
          </a:xfrm>
          <a:prstGeom prst="rect">
            <a:avLst/>
          </a:prstGeom>
          <a:noFill/>
          <a:ln w="9525" cap="flat" cmpd="sng">
            <a:solidFill>
              <a:srgbClr val="D9D9D9"/>
            </a:solidFill>
            <a:prstDash val="solid"/>
            <a:round/>
            <a:headEnd type="none" w="sm" len="sm"/>
            <a:tailEnd type="none" w="sm" len="sm"/>
          </a:ln>
        </p:spPr>
      </p:pic>
      <p:sp>
        <p:nvSpPr>
          <p:cNvPr id="337" name="Google Shape;337;gf2e5ec2f2f_0_179"/>
          <p:cNvSpPr/>
          <p:nvPr/>
        </p:nvSpPr>
        <p:spPr>
          <a:xfrm>
            <a:off x="7746813" y="1162050"/>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gf2e5ec2f2f_0_179"/>
          <p:cNvSpPr txBox="1"/>
          <p:nvPr/>
        </p:nvSpPr>
        <p:spPr>
          <a:xfrm>
            <a:off x="7194638" y="6340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highlight>
                  <a:srgbClr val="FFFFFF"/>
                </a:highlight>
              </a:rPr>
              <a:t>❶</a:t>
            </a:r>
            <a:endParaRPr sz="3000">
              <a:solidFill>
                <a:srgbClr val="FF0000"/>
              </a:solidFill>
              <a:highlight>
                <a:srgbClr val="FFFFFF"/>
              </a:highlight>
            </a:endParaRPr>
          </a:p>
        </p:txBody>
      </p:sp>
      <p:cxnSp>
        <p:nvCxnSpPr>
          <p:cNvPr id="339" name="Google Shape;339;gf2e5ec2f2f_0_179"/>
          <p:cNvCxnSpPr>
            <a:stCxn id="337" idx="1"/>
            <a:endCxn id="334" idx="1"/>
          </p:cNvCxnSpPr>
          <p:nvPr/>
        </p:nvCxnSpPr>
        <p:spPr>
          <a:xfrm flipH="1">
            <a:off x="5868813" y="1346700"/>
            <a:ext cx="1878000" cy="1551600"/>
          </a:xfrm>
          <a:prstGeom prst="bentConnector3">
            <a:avLst>
              <a:gd name="adj1" fmla="val 112673"/>
            </a:avLst>
          </a:prstGeom>
          <a:noFill/>
          <a:ln w="19050" cap="flat" cmpd="sng">
            <a:solidFill>
              <a:srgbClr val="FF0000"/>
            </a:solidFill>
            <a:prstDash val="dot"/>
            <a:round/>
            <a:headEnd type="none" w="med" len="med"/>
            <a:tailEnd type="stealth" w="med" len="med"/>
          </a:ln>
        </p:spPr>
      </p:cxnSp>
      <p:pic>
        <p:nvPicPr>
          <p:cNvPr id="340" name="Google Shape;340;gf2e5ec2f2f_0_179"/>
          <p:cNvPicPr preferRelativeResize="0"/>
          <p:nvPr/>
        </p:nvPicPr>
        <p:blipFill rotWithShape="1">
          <a:blip r:embed="rId8">
            <a:alphaModFix/>
          </a:blip>
          <a:srcRect l="791" t="1464" r="21653" b="50988"/>
          <a:stretch/>
        </p:blipFill>
        <p:spPr>
          <a:xfrm>
            <a:off x="4872437" y="3957888"/>
            <a:ext cx="3919073" cy="1666124"/>
          </a:xfrm>
          <a:prstGeom prst="rect">
            <a:avLst/>
          </a:prstGeom>
          <a:noFill/>
          <a:ln w="9525" cap="flat" cmpd="sng">
            <a:solidFill>
              <a:srgbClr val="D9D9D9"/>
            </a:solidFill>
            <a:prstDash val="solid"/>
            <a:round/>
            <a:headEnd type="none" w="sm" len="sm"/>
            <a:tailEnd type="none" w="sm" len="sm"/>
          </a:ln>
        </p:spPr>
      </p:pic>
      <p:sp>
        <p:nvSpPr>
          <p:cNvPr id="341" name="Google Shape;341;gf2e5ec2f2f_0_179"/>
          <p:cNvSpPr/>
          <p:nvPr/>
        </p:nvSpPr>
        <p:spPr>
          <a:xfrm>
            <a:off x="4872504" y="5104863"/>
            <a:ext cx="1819500" cy="3231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f2e5ec2f2f_0_179"/>
          <p:cNvSpPr/>
          <p:nvPr/>
        </p:nvSpPr>
        <p:spPr>
          <a:xfrm>
            <a:off x="4971488" y="3118575"/>
            <a:ext cx="785700" cy="2394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3" name="Google Shape;343;gf2e5ec2f2f_0_179"/>
          <p:cNvCxnSpPr>
            <a:stCxn id="342" idx="1"/>
            <a:endCxn id="341" idx="1"/>
          </p:cNvCxnSpPr>
          <p:nvPr/>
        </p:nvCxnSpPr>
        <p:spPr>
          <a:xfrm flipH="1">
            <a:off x="4872488" y="3238275"/>
            <a:ext cx="99000" cy="2028000"/>
          </a:xfrm>
          <a:prstGeom prst="bentConnector3">
            <a:avLst>
              <a:gd name="adj1" fmla="val 340513"/>
            </a:avLst>
          </a:prstGeom>
          <a:noFill/>
          <a:ln w="19050" cap="flat" cmpd="sng">
            <a:solidFill>
              <a:srgbClr val="FF0000"/>
            </a:solidFill>
            <a:prstDash val="dot"/>
            <a:round/>
            <a:headEnd type="none" w="med" len="med"/>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f2e5ec2f2f_0_21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18</a:t>
            </a:fld>
            <a:endParaRPr/>
          </a:p>
        </p:txBody>
      </p:sp>
      <p:sp>
        <p:nvSpPr>
          <p:cNvPr id="349" name="Google Shape;349;gf2e5ec2f2f_0_211"/>
          <p:cNvSpPr/>
          <p:nvPr/>
        </p:nvSpPr>
        <p:spPr>
          <a:xfrm>
            <a:off x="446525" y="371855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学習者 ⇒ 教師</a:t>
            </a:r>
            <a:endParaRPr sz="1300" b="1" i="0" u="none" strike="noStrike" cap="none">
              <a:solidFill>
                <a:srgbClr val="0070F5"/>
              </a:solidFill>
              <a:latin typeface="Arial"/>
              <a:ea typeface="Arial"/>
              <a:cs typeface="Arial"/>
              <a:sym typeface="Arial"/>
            </a:endParaRPr>
          </a:p>
        </p:txBody>
      </p:sp>
      <p:sp>
        <p:nvSpPr>
          <p:cNvPr id="350" name="Google Shape;350;gf2e5ec2f2f_0_211"/>
          <p:cNvSpPr/>
          <p:nvPr/>
        </p:nvSpPr>
        <p:spPr>
          <a:xfrm>
            <a:off x="446525" y="1208325"/>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教師 ⇒ 学習者</a:t>
            </a:r>
            <a:endParaRPr sz="1300" b="1" i="0" u="none" strike="noStrike" cap="none">
              <a:solidFill>
                <a:srgbClr val="0070F5"/>
              </a:solidFill>
              <a:latin typeface="Arial"/>
              <a:ea typeface="Arial"/>
              <a:cs typeface="Arial"/>
              <a:sym typeface="Arial"/>
            </a:endParaRPr>
          </a:p>
        </p:txBody>
      </p:sp>
      <p:pic>
        <p:nvPicPr>
          <p:cNvPr id="351" name="Google Shape;351;gf2e5ec2f2f_0_211"/>
          <p:cNvPicPr preferRelativeResize="0"/>
          <p:nvPr/>
        </p:nvPicPr>
        <p:blipFill rotWithShape="1">
          <a:blip r:embed="rId3">
            <a:alphaModFix/>
          </a:blip>
          <a:srcRect/>
          <a:stretch/>
        </p:blipFill>
        <p:spPr>
          <a:xfrm>
            <a:off x="6653773" y="1208325"/>
            <a:ext cx="1644900" cy="1159900"/>
          </a:xfrm>
          <a:prstGeom prst="rect">
            <a:avLst/>
          </a:prstGeom>
          <a:noFill/>
          <a:ln w="9525" cap="flat" cmpd="sng">
            <a:solidFill>
              <a:srgbClr val="D9D9D9"/>
            </a:solidFill>
            <a:prstDash val="solid"/>
            <a:round/>
            <a:headEnd type="none" w="sm" len="sm"/>
            <a:tailEnd type="none" w="sm" len="sm"/>
          </a:ln>
        </p:spPr>
      </p:pic>
      <p:pic>
        <p:nvPicPr>
          <p:cNvPr id="352" name="Google Shape;352;gf2e5ec2f2f_0_211"/>
          <p:cNvPicPr preferRelativeResize="0"/>
          <p:nvPr/>
        </p:nvPicPr>
        <p:blipFill rotWithShape="1">
          <a:blip r:embed="rId4">
            <a:alphaModFix/>
          </a:blip>
          <a:srcRect/>
          <a:stretch/>
        </p:blipFill>
        <p:spPr>
          <a:xfrm>
            <a:off x="6612513" y="3852947"/>
            <a:ext cx="1727425" cy="1159900"/>
          </a:xfrm>
          <a:prstGeom prst="rect">
            <a:avLst/>
          </a:prstGeom>
          <a:noFill/>
          <a:ln w="9525" cap="flat" cmpd="sng">
            <a:solidFill>
              <a:srgbClr val="D9D9D9"/>
            </a:solidFill>
            <a:prstDash val="solid"/>
            <a:round/>
            <a:headEnd type="none" w="sm" len="sm"/>
            <a:tailEnd type="none" w="sm" len="sm"/>
          </a:ln>
        </p:spPr>
      </p:pic>
      <p:sp>
        <p:nvSpPr>
          <p:cNvPr id="353" name="Google Shape;353;gf2e5ec2f2f_0_21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ユーザーの役割を変更する</a:t>
            </a:r>
            <a:endParaRPr sz="3000" u="sng">
              <a:latin typeface="Arial"/>
              <a:ea typeface="Arial"/>
              <a:cs typeface="Arial"/>
              <a:sym typeface="Arial"/>
            </a:endParaRPr>
          </a:p>
        </p:txBody>
      </p:sp>
      <p:sp>
        <p:nvSpPr>
          <p:cNvPr id="354" name="Google Shape;354;gf2e5ec2f2f_0_211"/>
          <p:cNvSpPr/>
          <p:nvPr/>
        </p:nvSpPr>
        <p:spPr>
          <a:xfrm>
            <a:off x="6766461" y="3933642"/>
            <a:ext cx="1168200" cy="344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f2e5ec2f2f_0_211"/>
          <p:cNvSpPr/>
          <p:nvPr/>
        </p:nvSpPr>
        <p:spPr>
          <a:xfrm>
            <a:off x="6826600" y="1341530"/>
            <a:ext cx="1128600" cy="341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56" name="Google Shape;356;gf2e5ec2f2f_0_211"/>
          <p:cNvGraphicFramePr/>
          <p:nvPr/>
        </p:nvGraphicFramePr>
        <p:xfrm>
          <a:off x="235863" y="1619950"/>
          <a:ext cx="4406250" cy="1963057"/>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826400">
                  <a:extLst>
                    <a:ext uri="{9D8B030D-6E8A-4147-A177-3AD203B41FA5}">
                      <a16:colId xmlns:a16="http://schemas.microsoft.com/office/drawing/2014/main" val="20001"/>
                    </a:ext>
                  </a:extLst>
                </a:gridCol>
              </a:tblGrid>
              <a:tr h="562100">
                <a:tc>
                  <a:txBody>
                    <a:bodyPr/>
                    <a:lstStyle/>
                    <a:p>
                      <a:pPr marL="0" marR="0" lvl="0" indent="0" algn="ctr" rtl="0">
                        <a:lnSpc>
                          <a:spcPct val="150000"/>
                        </a:lnSpc>
                        <a:spcBef>
                          <a:spcPts val="0"/>
                        </a:spcBef>
                        <a:spcAft>
                          <a:spcPts val="0"/>
                        </a:spcAft>
                        <a:buClr>
                          <a:srgbClr val="000000"/>
                        </a:buClr>
                        <a:buSzPts val="1400"/>
                        <a:buFont typeface="Arial"/>
                        <a:buNone/>
                      </a:pPr>
                      <a:r>
                        <a:rPr lang="ja"/>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ユーザー管理画面（</a:t>
                      </a:r>
                      <a:r>
                        <a:rPr lang="ja" u="sng">
                          <a:solidFill>
                            <a:schemeClr val="hlink"/>
                          </a:solidFill>
                          <a:hlinkClick r:id="rId5" action="ppaction://hlinksldjump"/>
                        </a:rPr>
                        <a:t>P.12</a:t>
                      </a:r>
                      <a:r>
                        <a:rPr lang="ja"/>
                        <a:t>）へ</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50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各教職員の行右端の	アイコンをクリックして、</a:t>
                      </a:r>
                      <a:r>
                        <a:rPr lang="ja" b="1"/>
                        <a:t>［​学習者に変更］​</a:t>
                      </a:r>
                      <a:r>
                        <a:rPr lang="ja"/>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750175">
                <a:tc>
                  <a:txBody>
                    <a:bodyPr/>
                    <a:lstStyle/>
                    <a:p>
                      <a:pPr marL="0" marR="0" lvl="0" indent="0" algn="ctr" rtl="0">
                        <a:lnSpc>
                          <a:spcPct val="150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確認画面で</a:t>
                      </a:r>
                      <a:r>
                        <a:rPr lang="ja" b="1"/>
                        <a:t>［実行する］</a:t>
                      </a:r>
                      <a:r>
                        <a:rPr lang="ja"/>
                        <a:t>を​クリック</a:t>
                      </a:r>
                      <a:endParaRPr sz="500"/>
                    </a:p>
                    <a:p>
                      <a:pPr marL="0" lvl="0" indent="0" algn="l" rtl="0">
                        <a:lnSpc>
                          <a:spcPct val="115000"/>
                        </a:lnSpc>
                        <a:spcBef>
                          <a:spcPts val="0"/>
                        </a:spcBef>
                        <a:spcAft>
                          <a:spcPts val="0"/>
                        </a:spcAft>
                        <a:buClr>
                          <a:srgbClr val="000000"/>
                        </a:buClr>
                        <a:buSzPts val="1200"/>
                        <a:buFont typeface="Arial"/>
                        <a:buNone/>
                      </a:pPr>
                      <a:r>
                        <a:rPr lang="ja" sz="1200"/>
                        <a:t>⇒教職員が学習者に変更されます。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57" name="Google Shape;357;gf2e5ec2f2f_0_211"/>
          <p:cNvPicPr preferRelativeResize="0"/>
          <p:nvPr/>
        </p:nvPicPr>
        <p:blipFill rotWithShape="1">
          <a:blip r:embed="rId6">
            <a:alphaModFix/>
          </a:blip>
          <a:srcRect/>
          <a:stretch/>
        </p:blipFill>
        <p:spPr>
          <a:xfrm>
            <a:off x="2560563" y="2224500"/>
            <a:ext cx="102800" cy="289475"/>
          </a:xfrm>
          <a:prstGeom prst="rect">
            <a:avLst/>
          </a:prstGeom>
          <a:noFill/>
          <a:ln>
            <a:noFill/>
          </a:ln>
        </p:spPr>
      </p:pic>
      <p:graphicFrame>
        <p:nvGraphicFramePr>
          <p:cNvPr id="358" name="Google Shape;358;gf2e5ec2f2f_0_211"/>
          <p:cNvGraphicFramePr/>
          <p:nvPr/>
        </p:nvGraphicFramePr>
        <p:xfrm>
          <a:off x="235863" y="4221913"/>
          <a:ext cx="4406250" cy="1963057"/>
        </p:xfrm>
        <a:graphic>
          <a:graphicData uri="http://schemas.openxmlformats.org/drawingml/2006/table">
            <a:tbl>
              <a:tblPr>
                <a:noFill/>
                <a:tableStyleId>{AD2C3739-B93F-4A3F-8442-78BCD1EA3B11}</a:tableStyleId>
              </a:tblPr>
              <a:tblGrid>
                <a:gridCol w="567575">
                  <a:extLst>
                    <a:ext uri="{9D8B030D-6E8A-4147-A177-3AD203B41FA5}">
                      <a16:colId xmlns:a16="http://schemas.microsoft.com/office/drawing/2014/main" val="20000"/>
                    </a:ext>
                  </a:extLst>
                </a:gridCol>
                <a:gridCol w="3838675">
                  <a:extLst>
                    <a:ext uri="{9D8B030D-6E8A-4147-A177-3AD203B41FA5}">
                      <a16:colId xmlns:a16="http://schemas.microsoft.com/office/drawing/2014/main" val="20001"/>
                    </a:ext>
                  </a:extLst>
                </a:gridCol>
              </a:tblGrid>
              <a:tr h="562100">
                <a:tc>
                  <a:txBody>
                    <a:bodyPr/>
                    <a:lstStyle/>
                    <a:p>
                      <a:pPr marL="0" marR="0" lvl="0" indent="0" algn="ctr" rtl="0">
                        <a:lnSpc>
                          <a:spcPct val="150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a:t>ユーザー管理画面（</a:t>
                      </a:r>
                      <a:r>
                        <a:rPr lang="ja" u="sng">
                          <a:solidFill>
                            <a:schemeClr val="hlink"/>
                          </a:solidFill>
                          <a:hlinkClick r:id="rId5" action="ppaction://hlinksldjump"/>
                        </a:rPr>
                        <a:t>P.12</a:t>
                      </a:r>
                      <a:r>
                        <a:rPr lang="ja"/>
                        <a:t>）へ</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50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各学習者の行右端の	アイコンをクリックして、</a:t>
                      </a:r>
                      <a:r>
                        <a:rPr lang="ja" b="1"/>
                        <a:t>［​教師に変更］​</a:t>
                      </a:r>
                      <a:r>
                        <a:rPr lang="ja"/>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750175">
                <a:tc>
                  <a:txBody>
                    <a:bodyPr/>
                    <a:lstStyle/>
                    <a:p>
                      <a:pPr marL="0" marR="0" lvl="0" indent="0" algn="ctr" rtl="0">
                        <a:lnSpc>
                          <a:spcPct val="150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確認画面で</a:t>
                      </a:r>
                      <a:r>
                        <a:rPr lang="ja" b="1"/>
                        <a:t>［実行する］</a:t>
                      </a:r>
                      <a:r>
                        <a:rPr lang="ja"/>
                        <a:t>を​クリック</a:t>
                      </a:r>
                      <a:endParaRPr sz="500"/>
                    </a:p>
                    <a:p>
                      <a:pPr marL="0" lvl="0" indent="0" algn="l" rtl="0">
                        <a:lnSpc>
                          <a:spcPct val="115000"/>
                        </a:lnSpc>
                        <a:spcBef>
                          <a:spcPts val="0"/>
                        </a:spcBef>
                        <a:spcAft>
                          <a:spcPts val="0"/>
                        </a:spcAft>
                        <a:buClr>
                          <a:srgbClr val="000000"/>
                        </a:buClr>
                        <a:buSzPts val="1200"/>
                        <a:buFont typeface="Arial"/>
                        <a:buNone/>
                      </a:pPr>
                      <a:r>
                        <a:rPr lang="ja" sz="1200"/>
                        <a:t>⇒学習者が教職員に変更されます。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59" name="Google Shape;359;gf2e5ec2f2f_0_211"/>
          <p:cNvPicPr preferRelativeResize="0"/>
          <p:nvPr/>
        </p:nvPicPr>
        <p:blipFill rotWithShape="1">
          <a:blip r:embed="rId6">
            <a:alphaModFix/>
          </a:blip>
          <a:srcRect/>
          <a:stretch/>
        </p:blipFill>
        <p:spPr>
          <a:xfrm>
            <a:off x="2560576" y="4831925"/>
            <a:ext cx="102800" cy="289475"/>
          </a:xfrm>
          <a:prstGeom prst="rect">
            <a:avLst/>
          </a:prstGeom>
          <a:noFill/>
          <a:ln>
            <a:noFill/>
          </a:ln>
        </p:spPr>
      </p:pic>
      <p:sp>
        <p:nvSpPr>
          <p:cNvPr id="360" name="Google Shape;360;gf2e5ec2f2f_0_21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ja" sz="1300" b="1"/>
              <a:t>ユーザーの役割を変更すると、Google管理コンソールのClassroomの教師グループから除外・登録されます。</a:t>
            </a:r>
            <a:endParaRPr sz="1292" b="1"/>
          </a:p>
        </p:txBody>
      </p:sp>
      <p:pic>
        <p:nvPicPr>
          <p:cNvPr id="361" name="Google Shape;361;gf2e5ec2f2f_0_211"/>
          <p:cNvPicPr preferRelativeResize="0"/>
          <p:nvPr/>
        </p:nvPicPr>
        <p:blipFill>
          <a:blip r:embed="rId7">
            <a:alphaModFix/>
          </a:blip>
          <a:stretch>
            <a:fillRect/>
          </a:stretch>
        </p:blipFill>
        <p:spPr>
          <a:xfrm>
            <a:off x="5082248" y="2434314"/>
            <a:ext cx="3648025" cy="1159900"/>
          </a:xfrm>
          <a:prstGeom prst="rect">
            <a:avLst/>
          </a:prstGeom>
          <a:noFill/>
          <a:ln w="9525" cap="flat" cmpd="sng">
            <a:solidFill>
              <a:srgbClr val="D9D9D9"/>
            </a:solidFill>
            <a:prstDash val="solid"/>
            <a:round/>
            <a:headEnd type="none" w="sm" len="sm"/>
            <a:tailEnd type="none" w="sm" len="sm"/>
          </a:ln>
        </p:spPr>
      </p:pic>
      <p:pic>
        <p:nvPicPr>
          <p:cNvPr id="362" name="Google Shape;362;gf2e5ec2f2f_0_211"/>
          <p:cNvPicPr preferRelativeResize="0"/>
          <p:nvPr/>
        </p:nvPicPr>
        <p:blipFill rotWithShape="1">
          <a:blip r:embed="rId8">
            <a:alphaModFix/>
          </a:blip>
          <a:srcRect t="2572"/>
          <a:stretch/>
        </p:blipFill>
        <p:spPr>
          <a:xfrm>
            <a:off x="5082250" y="5097825"/>
            <a:ext cx="3648025" cy="1109810"/>
          </a:xfrm>
          <a:prstGeom prst="rect">
            <a:avLst/>
          </a:prstGeom>
          <a:noFill/>
          <a:ln w="9525" cap="flat" cmpd="sng">
            <a:solidFill>
              <a:srgbClr val="D9D9D9"/>
            </a:solidFill>
            <a:prstDash val="solid"/>
            <a:round/>
            <a:headEnd type="none" w="sm" len="sm"/>
            <a:tailEnd type="none" w="sm" len="sm"/>
          </a:ln>
        </p:spPr>
      </p:pic>
      <p:cxnSp>
        <p:nvCxnSpPr>
          <p:cNvPr id="363" name="Google Shape;363;gf2e5ec2f2f_0_211"/>
          <p:cNvCxnSpPr>
            <a:stCxn id="355" idx="3"/>
          </p:cNvCxnSpPr>
          <p:nvPr/>
        </p:nvCxnSpPr>
        <p:spPr>
          <a:xfrm>
            <a:off x="7955200" y="1512380"/>
            <a:ext cx="212100" cy="1624200"/>
          </a:xfrm>
          <a:prstGeom prst="bentConnector2">
            <a:avLst/>
          </a:prstGeom>
          <a:noFill/>
          <a:ln w="28575" cap="flat" cmpd="sng">
            <a:solidFill>
              <a:srgbClr val="FF0000"/>
            </a:solidFill>
            <a:prstDash val="dot"/>
            <a:round/>
            <a:headEnd type="none" w="med" len="med"/>
            <a:tailEnd type="stealth" w="med" len="med"/>
          </a:ln>
        </p:spPr>
      </p:cxnSp>
      <p:sp>
        <p:nvSpPr>
          <p:cNvPr id="364" name="Google Shape;364;gf2e5ec2f2f_0_211"/>
          <p:cNvSpPr/>
          <p:nvPr/>
        </p:nvSpPr>
        <p:spPr>
          <a:xfrm>
            <a:off x="7601675" y="3087300"/>
            <a:ext cx="1071900" cy="39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gf2e5ec2f2f_0_211"/>
          <p:cNvSpPr/>
          <p:nvPr/>
        </p:nvSpPr>
        <p:spPr>
          <a:xfrm>
            <a:off x="7544975" y="5736200"/>
            <a:ext cx="1128600" cy="39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6" name="Google Shape;366;gf2e5ec2f2f_0_211"/>
          <p:cNvCxnSpPr>
            <a:stCxn id="354" idx="3"/>
            <a:endCxn id="365" idx="0"/>
          </p:cNvCxnSpPr>
          <p:nvPr/>
        </p:nvCxnSpPr>
        <p:spPr>
          <a:xfrm>
            <a:off x="7934661" y="4105692"/>
            <a:ext cx="174600" cy="1630500"/>
          </a:xfrm>
          <a:prstGeom prst="bentConnector2">
            <a:avLst/>
          </a:prstGeom>
          <a:noFill/>
          <a:ln w="28575" cap="flat" cmpd="sng">
            <a:solidFill>
              <a:srgbClr val="FF0000"/>
            </a:solidFill>
            <a:prstDash val="dot"/>
            <a:round/>
            <a:headEnd type="none" w="med" len="med"/>
            <a:tailEnd type="stealth" w="med" len="med"/>
          </a:ln>
        </p:spPr>
      </p:cxnSp>
      <p:sp>
        <p:nvSpPr>
          <p:cNvPr id="367" name="Google Shape;367;gf2e5ec2f2f_0_211"/>
          <p:cNvSpPr txBox="1"/>
          <p:nvPr/>
        </p:nvSpPr>
        <p:spPr>
          <a:xfrm>
            <a:off x="6047775" y="11751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368" name="Google Shape;368;gf2e5ec2f2f_0_211"/>
          <p:cNvSpPr txBox="1"/>
          <p:nvPr/>
        </p:nvSpPr>
        <p:spPr>
          <a:xfrm>
            <a:off x="7027294" y="29928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solidFill>
                  <a:srgbClr val="FF0000"/>
                </a:solidFill>
                <a:highlight>
                  <a:srgbClr val="FFFFFF"/>
                </a:highlight>
              </a:rPr>
              <a:t>❸</a:t>
            </a:r>
            <a:endParaRPr sz="3000" dirty="0">
              <a:solidFill>
                <a:srgbClr val="FF0000"/>
              </a:solidFill>
              <a:highlight>
                <a:srgbClr val="FFFFFF"/>
              </a:highlight>
            </a:endParaRPr>
          </a:p>
        </p:txBody>
      </p:sp>
      <p:sp>
        <p:nvSpPr>
          <p:cNvPr id="369" name="Google Shape;369;gf2e5ec2f2f_0_211"/>
          <p:cNvSpPr txBox="1"/>
          <p:nvPr/>
        </p:nvSpPr>
        <p:spPr>
          <a:xfrm>
            <a:off x="6991218" y="56496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solidFill>
                  <a:srgbClr val="FF0000"/>
                </a:solidFill>
                <a:highlight>
                  <a:srgbClr val="FFFFFF"/>
                </a:highlight>
              </a:rPr>
              <a:t>❻</a:t>
            </a:r>
            <a:endParaRPr sz="3000" dirty="0">
              <a:solidFill>
                <a:srgbClr val="FF0000"/>
              </a:solidFill>
              <a:highlight>
                <a:srgbClr val="FFFFFF"/>
              </a:highlight>
            </a:endParaRPr>
          </a:p>
        </p:txBody>
      </p:sp>
      <p:sp>
        <p:nvSpPr>
          <p:cNvPr id="370" name="Google Shape;370;gf2e5ec2f2f_0_211"/>
          <p:cNvSpPr txBox="1"/>
          <p:nvPr/>
        </p:nvSpPr>
        <p:spPr>
          <a:xfrm>
            <a:off x="6047775" y="38132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❺</a:t>
            </a:r>
            <a:endParaRPr sz="30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f2e5ec2f2f_0_24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19</a:t>
            </a:fld>
            <a:endParaRPr/>
          </a:p>
        </p:txBody>
      </p:sp>
      <p:pic>
        <p:nvPicPr>
          <p:cNvPr id="376" name="Google Shape;376;gf2e5ec2f2f_0_241"/>
          <p:cNvPicPr preferRelativeResize="0"/>
          <p:nvPr/>
        </p:nvPicPr>
        <p:blipFill rotWithShape="1">
          <a:blip r:embed="rId3">
            <a:alphaModFix/>
          </a:blip>
          <a:srcRect l="-2165" t="-3273"/>
          <a:stretch/>
        </p:blipFill>
        <p:spPr>
          <a:xfrm>
            <a:off x="4654550" y="2507525"/>
            <a:ext cx="4178975" cy="2134675"/>
          </a:xfrm>
          <a:prstGeom prst="rect">
            <a:avLst/>
          </a:prstGeom>
          <a:noFill/>
          <a:ln w="9525" cap="flat" cmpd="sng">
            <a:solidFill>
              <a:srgbClr val="D9D9D9"/>
            </a:solidFill>
            <a:prstDash val="solid"/>
            <a:round/>
            <a:headEnd type="none" w="sm" len="sm"/>
            <a:tailEnd type="none" w="sm" len="sm"/>
          </a:ln>
        </p:spPr>
      </p:pic>
      <p:sp>
        <p:nvSpPr>
          <p:cNvPr id="377" name="Google Shape;377;gf2e5ec2f2f_0_24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クラスを登録する</a:t>
            </a:r>
            <a:endParaRPr sz="3100" u="sng">
              <a:latin typeface="Arial"/>
              <a:ea typeface="Arial"/>
              <a:cs typeface="Arial"/>
              <a:sym typeface="Arial"/>
            </a:endParaRPr>
          </a:p>
        </p:txBody>
      </p:sp>
      <p:sp>
        <p:nvSpPr>
          <p:cNvPr id="378" name="Google Shape;378;gf2e5ec2f2f_0_241"/>
          <p:cNvSpPr/>
          <p:nvPr/>
        </p:nvSpPr>
        <p:spPr>
          <a:xfrm>
            <a:off x="7967067" y="4337688"/>
            <a:ext cx="822000" cy="26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79" name="Google Shape;379;gf2e5ec2f2f_0_241"/>
          <p:cNvGraphicFramePr/>
          <p:nvPr/>
        </p:nvGraphicFramePr>
        <p:xfrm>
          <a:off x="245850" y="1288225"/>
          <a:ext cx="4178975" cy="500437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073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a:t>
                      </a:r>
                      <a:r>
                        <a:rPr lang="ja"/>
                        <a:t>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7729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r>
                        <a:rPr lang="ja" sz="1400" b="1" u="none" strike="noStrike" cap="none"/>
                        <a:t>［ ＋ ］</a:t>
                      </a:r>
                      <a:r>
                        <a:rPr lang="ja" sz="1400" u="none" strike="noStrike" cap="none"/>
                        <a:t>アイコンをクリック</a:t>
                      </a:r>
                      <a:br>
                        <a:rPr lang="ja" sz="1400" u="none" strike="noStrike" cap="none"/>
                      </a:br>
                      <a:r>
                        <a:rPr lang="ja" sz="1200" u="none" strike="noStrike" cap="none"/>
                        <a:t>⇒「クラスルームの追加」画面が表示されます。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594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クラス名、セクション、教室​を入力後、担当する</a:t>
                      </a:r>
                      <a:r>
                        <a:rPr lang="ja" sz="1400" u="sng" strike="noStrike" cap="none"/>
                        <a:t>​</a:t>
                      </a:r>
                      <a:r>
                        <a:rPr lang="ja" sz="1400" u="none" strike="noStrike" cap="none"/>
                        <a:t>教師のメールアドレスを選択し、</a:t>
                      </a:r>
                      <a:r>
                        <a:rPr lang="ja" sz="1400" b="1" u="none" strike="noStrike" cap="none"/>
                        <a:t>［追加］</a:t>
                      </a:r>
                      <a:r>
                        <a:rPr lang="ja" sz="1400" u="none" strike="noStrike" cap="none"/>
                        <a:t>をクリック</a:t>
                      </a:r>
                      <a:endParaRPr sz="1400" u="none" strike="noStrike" cap="none"/>
                    </a:p>
                    <a:p>
                      <a:pPr marL="0" marR="0" lvl="0" indent="0" algn="l" rtl="0">
                        <a:lnSpc>
                          <a:spcPct val="150000"/>
                        </a:lnSpc>
                        <a:spcBef>
                          <a:spcPts val="700"/>
                        </a:spcBef>
                        <a:spcAft>
                          <a:spcPts val="0"/>
                        </a:spcAft>
                        <a:buClr>
                          <a:srgbClr val="000000"/>
                        </a:buClr>
                        <a:buSzPts val="1200"/>
                        <a:buFont typeface="Arial"/>
                        <a:buNone/>
                      </a:pPr>
                      <a:r>
                        <a:rPr lang="ja" sz="1200" u="none" strike="noStrike" cap="none"/>
                        <a:t>⇒クラスが追加されます。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8294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solidFill>
                            <a:srgbClr val="1A1A1A"/>
                          </a:solidFill>
                        </a:rPr>
                        <a:t>［ 全教師情報を取得 ］</a:t>
                      </a:r>
                      <a:r>
                        <a:rPr lang="ja" sz="1400" u="none" strike="noStrike" cap="none">
                          <a:solidFill>
                            <a:srgbClr val="1A1A1A"/>
                          </a:solidFill>
                        </a:rPr>
                        <a:t>をクリックすると、</a:t>
                      </a:r>
                      <a:r>
                        <a:rPr lang="ja">
                          <a:solidFill>
                            <a:srgbClr val="1A1A1A"/>
                          </a:solidFill>
                        </a:rPr>
                        <a:t>登録済みの</a:t>
                      </a:r>
                      <a:r>
                        <a:rPr lang="ja" sz="1400" u="none" strike="noStrike" cap="none">
                          <a:solidFill>
                            <a:srgbClr val="1A1A1A"/>
                          </a:solidFill>
                        </a:rPr>
                        <a:t>全ての教師</a:t>
                      </a:r>
                      <a:r>
                        <a:rPr lang="ja">
                          <a:solidFill>
                            <a:srgbClr val="1A1A1A"/>
                          </a:solidFill>
                        </a:rPr>
                        <a:t>名</a:t>
                      </a:r>
                      <a:r>
                        <a:rPr lang="ja" sz="1400" u="none" strike="noStrike" cap="none">
                          <a:solidFill>
                            <a:srgbClr val="1A1A1A"/>
                          </a:solidFill>
                        </a:rPr>
                        <a:t>と</a:t>
                      </a:r>
                      <a:r>
                        <a:rPr lang="ja">
                          <a:solidFill>
                            <a:srgbClr val="1A1A1A"/>
                          </a:solidFill>
                        </a:rPr>
                        <a:t>所属</a:t>
                      </a:r>
                      <a:r>
                        <a:rPr lang="ja" sz="1400" u="none" strike="noStrike" cap="none">
                          <a:solidFill>
                            <a:srgbClr val="1A1A1A"/>
                          </a:solidFill>
                        </a:rPr>
                        <a:t>組織の情報が取得され</a:t>
                      </a:r>
                      <a:r>
                        <a:rPr lang="ja">
                          <a:solidFill>
                            <a:srgbClr val="1A1A1A"/>
                          </a:solidFill>
                        </a:rPr>
                        <a:t>プルダウンで選択することができます。</a:t>
                      </a:r>
                      <a:endParaRPr sz="1400" u="none" strike="noStrike" cap="none">
                        <a:solidFill>
                          <a:srgbClr val="1A1A1A"/>
                        </a:solidFill>
                      </a:endParaRPr>
                    </a:p>
                    <a:p>
                      <a:pPr marL="0" marR="0" lvl="0" indent="0" algn="l" rtl="0">
                        <a:lnSpc>
                          <a:spcPct val="125000"/>
                        </a:lnSpc>
                        <a:spcBef>
                          <a:spcPts val="0"/>
                        </a:spcBef>
                        <a:spcAft>
                          <a:spcPts val="0"/>
                        </a:spcAft>
                        <a:buClr>
                          <a:srgbClr val="000000"/>
                        </a:buClr>
                        <a:buSzPts val="1200"/>
                        <a:buFont typeface="Arial"/>
                        <a:buNone/>
                      </a:pPr>
                      <a:r>
                        <a:rPr lang="ja" sz="1200" u="none" strike="noStrike" cap="none">
                          <a:solidFill>
                            <a:srgbClr val="1A1A1A"/>
                          </a:solidFill>
                        </a:rPr>
                        <a:t>⇒</a:t>
                      </a:r>
                      <a:r>
                        <a:rPr lang="ja" sz="1200">
                          <a:solidFill>
                            <a:srgbClr val="1A1A1A"/>
                          </a:solidFill>
                        </a:rPr>
                        <a:t>ユーザー数が多い場合取得に時間がかかる場合があります。</a:t>
                      </a:r>
                      <a:endParaRPr sz="1300" u="none" strike="noStrike" cap="none">
                        <a:solidFill>
                          <a:srgbClr val="FF0000"/>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80" name="Google Shape;380;gf2e5ec2f2f_0_241"/>
          <p:cNvSpPr/>
          <p:nvPr/>
        </p:nvSpPr>
        <p:spPr>
          <a:xfrm>
            <a:off x="4801816" y="4337688"/>
            <a:ext cx="998400" cy="2613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f2e5ec2f2f_0_24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92" b="1"/>
              <a:t>Google Classroomのクラスを作成します。</a:t>
            </a:r>
            <a:endParaRPr sz="1292" b="1"/>
          </a:p>
          <a:p>
            <a:pPr marL="0" lvl="0" indent="0" algn="ctr" rtl="0">
              <a:spcBef>
                <a:spcPts val="0"/>
              </a:spcBef>
              <a:spcAft>
                <a:spcPts val="0"/>
              </a:spcAft>
              <a:buNone/>
            </a:pPr>
            <a:r>
              <a:rPr lang="ja" sz="1292" b="1"/>
              <a:t>ここでは選択した教員のGoogle Classroomにクラスを登録することができます。</a:t>
            </a:r>
            <a:endParaRPr sz="1292" b="1"/>
          </a:p>
        </p:txBody>
      </p:sp>
      <p:pic>
        <p:nvPicPr>
          <p:cNvPr id="383" name="Google Shape;383;gf2e5ec2f2f_0_241"/>
          <p:cNvPicPr preferRelativeResize="0"/>
          <p:nvPr/>
        </p:nvPicPr>
        <p:blipFill rotWithShape="1">
          <a:blip r:embed="rId4">
            <a:alphaModFix/>
          </a:blip>
          <a:srcRect l="55559" b="57085"/>
          <a:stretch/>
        </p:blipFill>
        <p:spPr>
          <a:xfrm>
            <a:off x="5535138" y="1288213"/>
            <a:ext cx="3107898" cy="732299"/>
          </a:xfrm>
          <a:prstGeom prst="rect">
            <a:avLst/>
          </a:prstGeom>
          <a:noFill/>
          <a:ln w="9525" cap="flat" cmpd="sng">
            <a:solidFill>
              <a:srgbClr val="D9D9D9"/>
            </a:solidFill>
            <a:prstDash val="solid"/>
            <a:round/>
            <a:headEnd type="none" w="sm" len="sm"/>
            <a:tailEnd type="none" w="sm" len="sm"/>
          </a:ln>
        </p:spPr>
      </p:pic>
      <p:sp>
        <p:nvSpPr>
          <p:cNvPr id="384" name="Google Shape;384;gf2e5ec2f2f_0_241"/>
          <p:cNvSpPr/>
          <p:nvPr/>
        </p:nvSpPr>
        <p:spPr>
          <a:xfrm>
            <a:off x="8119525" y="1601875"/>
            <a:ext cx="257400" cy="261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f2e5ec2f2f_0_241"/>
          <p:cNvSpPr txBox="1"/>
          <p:nvPr/>
        </p:nvSpPr>
        <p:spPr>
          <a:xfrm>
            <a:off x="8227513" y="16747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386" name="Google Shape;386;gf2e5ec2f2f_0_241"/>
          <p:cNvCxnSpPr>
            <a:stCxn id="384" idx="1"/>
            <a:endCxn id="376" idx="0"/>
          </p:cNvCxnSpPr>
          <p:nvPr/>
        </p:nvCxnSpPr>
        <p:spPr>
          <a:xfrm flipH="1">
            <a:off x="6744025" y="1732525"/>
            <a:ext cx="1375500" cy="774900"/>
          </a:xfrm>
          <a:prstGeom prst="bentConnector2">
            <a:avLst/>
          </a:prstGeom>
          <a:noFill/>
          <a:ln w="19050" cap="flat" cmpd="sng">
            <a:solidFill>
              <a:srgbClr val="FF0000"/>
            </a:solidFill>
            <a:prstDash val="dot"/>
            <a:round/>
            <a:headEnd type="none" w="med" len="med"/>
            <a:tailEnd type="stealth" w="med" len="med"/>
          </a:ln>
        </p:spPr>
      </p:cxnSp>
      <p:sp>
        <p:nvSpPr>
          <p:cNvPr id="387" name="Google Shape;387;gf2e5ec2f2f_0_241"/>
          <p:cNvSpPr/>
          <p:nvPr/>
        </p:nvSpPr>
        <p:spPr>
          <a:xfrm>
            <a:off x="4759250" y="2946400"/>
            <a:ext cx="822000" cy="11796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f2e5ec2f2f_0_241"/>
          <p:cNvSpPr txBox="1"/>
          <p:nvPr/>
        </p:nvSpPr>
        <p:spPr>
          <a:xfrm>
            <a:off x="8292138" y="38316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solidFill>
                  <a:srgbClr val="FF0000"/>
                </a:solidFill>
              </a:rPr>
              <a:t>❸</a:t>
            </a:r>
            <a:endParaRPr sz="3000" dirty="0">
              <a:solidFill>
                <a:srgbClr val="FF0000"/>
              </a:solidFill>
            </a:endParaRPr>
          </a:p>
        </p:txBody>
      </p:sp>
      <p:sp>
        <p:nvSpPr>
          <p:cNvPr id="16" name="Google Shape;388;gf2e5ec2f2f_0_241">
            <a:extLst>
              <a:ext uri="{FF2B5EF4-FFF2-40B4-BE49-F238E27FC236}">
                <a16:creationId xmlns:a16="http://schemas.microsoft.com/office/drawing/2014/main" id="{8349A7AF-7F89-4500-B19D-A0ABD9AC193E}"/>
              </a:ext>
            </a:extLst>
          </p:cNvPr>
          <p:cNvSpPr txBox="1"/>
          <p:nvPr/>
        </p:nvSpPr>
        <p:spPr>
          <a:xfrm>
            <a:off x="5800216" y="4257991"/>
            <a:ext cx="400559" cy="42069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3000" dirty="0">
                <a:solidFill>
                  <a:srgbClr val="00B0F0"/>
                </a:solidFill>
              </a:rPr>
              <a:t>※</a:t>
            </a:r>
            <a:endParaRPr sz="3000"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f2e5ec2f2f_0_499"/>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a:t>
            </a:fld>
            <a:endParaRPr/>
          </a:p>
        </p:txBody>
      </p:sp>
      <p:graphicFrame>
        <p:nvGraphicFramePr>
          <p:cNvPr id="51" name="Google Shape;51;gf2e5ec2f2f_0_499"/>
          <p:cNvGraphicFramePr/>
          <p:nvPr/>
        </p:nvGraphicFramePr>
        <p:xfrm>
          <a:off x="624675" y="657700"/>
          <a:ext cx="7894650" cy="5480245"/>
        </p:xfrm>
        <a:graphic>
          <a:graphicData uri="http://schemas.openxmlformats.org/drawingml/2006/table">
            <a:tbl>
              <a:tblPr>
                <a:noFill/>
                <a:tableStyleId>{08B0EE7C-B514-4879-A97B-36E4E85B422A}</a:tableStyleId>
              </a:tblPr>
              <a:tblGrid>
                <a:gridCol w="3523825">
                  <a:extLst>
                    <a:ext uri="{9D8B030D-6E8A-4147-A177-3AD203B41FA5}">
                      <a16:colId xmlns:a16="http://schemas.microsoft.com/office/drawing/2014/main" val="20000"/>
                    </a:ext>
                  </a:extLst>
                </a:gridCol>
                <a:gridCol w="533350">
                  <a:extLst>
                    <a:ext uri="{9D8B030D-6E8A-4147-A177-3AD203B41FA5}">
                      <a16:colId xmlns:a16="http://schemas.microsoft.com/office/drawing/2014/main" val="20001"/>
                    </a:ext>
                  </a:extLst>
                </a:gridCol>
                <a:gridCol w="3250325">
                  <a:extLst>
                    <a:ext uri="{9D8B030D-6E8A-4147-A177-3AD203B41FA5}">
                      <a16:colId xmlns:a16="http://schemas.microsoft.com/office/drawing/2014/main" val="20002"/>
                    </a:ext>
                  </a:extLst>
                </a:gridCol>
                <a:gridCol w="587150">
                  <a:extLst>
                    <a:ext uri="{9D8B030D-6E8A-4147-A177-3AD203B41FA5}">
                      <a16:colId xmlns:a16="http://schemas.microsoft.com/office/drawing/2014/main" val="20003"/>
                    </a:ext>
                  </a:extLst>
                </a:gridCol>
              </a:tblGrid>
              <a:tr h="340675">
                <a:tc>
                  <a:txBody>
                    <a:bodyPr/>
                    <a:lstStyle/>
                    <a:p>
                      <a:pPr marL="0" lvl="0" indent="0" algn="l" rtl="0">
                        <a:spcBef>
                          <a:spcPts val="600"/>
                        </a:spcBef>
                        <a:spcAft>
                          <a:spcPts val="0"/>
                        </a:spcAft>
                        <a:buClr>
                          <a:srgbClr val="000000"/>
                        </a:buClr>
                        <a:buSzPts val="1300"/>
                        <a:buFont typeface="Arial"/>
                        <a:buNone/>
                      </a:pPr>
                      <a:r>
                        <a:rPr lang="ja" sz="1100" b="1">
                          <a:highlight>
                            <a:srgbClr val="D9D9D9"/>
                          </a:highlight>
                        </a:rPr>
                        <a:t>【 基本操作】</a:t>
                      </a:r>
                      <a:endParaRPr sz="11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r>
                        <a:rPr lang="ja" sz="1100" b="1">
                          <a:highlight>
                            <a:srgbClr val="D9D9D9"/>
                          </a:highlight>
                        </a:rPr>
                        <a:t>【 Classroom 管理】</a:t>
                      </a:r>
                      <a:endParaRPr sz="11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3" action="ppaction://hlinksldjump"/>
                        </a:rPr>
                        <a:t>InterCLASS Console Support　へサインイン</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３</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4" action="ppaction://hlinksldjump"/>
                        </a:rPr>
                        <a:t>クラスを登録する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１９</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5" action="ppaction://hlinksldjump"/>
                        </a:rPr>
                        <a:t>初回サインイン時の操作方法</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４</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6" action="ppaction://hlinksldjump"/>
                        </a:rPr>
                        <a:t>学習者をクラスに登録・除外する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２０</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7" action="ppaction://hlinksldjump"/>
                        </a:rPr>
                        <a:t>メニューの見方</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５</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8" action="ppaction://hlinksldjump"/>
                        </a:rPr>
                        <a:t>複数のクラスを一括登録する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２２</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9" action="ppaction://hlinksldjump"/>
                        </a:rPr>
                        <a:t>情報の絞り込み・ソート・表示件数を変える</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６</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10" action="ppaction://hlinksldjump"/>
                        </a:rPr>
                        <a:t>複数の学習者をクラスに一括登録する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２４</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1" action="ppaction://hlinksldjump"/>
                        </a:rPr>
                        <a:t>情報を編集・削除する   </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７</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2" action="ppaction://hlinksldjump"/>
                        </a:rPr>
                        <a:t>クラスの学習者をCSVファイルで保存する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２６</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3" action="ppaction://hlinksldjump"/>
                        </a:rPr>
                        <a:t>情報をCSVファイルで保存する  </a:t>
                      </a:r>
                      <a:r>
                        <a:rPr lang="ja" sz="1000" b="1"/>
                        <a:t> </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８</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r>
                        <a:rPr lang="ja" sz="1100" b="1">
                          <a:highlight>
                            <a:srgbClr val="D9D9D9"/>
                          </a:highlight>
                        </a:rPr>
                        <a:t>【 QRコードログイン管理 】</a:t>
                      </a:r>
                      <a:endParaRPr sz="11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4" action="ppaction://hlinksldjump"/>
                        </a:rPr>
                        <a:t>一括選択について</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９</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5" action="ppaction://hlinksldjump"/>
                        </a:rPr>
                        <a:t>個別で</a:t>
                      </a:r>
                      <a:r>
                        <a:rPr lang="ja" sz="1000" b="1" u="sng">
                          <a:solidFill>
                            <a:schemeClr val="hlink"/>
                          </a:solidFill>
                          <a:hlinkClick r:id="rId15" action="ppaction://hlinksldjump"/>
                        </a:rPr>
                        <a:t>ログインカードを印刷する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２７</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6" action="ppaction://hlinksldjump"/>
                        </a:rPr>
                        <a:t>ユーザー数を表示する</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１０</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17" action="ppaction://hlinksldjump"/>
                        </a:rPr>
                        <a:t>一括</a:t>
                      </a:r>
                      <a:r>
                        <a:rPr lang="ja" sz="1000" b="1" u="sng">
                          <a:solidFill>
                            <a:schemeClr val="hlink"/>
                          </a:solidFill>
                          <a:hlinkClick r:id="rId17" action="ppaction://hlinksldjump"/>
                        </a:rPr>
                        <a:t>でログインカードを印刷する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２９</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8" action="ppaction://hlinksldjump"/>
                        </a:rPr>
                        <a:t>ログアウトする</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１１</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19" action="ppaction://hlinksldjump"/>
                        </a:rPr>
                        <a:t>QRコードをリセットする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３１</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340675">
                <a:tc>
                  <a:txBody>
                    <a:bodyPr/>
                    <a:lstStyle/>
                    <a:p>
                      <a:pPr marL="0" lvl="0" indent="0" algn="l" rtl="0">
                        <a:spcBef>
                          <a:spcPts val="600"/>
                        </a:spcBef>
                        <a:spcAft>
                          <a:spcPts val="0"/>
                        </a:spcAft>
                        <a:buClr>
                          <a:srgbClr val="000000"/>
                        </a:buClr>
                        <a:buSzPts val="1300"/>
                        <a:buFont typeface="Arial"/>
                        <a:buNone/>
                      </a:pPr>
                      <a:r>
                        <a:rPr lang="ja" sz="1100" b="1">
                          <a:highlight>
                            <a:srgbClr val="D9D9D9"/>
                          </a:highlight>
                        </a:rPr>
                        <a:t>【 アカウント（ユーザー）操作】</a:t>
                      </a:r>
                      <a:endParaRPr sz="11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20" action="ppaction://hlinksldjump"/>
                        </a:rPr>
                        <a:t>QRコードを一括リセットする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３２</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21" action="ppaction://hlinksldjump"/>
                        </a:rPr>
                        <a:t>ユーザー管理画面を開く </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１２</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None/>
                      </a:pPr>
                      <a:r>
                        <a:rPr lang="ja" sz="1000" b="1" u="sng">
                          <a:solidFill>
                            <a:schemeClr val="hlink"/>
                          </a:solidFill>
                          <a:hlinkClick r:id="rId22" action="ppaction://hlinksldjump"/>
                        </a:rPr>
                        <a:t>お問合せ</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３３</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1"/>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23" action="ppaction://hlinksldjump"/>
                        </a:rPr>
                        <a:t>ユーザーを追加する</a:t>
                      </a:r>
                      <a:r>
                        <a:rPr lang="ja" sz="1000" b="1"/>
                        <a:t>  </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１３</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600"/>
                        </a:spcBef>
                        <a:spcAft>
                          <a:spcPts val="0"/>
                        </a:spcAft>
                        <a:buClr>
                          <a:srgbClr val="000000"/>
                        </a:buClr>
                        <a:buSzPts val="1300"/>
                        <a:buFont typeface="Arial"/>
                        <a:buNone/>
                      </a:pP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2"/>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24" action="ppaction://hlinksldjump"/>
                        </a:rPr>
                        <a:t>複数のユーザーを一括登録する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１４</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3"/>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25" action="ppaction://hlinksldjump"/>
                        </a:rPr>
                        <a:t>一括編集</a:t>
                      </a:r>
                      <a:r>
                        <a:rPr lang="ja" sz="1000" b="1" u="sng">
                          <a:solidFill>
                            <a:schemeClr val="hlink"/>
                          </a:solidFill>
                          <a:hlinkClick r:id="rId25" action="ppaction://hlinksldjump"/>
                        </a:rPr>
                        <a:t>について</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１６</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4"/>
                  </a:ext>
                </a:extLst>
              </a:tr>
              <a:tr h="340675">
                <a:tc>
                  <a:txBody>
                    <a:bodyPr/>
                    <a:lstStyle/>
                    <a:p>
                      <a:pPr marL="0" lvl="0" indent="0" algn="l" rtl="0">
                        <a:spcBef>
                          <a:spcPts val="600"/>
                        </a:spcBef>
                        <a:spcAft>
                          <a:spcPts val="0"/>
                        </a:spcAft>
                        <a:buClr>
                          <a:srgbClr val="000000"/>
                        </a:buClr>
                        <a:buSzPts val="1300"/>
                        <a:buFont typeface="Arial"/>
                        <a:buNone/>
                      </a:pPr>
                      <a:r>
                        <a:rPr lang="ja" sz="1000" b="1" u="sng">
                          <a:solidFill>
                            <a:schemeClr val="hlink"/>
                          </a:solidFill>
                          <a:hlinkClick r:id="rId26" action="ppaction://hlinksldjump"/>
                        </a:rPr>
                        <a:t>ユーザーの役割を変更する</a:t>
                      </a: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ja" sz="1000" b="1"/>
                        <a:t>１８</a:t>
                      </a: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000" b="1"/>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52" name="Google Shape;52;gf2e5ec2f2f_0_499"/>
          <p:cNvSpPr/>
          <p:nvPr/>
        </p:nvSpPr>
        <p:spPr>
          <a:xfrm>
            <a:off x="4856300" y="4889075"/>
            <a:ext cx="3819600" cy="1458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300"/>
              <a:buFont typeface="Arial"/>
              <a:buNone/>
            </a:pPr>
            <a:r>
              <a:rPr lang="ja" sz="1000" b="1" i="0" u="none" strike="noStrike" cap="none">
                <a:solidFill>
                  <a:srgbClr val="FF0000"/>
                </a:solidFill>
                <a:latin typeface="Arial"/>
                <a:ea typeface="Arial"/>
                <a:cs typeface="Arial"/>
                <a:sym typeface="Arial"/>
              </a:rPr>
              <a:t>InterCLASS Console Support（</a:t>
            </a:r>
            <a:r>
              <a:rPr lang="ja" sz="1000" b="1">
                <a:solidFill>
                  <a:srgbClr val="FF0000"/>
                </a:solidFill>
              </a:rPr>
              <a:t>以下「</a:t>
            </a:r>
            <a:r>
              <a:rPr lang="ja" sz="1000" b="1" i="0" u="none" strike="noStrike" cap="none">
                <a:solidFill>
                  <a:srgbClr val="FF0000"/>
                </a:solidFill>
                <a:latin typeface="Arial"/>
                <a:ea typeface="Arial"/>
                <a:cs typeface="Arial"/>
                <a:sym typeface="Arial"/>
              </a:rPr>
              <a:t>ICCS</a:t>
            </a:r>
            <a:r>
              <a:rPr lang="ja" sz="1000" b="1">
                <a:solidFill>
                  <a:srgbClr val="FF0000"/>
                </a:solidFill>
              </a:rPr>
              <a:t>」</a:t>
            </a:r>
            <a:r>
              <a:rPr lang="ja" sz="1000" b="1" i="0" u="none" strike="noStrike" cap="none">
                <a:solidFill>
                  <a:srgbClr val="FF0000"/>
                </a:solidFill>
                <a:latin typeface="Arial"/>
                <a:ea typeface="Arial"/>
                <a:cs typeface="Arial"/>
                <a:sym typeface="Arial"/>
              </a:rPr>
              <a:t>）</a:t>
            </a:r>
            <a:r>
              <a:rPr lang="ja" sz="1000" b="1" i="0" u="none" strike="noStrike" cap="none">
                <a:solidFill>
                  <a:srgbClr val="1A1A1A"/>
                </a:solidFill>
                <a:latin typeface="Arial"/>
                <a:ea typeface="Arial"/>
                <a:cs typeface="Arial"/>
                <a:sym typeface="Arial"/>
              </a:rPr>
              <a:t>は、</a:t>
            </a:r>
            <a:endParaRPr sz="1000" b="1" i="0" u="none" strike="noStrike" cap="none">
              <a:solidFill>
                <a:srgbClr val="1A1A1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ja" sz="1000" b="1" i="0" u="none" strike="noStrike" cap="none">
                <a:solidFill>
                  <a:srgbClr val="1A1A1A"/>
                </a:solidFill>
                <a:latin typeface="Arial"/>
                <a:ea typeface="Arial"/>
                <a:cs typeface="Arial"/>
                <a:sym typeface="Arial"/>
              </a:rPr>
              <a:t>管理コン</a:t>
            </a:r>
            <a:r>
              <a:rPr lang="ja" sz="1000" b="1" i="0" strike="noStrike" cap="none">
                <a:solidFill>
                  <a:srgbClr val="1A1A1A"/>
                </a:solidFill>
                <a:latin typeface="Arial"/>
                <a:ea typeface="Arial"/>
                <a:cs typeface="Arial"/>
                <a:sym typeface="Arial"/>
              </a:rPr>
              <a:t>ソール上で行う管理・作業をスムーズにするための補完</a:t>
            </a:r>
            <a:r>
              <a:rPr lang="ja" sz="1000" b="1">
                <a:solidFill>
                  <a:srgbClr val="1A1A1A"/>
                </a:solidFill>
              </a:rPr>
              <a:t>ツールです。</a:t>
            </a:r>
            <a:endParaRPr sz="1000" b="1" i="0" u="none" strike="noStrike" cap="none">
              <a:solidFill>
                <a:srgbClr val="1A1A1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ja" sz="1000" b="1" i="0" u="none" strike="noStrike" cap="none">
                <a:solidFill>
                  <a:srgbClr val="FF0000"/>
                </a:solidFill>
                <a:latin typeface="Arial"/>
                <a:ea typeface="Arial"/>
                <a:cs typeface="Arial"/>
                <a:sym typeface="Arial"/>
              </a:rPr>
              <a:t>管理者の権限や種類により、一部の操作が行えない場合もございます。</a:t>
            </a:r>
            <a:r>
              <a:rPr lang="ja" sz="1000" b="1" i="0" u="none" strike="noStrike" cap="none">
                <a:solidFill>
                  <a:srgbClr val="1A1A1A"/>
                </a:solidFill>
                <a:latin typeface="Arial"/>
                <a:ea typeface="Arial"/>
                <a:cs typeface="Arial"/>
                <a:sym typeface="Arial"/>
              </a:rPr>
              <a:t>ご自身の管理権限と照らし合わせてご覧ください。</a:t>
            </a:r>
            <a:endParaRPr sz="1000" b="1" i="0" u="none" strike="noStrike" cap="none">
              <a:solidFill>
                <a:srgbClr val="1A1A1A"/>
              </a:solidFill>
              <a:latin typeface="Arial"/>
              <a:ea typeface="Arial"/>
              <a:cs typeface="Arial"/>
              <a:sym typeface="Arial"/>
            </a:endParaRPr>
          </a:p>
        </p:txBody>
      </p:sp>
      <p:sp>
        <p:nvSpPr>
          <p:cNvPr id="53" name="Google Shape;53;gf2e5ec2f2f_0_49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solidFill>
                  <a:srgbClr val="000000"/>
                </a:solidFill>
                <a:latin typeface="Arial"/>
                <a:ea typeface="Arial"/>
                <a:cs typeface="Arial"/>
                <a:sym typeface="Arial"/>
              </a:rPr>
              <a:t>目次</a:t>
            </a:r>
            <a:endParaRPr sz="3000">
              <a:solidFill>
                <a:srgbClr val="000000"/>
              </a:solidFill>
            </a:endParaRPr>
          </a:p>
        </p:txBody>
      </p:sp>
      <p:sp>
        <p:nvSpPr>
          <p:cNvPr id="54" name="Google Shape;54;gf2e5ec2f2f_0_499"/>
          <p:cNvSpPr txBox="1"/>
          <p:nvPr/>
        </p:nvSpPr>
        <p:spPr>
          <a:xfrm>
            <a:off x="2227275" y="252675"/>
            <a:ext cx="60630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1000"/>
              <a:t>※組織部門管理・グループ管理の方法については製品マニュアルでご確認ください。</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3"/>
          <p:cNvPicPr preferRelativeResize="0"/>
          <p:nvPr/>
        </p:nvPicPr>
        <p:blipFill rotWithShape="1">
          <a:blip r:embed="rId3">
            <a:alphaModFix/>
          </a:blip>
          <a:srcRect r="50290"/>
          <a:stretch/>
        </p:blipFill>
        <p:spPr>
          <a:xfrm>
            <a:off x="5290600" y="2369402"/>
            <a:ext cx="2990923" cy="3813024"/>
          </a:xfrm>
          <a:prstGeom prst="rect">
            <a:avLst/>
          </a:prstGeom>
          <a:noFill/>
          <a:ln w="9525" cap="flat" cmpd="sng">
            <a:solidFill>
              <a:srgbClr val="D9D9D9"/>
            </a:solidFill>
            <a:prstDash val="solid"/>
            <a:round/>
            <a:headEnd type="none" w="sm" len="sm"/>
            <a:tailEnd type="none" w="sm" len="sm"/>
          </a:ln>
        </p:spPr>
      </p:pic>
      <p:sp>
        <p:nvSpPr>
          <p:cNvPr id="394" name="Google Shape;394;p3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20</a:t>
            </a:fld>
            <a:endParaRPr/>
          </a:p>
        </p:txBody>
      </p:sp>
      <p:sp>
        <p:nvSpPr>
          <p:cNvPr id="395" name="Google Shape;395;p33"/>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学習者をクラスに登録・除外する</a:t>
            </a:r>
            <a:endParaRPr sz="3000" u="sng">
              <a:latin typeface="Arial"/>
              <a:ea typeface="Arial"/>
              <a:cs typeface="Arial"/>
              <a:sym typeface="Arial"/>
            </a:endParaRPr>
          </a:p>
        </p:txBody>
      </p:sp>
      <p:graphicFrame>
        <p:nvGraphicFramePr>
          <p:cNvPr id="396" name="Google Shape;396;p33"/>
          <p:cNvGraphicFramePr/>
          <p:nvPr/>
        </p:nvGraphicFramePr>
        <p:xfrm>
          <a:off x="356713" y="1252938"/>
          <a:ext cx="4178975" cy="3542068"/>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4390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979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latin typeface="Meiryo"/>
                          <a:ea typeface="Meiryo"/>
                          <a:cs typeface="Meiryo"/>
                          <a:sym typeface="Meiryo"/>
                        </a:rPr>
                        <a:t>各</a:t>
                      </a:r>
                      <a:r>
                        <a:rPr lang="ja">
                          <a:latin typeface="Meiryo"/>
                          <a:ea typeface="Meiryo"/>
                          <a:cs typeface="Meiryo"/>
                          <a:sym typeface="Meiryo"/>
                        </a:rPr>
                        <a:t>クラス名</a:t>
                      </a:r>
                      <a:r>
                        <a:rPr lang="ja" sz="1400" u="none" strike="noStrike" cap="none">
                          <a:latin typeface="Meiryo"/>
                          <a:ea typeface="Meiryo"/>
                          <a:cs typeface="Meiryo"/>
                          <a:sym typeface="Meiryo"/>
                        </a:rPr>
                        <a:t>の行の</a:t>
                      </a:r>
                      <a:r>
                        <a:rPr lang="ja" sz="1400" b="1" u="none" strike="noStrike" cap="none">
                          <a:latin typeface="Meiryo"/>
                          <a:ea typeface="Meiryo"/>
                          <a:cs typeface="Meiryo"/>
                          <a:sym typeface="Meiryo"/>
                        </a:rPr>
                        <a:t>［学習者</a:t>
                      </a:r>
                      <a:r>
                        <a:rPr lang="ja" b="1">
                          <a:latin typeface="Meiryo"/>
                          <a:ea typeface="Meiryo"/>
                          <a:cs typeface="Meiryo"/>
                          <a:sym typeface="Meiryo"/>
                        </a:rPr>
                        <a:t>を</a:t>
                      </a:r>
                      <a:r>
                        <a:rPr lang="ja" sz="1400" b="1" u="none" strike="noStrike" cap="none">
                          <a:latin typeface="Meiryo"/>
                          <a:ea typeface="Meiryo"/>
                          <a:cs typeface="Meiryo"/>
                          <a:sym typeface="Meiryo"/>
                        </a:rPr>
                        <a:t>管理］</a:t>
                      </a:r>
                      <a:r>
                        <a:rPr lang="ja" sz="1400" u="none" strike="noStrike" cap="none">
                          <a:latin typeface="Meiryo"/>
                          <a:ea typeface="Meiryo"/>
                          <a:cs typeface="Meiryo"/>
                          <a:sym typeface="Meiryo"/>
                        </a:rPr>
                        <a:t>をクリック</a:t>
                      </a:r>
                      <a:br>
                        <a:rPr lang="ja" sz="1400" u="none" strike="noStrike" cap="none">
                          <a:latin typeface="Meiryo"/>
                          <a:ea typeface="Meiryo"/>
                          <a:cs typeface="Meiryo"/>
                          <a:sym typeface="Meiryo"/>
                        </a:rPr>
                      </a:br>
                      <a:r>
                        <a:rPr lang="ja" sz="1200" u="none" strike="noStrike" cap="none"/>
                        <a:t>⇒</a:t>
                      </a:r>
                      <a:r>
                        <a:rPr lang="ja" sz="1200" u="none" strike="noStrike" cap="none">
                          <a:latin typeface="Meiryo"/>
                          <a:ea typeface="Meiryo"/>
                          <a:cs typeface="Meiryo"/>
                          <a:sym typeface="Meiryo"/>
                        </a:rPr>
                        <a:t>学習者の管理画面が表示されます。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897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画面左側の</a:t>
                      </a:r>
                      <a:r>
                        <a:rPr lang="ja" sz="1400" u="none" strike="noStrike" cap="none"/>
                        <a:t>学習者一覧から、クラスに登録する学習者を組織部門などから指定し、</a:t>
                      </a:r>
                      <a:r>
                        <a:rPr lang="ja" sz="1400" b="1" u="none" strike="noStrike" cap="none"/>
                        <a:t>［検索］</a:t>
                      </a:r>
                      <a:r>
                        <a:rPr lang="ja" sz="1400" u="none" strike="noStrike" cap="none"/>
                        <a:t>をクリック</a:t>
                      </a:r>
                      <a:endParaRPr sz="1400" u="none" strike="noStrike" cap="none"/>
                    </a:p>
                    <a:p>
                      <a:pPr marL="0" marR="0" lvl="0" indent="0" algn="l" rtl="0">
                        <a:lnSpc>
                          <a:spcPct val="115000"/>
                        </a:lnSpc>
                        <a:spcBef>
                          <a:spcPts val="200"/>
                        </a:spcBef>
                        <a:spcAft>
                          <a:spcPts val="0"/>
                        </a:spcAft>
                        <a:buClr>
                          <a:srgbClr val="000000"/>
                        </a:buClr>
                        <a:buSzPts val="1200"/>
                        <a:buFont typeface="Arial"/>
                        <a:buNone/>
                      </a:pPr>
                      <a:r>
                        <a:rPr lang="ja" sz="1200" u="none" strike="noStrike" cap="none"/>
                        <a:t>⇒該当するユーザーが表示されます。</a:t>
                      </a:r>
                      <a:endParaRPr sz="1200" u="none" strike="noStrike" cap="none"/>
                    </a:p>
                    <a:p>
                      <a:pPr marL="0" marR="0" lvl="0" indent="0" algn="l" rtl="0">
                        <a:lnSpc>
                          <a:spcPct val="115000"/>
                        </a:lnSpc>
                        <a:spcBef>
                          <a:spcPts val="200"/>
                        </a:spcBef>
                        <a:spcAft>
                          <a:spcPts val="0"/>
                        </a:spcAft>
                        <a:buClr>
                          <a:srgbClr val="000000"/>
                        </a:buClr>
                        <a:buSzPts val="1200"/>
                        <a:buFont typeface="Arial"/>
                        <a:buNone/>
                      </a:pPr>
                      <a:endParaRPr sz="1200"/>
                    </a:p>
                    <a:p>
                      <a:pPr marL="0" marR="0" lvl="0" indent="0" algn="l" rtl="0">
                        <a:lnSpc>
                          <a:spcPct val="115000"/>
                        </a:lnSpc>
                        <a:spcBef>
                          <a:spcPts val="200"/>
                        </a:spcBef>
                        <a:spcAft>
                          <a:spcPts val="0"/>
                        </a:spcAft>
                        <a:buClr>
                          <a:srgbClr val="000000"/>
                        </a:buClr>
                        <a:buSzPts val="1200"/>
                        <a:buFont typeface="Arial"/>
                        <a:buNone/>
                      </a:pPr>
                      <a:r>
                        <a:rPr lang="ja" sz="1200"/>
                        <a:t>※画面右側はクラスに登録済みの学習者情報が一覧で表示されます。</a:t>
                      </a:r>
                      <a:endParaRPr sz="12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97" name="Google Shape;397;p33"/>
          <p:cNvSpPr/>
          <p:nvPr/>
        </p:nvSpPr>
        <p:spPr>
          <a:xfrm>
            <a:off x="356750" y="4975275"/>
            <a:ext cx="4440600" cy="10158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 sz="1300" b="1" i="0" u="none" strike="noStrike" cap="none">
                <a:solidFill>
                  <a:srgbClr val="1A1A1A"/>
                </a:solidFill>
                <a:latin typeface="Arial"/>
                <a:ea typeface="Arial"/>
                <a:cs typeface="Arial"/>
                <a:sym typeface="Arial"/>
              </a:rPr>
              <a:t>この操作を行うことで、</a:t>
            </a:r>
            <a:r>
              <a:rPr lang="ja" sz="1300" b="1" i="0" u="none" strike="noStrike" cap="none">
                <a:solidFill>
                  <a:srgbClr val="FF0000"/>
                </a:solidFill>
                <a:latin typeface="Arial"/>
                <a:ea typeface="Arial"/>
                <a:cs typeface="Arial"/>
                <a:sym typeface="Arial"/>
              </a:rPr>
              <a:t>学習者がGoogle Classroomでクラスへの参加操作をする必要がなくなります。</a:t>
            </a:r>
            <a:endParaRPr sz="1300" b="1" i="0" u="none" strike="noStrike" cap="none">
              <a:solidFill>
                <a:srgbClr val="FF0000"/>
              </a:solidFill>
              <a:latin typeface="Arial"/>
              <a:ea typeface="Arial"/>
              <a:cs typeface="Arial"/>
              <a:sym typeface="Arial"/>
            </a:endParaRPr>
          </a:p>
        </p:txBody>
      </p:sp>
      <p:sp>
        <p:nvSpPr>
          <p:cNvPr id="398" name="Google Shape;398;p33"/>
          <p:cNvSpPr txBox="1"/>
          <p:nvPr/>
        </p:nvSpPr>
        <p:spPr>
          <a:xfrm>
            <a:off x="356717" y="4808786"/>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99" name="Google Shape;399;p33"/>
          <p:cNvPicPr preferRelativeResize="0"/>
          <p:nvPr/>
        </p:nvPicPr>
        <p:blipFill rotWithShape="1">
          <a:blip r:embed="rId4">
            <a:alphaModFix/>
          </a:blip>
          <a:srcRect/>
          <a:stretch/>
        </p:blipFill>
        <p:spPr>
          <a:xfrm>
            <a:off x="428813" y="4808788"/>
            <a:ext cx="286450" cy="286450"/>
          </a:xfrm>
          <a:prstGeom prst="rect">
            <a:avLst/>
          </a:prstGeom>
          <a:noFill/>
          <a:ln>
            <a:noFill/>
          </a:ln>
        </p:spPr>
      </p:pic>
      <p:sp>
        <p:nvSpPr>
          <p:cNvPr id="400" name="Google Shape;400;p3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92" b="1"/>
              <a:t>学習者をクラスに直接登録・除外します。</a:t>
            </a:r>
            <a:endParaRPr sz="1292" b="1"/>
          </a:p>
        </p:txBody>
      </p:sp>
      <p:sp>
        <p:nvSpPr>
          <p:cNvPr id="401" name="Google Shape;401;p33"/>
          <p:cNvSpPr/>
          <p:nvPr/>
        </p:nvSpPr>
        <p:spPr>
          <a:xfrm>
            <a:off x="6191663" y="5511325"/>
            <a:ext cx="1184100" cy="330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3"/>
          <p:cNvSpPr txBox="1"/>
          <p:nvPr/>
        </p:nvSpPr>
        <p:spPr>
          <a:xfrm>
            <a:off x="5585663" y="54059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pic>
        <p:nvPicPr>
          <p:cNvPr id="403" name="Google Shape;403;p33"/>
          <p:cNvPicPr preferRelativeResize="0"/>
          <p:nvPr/>
        </p:nvPicPr>
        <p:blipFill rotWithShape="1">
          <a:blip r:embed="rId5">
            <a:alphaModFix/>
          </a:blip>
          <a:srcRect l="30814"/>
          <a:stretch/>
        </p:blipFill>
        <p:spPr>
          <a:xfrm>
            <a:off x="4773612" y="1252925"/>
            <a:ext cx="4178976" cy="988475"/>
          </a:xfrm>
          <a:prstGeom prst="rect">
            <a:avLst/>
          </a:prstGeom>
          <a:noFill/>
          <a:ln w="9525" cap="flat" cmpd="sng">
            <a:solidFill>
              <a:srgbClr val="D9D9D9"/>
            </a:solidFill>
            <a:prstDash val="solid"/>
            <a:round/>
            <a:headEnd type="none" w="sm" len="sm"/>
            <a:tailEnd type="none" w="sm" len="sm"/>
          </a:ln>
        </p:spPr>
      </p:pic>
      <p:sp>
        <p:nvSpPr>
          <p:cNvPr id="404" name="Google Shape;404;p33"/>
          <p:cNvSpPr/>
          <p:nvPr/>
        </p:nvSpPr>
        <p:spPr>
          <a:xfrm>
            <a:off x="7931988" y="1640830"/>
            <a:ext cx="8445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3"/>
          <p:cNvSpPr txBox="1"/>
          <p:nvPr/>
        </p:nvSpPr>
        <p:spPr>
          <a:xfrm>
            <a:off x="7586288" y="11413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406" name="Google Shape;406;p33"/>
          <p:cNvCxnSpPr>
            <a:stCxn id="404" idx="2"/>
            <a:endCxn id="401" idx="3"/>
          </p:cNvCxnSpPr>
          <p:nvPr/>
        </p:nvCxnSpPr>
        <p:spPr>
          <a:xfrm rot="5400000">
            <a:off x="5990388" y="3312580"/>
            <a:ext cx="3749100" cy="978600"/>
          </a:xfrm>
          <a:prstGeom prst="bentConnector2">
            <a:avLst/>
          </a:prstGeom>
          <a:noFill/>
          <a:ln w="19050" cap="flat" cmpd="sng">
            <a:solidFill>
              <a:srgbClr val="FF0000"/>
            </a:solidFill>
            <a:prstDash val="dot"/>
            <a:round/>
            <a:headEnd type="none" w="med" len="med"/>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gf07405f4cf_0_28"/>
          <p:cNvPicPr preferRelativeResize="0"/>
          <p:nvPr/>
        </p:nvPicPr>
        <p:blipFill rotWithShape="1">
          <a:blip r:embed="rId3">
            <a:alphaModFix/>
          </a:blip>
          <a:srcRect l="-897" t="-1529" b="-3237"/>
          <a:stretch/>
        </p:blipFill>
        <p:spPr>
          <a:xfrm>
            <a:off x="1016363" y="701950"/>
            <a:ext cx="7333924" cy="2901075"/>
          </a:xfrm>
          <a:prstGeom prst="rect">
            <a:avLst/>
          </a:prstGeom>
          <a:noFill/>
          <a:ln w="9525" cap="flat" cmpd="sng">
            <a:solidFill>
              <a:srgbClr val="D9D9D9"/>
            </a:solidFill>
            <a:prstDash val="solid"/>
            <a:round/>
            <a:headEnd type="none" w="sm" len="sm"/>
            <a:tailEnd type="none" w="sm" len="sm"/>
          </a:ln>
        </p:spPr>
      </p:pic>
      <p:sp>
        <p:nvSpPr>
          <p:cNvPr id="412" name="Google Shape;412;gf07405f4cf_0_2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21</a:t>
            </a:fld>
            <a:endParaRPr/>
          </a:p>
        </p:txBody>
      </p:sp>
      <p:sp>
        <p:nvSpPr>
          <p:cNvPr id="413" name="Google Shape;413;gf07405f4cf_0_28"/>
          <p:cNvSpPr/>
          <p:nvPr/>
        </p:nvSpPr>
        <p:spPr>
          <a:xfrm>
            <a:off x="4259100" y="2182975"/>
            <a:ext cx="919200" cy="905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f07405f4cf_0_28"/>
          <p:cNvSpPr/>
          <p:nvPr/>
        </p:nvSpPr>
        <p:spPr>
          <a:xfrm>
            <a:off x="1330650" y="1878525"/>
            <a:ext cx="349500" cy="51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15" name="Google Shape;415;gf07405f4cf_0_28"/>
          <p:cNvGraphicFramePr/>
          <p:nvPr/>
        </p:nvGraphicFramePr>
        <p:xfrm>
          <a:off x="647938" y="4338988"/>
          <a:ext cx="6458400" cy="1961556"/>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5878550">
                  <a:extLst>
                    <a:ext uri="{9D8B030D-6E8A-4147-A177-3AD203B41FA5}">
                      <a16:colId xmlns:a16="http://schemas.microsoft.com/office/drawing/2014/main" val="20001"/>
                    </a:ext>
                  </a:extLst>
                </a:gridCol>
              </a:tblGrid>
              <a:tr h="523150">
                <a:tc>
                  <a:txBody>
                    <a:bodyPr/>
                    <a:lstStyle/>
                    <a:p>
                      <a:pPr marL="0" marR="0" lvl="0" indent="0" algn="ctr" rtl="0">
                        <a:lnSpc>
                          <a:spcPct val="150000"/>
                        </a:lnSpc>
                        <a:spcBef>
                          <a:spcPts val="0"/>
                        </a:spcBef>
                        <a:spcAft>
                          <a:spcPts val="0"/>
                        </a:spcAft>
                        <a:buClr>
                          <a:srgbClr val="000000"/>
                        </a:buClr>
                        <a:buSzPts val="1400"/>
                        <a:buFont typeface="Arial"/>
                        <a:buNone/>
                      </a:pPr>
                      <a:r>
                        <a:rPr lang="ja"/>
                        <a:t>４</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200"/>
                        </a:spcBef>
                        <a:spcAft>
                          <a:spcPts val="0"/>
                        </a:spcAft>
                        <a:buNone/>
                      </a:pPr>
                      <a:r>
                        <a:rPr lang="ja"/>
                        <a:t>対象のユーザーのチェックボックスにチェックを入れて選択します。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38200">
                <a:tc>
                  <a:txBody>
                    <a:bodyPr/>
                    <a:lstStyle/>
                    <a:p>
                      <a:pPr marL="0" marR="0" lvl="0" indent="0" algn="ctr" rtl="0">
                        <a:lnSpc>
                          <a:spcPct val="150000"/>
                        </a:lnSpc>
                        <a:spcBef>
                          <a:spcPts val="0"/>
                        </a:spcBef>
                        <a:spcAft>
                          <a:spcPts val="0"/>
                        </a:spcAft>
                        <a:buClr>
                          <a:srgbClr val="000000"/>
                        </a:buClr>
                        <a:buSzPts val="1400"/>
                        <a:buFont typeface="Arial"/>
                        <a:buNone/>
                      </a:pPr>
                      <a:r>
                        <a:rPr lang="ja"/>
                        <a:t>５</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200"/>
                        </a:spcBef>
                        <a:spcAft>
                          <a:spcPts val="0"/>
                        </a:spcAft>
                        <a:buNone/>
                      </a:pPr>
                      <a:r>
                        <a:rPr lang="ja" b="1"/>
                        <a:t>クラスにメンバーとして登録する場合は［ 追加 &gt; ​］</a:t>
                      </a:r>
                      <a:endParaRPr b="1"/>
                    </a:p>
                    <a:p>
                      <a:pPr marL="0" lvl="0" indent="0" algn="l" rtl="0">
                        <a:lnSpc>
                          <a:spcPct val="115000"/>
                        </a:lnSpc>
                        <a:spcBef>
                          <a:spcPts val="200"/>
                        </a:spcBef>
                        <a:spcAft>
                          <a:spcPts val="0"/>
                        </a:spcAft>
                        <a:buNone/>
                      </a:pPr>
                      <a:r>
                        <a:rPr lang="ja" b="1"/>
                        <a:t>クラスからメンバーを削除する場合は［ &lt; 除外 ］</a:t>
                      </a:r>
                      <a:r>
                        <a:rPr lang="ja"/>
                        <a:t>をクリック</a:t>
                      </a:r>
                      <a:endParaRPr/>
                    </a:p>
                    <a:p>
                      <a:pPr marL="0" lvl="0" indent="0" algn="l" rtl="0">
                        <a:lnSpc>
                          <a:spcPct val="115000"/>
                        </a:lnSpc>
                        <a:spcBef>
                          <a:spcPts val="0"/>
                        </a:spcBef>
                        <a:spcAft>
                          <a:spcPts val="0"/>
                        </a:spcAft>
                        <a:buNone/>
                      </a:pPr>
                      <a:r>
                        <a:rPr lang="ja" sz="1200"/>
                        <a:t>⇒「ユーザー一覧」「登録ユーザー一覧」内での移動を行います。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12125">
                <a:tc>
                  <a:txBody>
                    <a:bodyPr/>
                    <a:lstStyle/>
                    <a:p>
                      <a:pPr marL="0" marR="0" lvl="0" indent="0" algn="ctr" rtl="0">
                        <a:lnSpc>
                          <a:spcPct val="150000"/>
                        </a:lnSpc>
                        <a:spcBef>
                          <a:spcPts val="0"/>
                        </a:spcBef>
                        <a:spcAft>
                          <a:spcPts val="0"/>
                        </a:spcAft>
                        <a:buNone/>
                      </a:pPr>
                      <a:r>
                        <a:rPr lang="ja"/>
                        <a:t>※</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200"/>
                        <a:buFont typeface="Arial"/>
                        <a:buNone/>
                      </a:pPr>
                      <a:r>
                        <a:rPr lang="ja" sz="1200" b="1"/>
                        <a:t>［詳細情報を取得］</a:t>
                      </a:r>
                      <a:r>
                        <a:rPr lang="ja" sz="1200"/>
                        <a:t>をクリックすると、「登録ユーザー一覧」に、</a:t>
                      </a:r>
                      <a:endParaRPr sz="1200"/>
                    </a:p>
                    <a:p>
                      <a:pPr marL="0" lvl="0" indent="0" algn="l" rtl="0">
                        <a:spcBef>
                          <a:spcPts val="0"/>
                        </a:spcBef>
                        <a:spcAft>
                          <a:spcPts val="0"/>
                        </a:spcAft>
                        <a:buClr>
                          <a:srgbClr val="000000"/>
                        </a:buClr>
                        <a:buSzPts val="1200"/>
                        <a:buFont typeface="Arial"/>
                        <a:buNone/>
                      </a:pPr>
                      <a:r>
                        <a:rPr lang="ja" sz="1200"/>
                        <a:t>メールアドレス以外の情報も表示します。</a:t>
                      </a:r>
                      <a:endParaRPr b="1"/>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16" name="Google Shape;416;gf07405f4cf_0_28"/>
          <p:cNvSpPr txBox="1"/>
          <p:nvPr/>
        </p:nvSpPr>
        <p:spPr>
          <a:xfrm>
            <a:off x="4132538" y="16801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❺</a:t>
            </a:r>
            <a:endParaRPr sz="3000">
              <a:solidFill>
                <a:srgbClr val="FF0000"/>
              </a:solidFill>
            </a:endParaRPr>
          </a:p>
        </p:txBody>
      </p:sp>
      <p:sp>
        <p:nvSpPr>
          <p:cNvPr id="417" name="Google Shape;417;gf07405f4cf_0_28"/>
          <p:cNvSpPr txBox="1"/>
          <p:nvPr/>
        </p:nvSpPr>
        <p:spPr>
          <a:xfrm>
            <a:off x="793713" y="18599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➍</a:t>
            </a:r>
            <a:endParaRPr sz="3000">
              <a:solidFill>
                <a:srgbClr val="FF0000"/>
              </a:solidFill>
            </a:endParaRPr>
          </a:p>
        </p:txBody>
      </p:sp>
      <p:sp>
        <p:nvSpPr>
          <p:cNvPr id="418" name="Google Shape;418;gf07405f4cf_0_28"/>
          <p:cNvSpPr/>
          <p:nvPr/>
        </p:nvSpPr>
        <p:spPr>
          <a:xfrm>
            <a:off x="5361550" y="1144550"/>
            <a:ext cx="1055400" cy="3426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f07405f4cf_0_28"/>
          <p:cNvSpPr/>
          <p:nvPr/>
        </p:nvSpPr>
        <p:spPr>
          <a:xfrm>
            <a:off x="5018788" y="1156700"/>
            <a:ext cx="286800" cy="286500"/>
          </a:xfrm>
          <a:prstGeom prst="ellipse">
            <a:avLst/>
          </a:prstGeom>
          <a:solidFill>
            <a:srgbClr val="2E99F4"/>
          </a:solidFill>
          <a:ln>
            <a:noFill/>
          </a:ln>
        </p:spPr>
        <p:txBody>
          <a:bodyPr spcFirstLastPara="1" wrap="square" lIns="0" tIns="0" rIns="7200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ja" sz="1500" b="1" i="0" u="none" strike="noStrike" cap="none">
                <a:solidFill>
                  <a:srgbClr val="FFFFFF"/>
                </a:solidFill>
                <a:latin typeface="Arial"/>
                <a:ea typeface="Arial"/>
                <a:cs typeface="Arial"/>
                <a:sym typeface="Arial"/>
              </a:rPr>
              <a:t>※</a:t>
            </a:r>
            <a:endParaRPr sz="1500" b="1" i="0" u="none" strike="noStrike" cap="none">
              <a:solidFill>
                <a:srgbClr val="FFFFFF"/>
              </a:solidFill>
              <a:latin typeface="Arial"/>
              <a:ea typeface="Arial"/>
              <a:cs typeface="Arial"/>
              <a:sym typeface="Arial"/>
            </a:endParaRPr>
          </a:p>
        </p:txBody>
      </p:sp>
      <p:sp>
        <p:nvSpPr>
          <p:cNvPr id="420" name="Google Shape;420;gf07405f4cf_0_28"/>
          <p:cNvSpPr/>
          <p:nvPr/>
        </p:nvSpPr>
        <p:spPr>
          <a:xfrm>
            <a:off x="1342800" y="3603025"/>
            <a:ext cx="2685000" cy="342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000">
                <a:solidFill>
                  <a:srgbClr val="1A1A1A"/>
                </a:solidFill>
              </a:rPr>
              <a:t>画面左側：クラス未登録ユーザー</a:t>
            </a:r>
            <a:endParaRPr sz="1000" i="0" u="none" strike="noStrike" cap="none">
              <a:solidFill>
                <a:srgbClr val="1A1A1A"/>
              </a:solidFill>
            </a:endParaRPr>
          </a:p>
        </p:txBody>
      </p:sp>
      <p:sp>
        <p:nvSpPr>
          <p:cNvPr id="421" name="Google Shape;421;gf07405f4cf_0_28"/>
          <p:cNvSpPr/>
          <p:nvPr/>
        </p:nvSpPr>
        <p:spPr>
          <a:xfrm>
            <a:off x="5531050" y="3603025"/>
            <a:ext cx="2685000" cy="342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000">
                <a:solidFill>
                  <a:srgbClr val="1A1A1A"/>
                </a:solidFill>
              </a:rPr>
              <a:t>画面右側：登録済ユーザー</a:t>
            </a:r>
            <a:endParaRPr sz="1000" i="0" u="none" strike="noStrike" cap="none">
              <a:solidFill>
                <a:srgbClr val="1A1A1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f2e5ec2f2f_0_259"/>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22</a:t>
            </a:fld>
            <a:endParaRPr/>
          </a:p>
        </p:txBody>
      </p:sp>
      <p:graphicFrame>
        <p:nvGraphicFramePr>
          <p:cNvPr id="427" name="Google Shape;427;gf2e5ec2f2f_0_259"/>
          <p:cNvGraphicFramePr/>
          <p:nvPr/>
        </p:nvGraphicFramePr>
        <p:xfrm>
          <a:off x="306275" y="1410138"/>
          <a:ext cx="4178975" cy="398267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50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54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a:t>
                      </a:r>
                      <a:r>
                        <a:rPr lang="ja"/>
                        <a:t>の　　　　</a:t>
                      </a:r>
                      <a:r>
                        <a:rPr lang="ja" sz="1400" u="none" strike="noStrike" cap="none"/>
                        <a:t>をクリック</a:t>
                      </a:r>
                      <a:br>
                        <a:rPr lang="ja" sz="1400" u="none" strike="noStrike" cap="none"/>
                      </a:br>
                      <a:r>
                        <a:rPr lang="ja" sz="1200" u="none" strike="noStrike" cap="none"/>
                        <a:t>⇒「クラスルームのインポート」画面が表示されます。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21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［テンプレート］</a:t>
                      </a:r>
                      <a:r>
                        <a:rPr lang="ja" sz="1400" u="none" strike="noStrike" cap="none"/>
                        <a:t>をクリックして、</a:t>
                      </a:r>
                      <a:r>
                        <a:rPr lang="ja"/>
                        <a:t>CSVファイル</a:t>
                      </a:r>
                      <a:r>
                        <a:rPr lang="ja" sz="1400" u="none" strike="noStrike" cap="none"/>
                        <a:t>をダウンロード後、開きます。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021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u="none" strike="noStrike" cap="none"/>
                        <a:t>各項目の列に作成するクラスルームの情報を入力後、</a:t>
                      </a:r>
                      <a:r>
                        <a:rPr lang="ja"/>
                        <a:t>CSV</a:t>
                      </a:r>
                      <a:r>
                        <a:rPr lang="ja" sz="1400" u="none" strike="noStrike" cap="none"/>
                        <a:t>ファイルを保存します。</a:t>
                      </a:r>
                      <a:endParaRPr sz="1400" b="1" u="none" strike="noStrike" cap="none">
                        <a:solidFill>
                          <a:srgbClr val="1A1A1A"/>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28" name="Google Shape;428;gf2e5ec2f2f_0_259"/>
          <p:cNvPicPr preferRelativeResize="0"/>
          <p:nvPr/>
        </p:nvPicPr>
        <p:blipFill rotWithShape="1">
          <a:blip r:embed="rId3">
            <a:alphaModFix/>
          </a:blip>
          <a:srcRect/>
          <a:stretch/>
        </p:blipFill>
        <p:spPr>
          <a:xfrm>
            <a:off x="4747250" y="4806071"/>
            <a:ext cx="4090475" cy="1050854"/>
          </a:xfrm>
          <a:prstGeom prst="rect">
            <a:avLst/>
          </a:prstGeom>
          <a:noFill/>
          <a:ln w="9525" cap="flat" cmpd="sng">
            <a:solidFill>
              <a:srgbClr val="D9D9D9"/>
            </a:solidFill>
            <a:prstDash val="solid"/>
            <a:round/>
            <a:headEnd type="none" w="sm" len="sm"/>
            <a:tailEnd type="none" w="sm" len="sm"/>
          </a:ln>
        </p:spPr>
      </p:pic>
      <p:pic>
        <p:nvPicPr>
          <p:cNvPr id="429" name="Google Shape;429;gf2e5ec2f2f_0_259"/>
          <p:cNvPicPr preferRelativeResize="0"/>
          <p:nvPr/>
        </p:nvPicPr>
        <p:blipFill rotWithShape="1">
          <a:blip r:embed="rId4">
            <a:alphaModFix/>
          </a:blip>
          <a:srcRect l="-2165" t="-3380"/>
          <a:stretch/>
        </p:blipFill>
        <p:spPr>
          <a:xfrm>
            <a:off x="4658750" y="2247500"/>
            <a:ext cx="4178975" cy="1901275"/>
          </a:xfrm>
          <a:prstGeom prst="rect">
            <a:avLst/>
          </a:prstGeom>
          <a:noFill/>
          <a:ln w="9525" cap="flat" cmpd="sng">
            <a:solidFill>
              <a:srgbClr val="D9D9D9"/>
            </a:solidFill>
            <a:prstDash val="solid"/>
            <a:round/>
            <a:headEnd type="none" w="sm" len="sm"/>
            <a:tailEnd type="none" w="sm" len="sm"/>
          </a:ln>
        </p:spPr>
      </p:pic>
      <p:sp>
        <p:nvSpPr>
          <p:cNvPr id="430" name="Google Shape;430;gf2e5ec2f2f_0_25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複数のクラスを一括登録する</a:t>
            </a:r>
            <a:endParaRPr sz="3100" u="sng">
              <a:latin typeface="Arial"/>
              <a:ea typeface="Arial"/>
              <a:cs typeface="Arial"/>
              <a:sym typeface="Arial"/>
            </a:endParaRPr>
          </a:p>
        </p:txBody>
      </p:sp>
      <p:sp>
        <p:nvSpPr>
          <p:cNvPr id="431" name="Google Shape;431;gf2e5ec2f2f_0_259"/>
          <p:cNvSpPr/>
          <p:nvPr/>
        </p:nvSpPr>
        <p:spPr>
          <a:xfrm>
            <a:off x="4795950" y="3827375"/>
            <a:ext cx="855300" cy="281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2" name="Google Shape;432;gf2e5ec2f2f_0_259"/>
          <p:cNvPicPr preferRelativeResize="0"/>
          <p:nvPr/>
        </p:nvPicPr>
        <p:blipFill rotWithShape="1">
          <a:blip r:embed="rId5">
            <a:alphaModFix/>
          </a:blip>
          <a:srcRect/>
          <a:stretch/>
        </p:blipFill>
        <p:spPr>
          <a:xfrm>
            <a:off x="1740790" y="2470562"/>
            <a:ext cx="262175" cy="186625"/>
          </a:xfrm>
          <a:prstGeom prst="rect">
            <a:avLst/>
          </a:prstGeom>
          <a:noFill/>
          <a:ln>
            <a:noFill/>
          </a:ln>
        </p:spPr>
      </p:pic>
      <p:sp>
        <p:nvSpPr>
          <p:cNvPr id="433" name="Google Shape;433;gf2e5ec2f2f_0_25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292"/>
              <a:buFont typeface="Arial"/>
              <a:buNone/>
            </a:pPr>
            <a:r>
              <a:rPr lang="ja" sz="1292" b="1"/>
              <a:t>CSVファイルを使用して、複数のクラスを一括登録することができます。</a:t>
            </a:r>
            <a:endParaRPr sz="1292" b="1"/>
          </a:p>
          <a:p>
            <a:pPr marL="0" lvl="0" indent="0" algn="ctr" rtl="0">
              <a:lnSpc>
                <a:spcPct val="115000"/>
              </a:lnSpc>
              <a:spcBef>
                <a:spcPts val="0"/>
              </a:spcBef>
              <a:spcAft>
                <a:spcPts val="0"/>
              </a:spcAft>
              <a:buNone/>
            </a:pPr>
            <a:r>
              <a:rPr lang="ja" sz="1292" b="1"/>
              <a:t>①一括登録するための準備をします。</a:t>
            </a:r>
            <a:endParaRPr sz="1292" b="1"/>
          </a:p>
        </p:txBody>
      </p:sp>
      <p:sp>
        <p:nvSpPr>
          <p:cNvPr id="434" name="Google Shape;434;gf2e5ec2f2f_0_259"/>
          <p:cNvSpPr txBox="1"/>
          <p:nvPr/>
        </p:nvSpPr>
        <p:spPr>
          <a:xfrm>
            <a:off x="4557050" y="43934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sp>
        <p:nvSpPr>
          <p:cNvPr id="435" name="Google Shape;435;gf2e5ec2f2f_0_259"/>
          <p:cNvSpPr txBox="1"/>
          <p:nvPr/>
        </p:nvSpPr>
        <p:spPr>
          <a:xfrm>
            <a:off x="5482875" y="35037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cxnSp>
        <p:nvCxnSpPr>
          <p:cNvPr id="436" name="Google Shape;436;gf2e5ec2f2f_0_259"/>
          <p:cNvCxnSpPr>
            <a:stCxn id="431" idx="2"/>
            <a:endCxn id="428" idx="0"/>
          </p:cNvCxnSpPr>
          <p:nvPr/>
        </p:nvCxnSpPr>
        <p:spPr>
          <a:xfrm rot="-5400000" flipH="1">
            <a:off x="5659500" y="3672875"/>
            <a:ext cx="697200" cy="1569000"/>
          </a:xfrm>
          <a:prstGeom prst="bentConnector3">
            <a:avLst>
              <a:gd name="adj1" fmla="val 50007"/>
            </a:avLst>
          </a:prstGeom>
          <a:noFill/>
          <a:ln w="19050" cap="flat" cmpd="sng">
            <a:solidFill>
              <a:srgbClr val="FF0000"/>
            </a:solidFill>
            <a:prstDash val="dot"/>
            <a:round/>
            <a:headEnd type="none" w="med" len="med"/>
            <a:tailEnd type="stealth" w="med" len="med"/>
          </a:ln>
        </p:spPr>
      </p:cxnSp>
      <p:pic>
        <p:nvPicPr>
          <p:cNvPr id="437" name="Google Shape;437;gf2e5ec2f2f_0_259"/>
          <p:cNvPicPr preferRelativeResize="0"/>
          <p:nvPr/>
        </p:nvPicPr>
        <p:blipFill rotWithShape="1">
          <a:blip r:embed="rId6">
            <a:alphaModFix/>
          </a:blip>
          <a:srcRect l="55559" b="57085"/>
          <a:stretch/>
        </p:blipFill>
        <p:spPr>
          <a:xfrm>
            <a:off x="5729838" y="1260688"/>
            <a:ext cx="3107898" cy="732299"/>
          </a:xfrm>
          <a:prstGeom prst="rect">
            <a:avLst/>
          </a:prstGeom>
          <a:noFill/>
          <a:ln w="9525" cap="flat" cmpd="sng">
            <a:solidFill>
              <a:srgbClr val="D9D9D9"/>
            </a:solidFill>
            <a:prstDash val="solid"/>
            <a:round/>
            <a:headEnd type="none" w="sm" len="sm"/>
            <a:tailEnd type="none" w="sm" len="sm"/>
          </a:ln>
        </p:spPr>
      </p:pic>
      <p:sp>
        <p:nvSpPr>
          <p:cNvPr id="438" name="Google Shape;438;gf2e5ec2f2f_0_259"/>
          <p:cNvSpPr/>
          <p:nvPr/>
        </p:nvSpPr>
        <p:spPr>
          <a:xfrm>
            <a:off x="8087325" y="1573825"/>
            <a:ext cx="257400" cy="261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f2e5ec2f2f_0_259"/>
          <p:cNvSpPr txBox="1"/>
          <p:nvPr/>
        </p:nvSpPr>
        <p:spPr>
          <a:xfrm>
            <a:off x="8187813" y="16569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440" name="Google Shape;440;gf2e5ec2f2f_0_259"/>
          <p:cNvCxnSpPr>
            <a:stCxn id="438" idx="1"/>
            <a:endCxn id="429" idx="0"/>
          </p:cNvCxnSpPr>
          <p:nvPr/>
        </p:nvCxnSpPr>
        <p:spPr>
          <a:xfrm flipH="1">
            <a:off x="6748125" y="1704475"/>
            <a:ext cx="1339200" cy="543000"/>
          </a:xfrm>
          <a:prstGeom prst="bentConnector2">
            <a:avLst/>
          </a:prstGeom>
          <a:noFill/>
          <a:ln w="19050" cap="flat" cmpd="sng">
            <a:solidFill>
              <a:srgbClr val="FF0000"/>
            </a:solidFill>
            <a:prstDash val="dot"/>
            <a:round/>
            <a:headEnd type="none" w="med" len="med"/>
            <a:tailEnd type="stealth"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f2e5ec2f2f_0_278"/>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23</a:t>
            </a:fld>
            <a:endParaRPr/>
          </a:p>
        </p:txBody>
      </p:sp>
      <p:pic>
        <p:nvPicPr>
          <p:cNvPr id="446" name="Google Shape;446;gf2e5ec2f2f_0_278"/>
          <p:cNvPicPr preferRelativeResize="0"/>
          <p:nvPr/>
        </p:nvPicPr>
        <p:blipFill rotWithShape="1">
          <a:blip r:embed="rId3">
            <a:alphaModFix/>
          </a:blip>
          <a:srcRect t="1793" b="1269"/>
          <a:stretch/>
        </p:blipFill>
        <p:spPr>
          <a:xfrm>
            <a:off x="4554538" y="1439867"/>
            <a:ext cx="4348600" cy="3008934"/>
          </a:xfrm>
          <a:prstGeom prst="rect">
            <a:avLst/>
          </a:prstGeom>
          <a:noFill/>
          <a:ln w="9525" cap="flat" cmpd="sng">
            <a:solidFill>
              <a:srgbClr val="D9D9D9"/>
            </a:solidFill>
            <a:prstDash val="solid"/>
            <a:round/>
            <a:headEnd type="none" w="sm" len="sm"/>
            <a:tailEnd type="none" w="sm" len="sm"/>
          </a:ln>
        </p:spPr>
      </p:pic>
      <p:sp>
        <p:nvSpPr>
          <p:cNvPr id="447" name="Google Shape;447;gf2e5ec2f2f_0_278"/>
          <p:cNvSpPr/>
          <p:nvPr/>
        </p:nvSpPr>
        <p:spPr>
          <a:xfrm>
            <a:off x="8081038" y="4039425"/>
            <a:ext cx="735900" cy="341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48" name="Google Shape;448;gf2e5ec2f2f_0_278"/>
          <p:cNvGraphicFramePr/>
          <p:nvPr/>
        </p:nvGraphicFramePr>
        <p:xfrm>
          <a:off x="240863" y="1401550"/>
          <a:ext cx="4178975" cy="392880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18025">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再度、</a:t>
                      </a:r>
                      <a:r>
                        <a:rPr lang="ja"/>
                        <a:t>「</a:t>
                      </a:r>
                      <a:r>
                        <a:rPr lang="ja" sz="1400" u="none" strike="noStrike" cap="none"/>
                        <a:t>クラスルームのインポート</a:t>
                      </a:r>
                      <a:r>
                        <a:rPr lang="ja"/>
                        <a:t>」</a:t>
                      </a:r>
                      <a:r>
                        <a:rPr lang="ja" sz="1400" u="none" strike="noStrike" cap="none"/>
                        <a:t>画面を開きます。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923975">
                <a:tc>
                  <a:txBody>
                    <a:bodyPr/>
                    <a:lstStyle/>
                    <a:p>
                      <a:pPr marL="0" marR="0" lvl="0" indent="0" algn="ctr" rtl="0">
                        <a:lnSpc>
                          <a:spcPct val="115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186800">
                <a:tc>
                  <a:txBody>
                    <a:bodyPr/>
                    <a:lstStyle/>
                    <a:p>
                      <a:pPr marL="0" marR="0" lvl="0" indent="0" algn="ctr" rtl="0">
                        <a:lnSpc>
                          <a:spcPct val="115000"/>
                        </a:lnSpc>
                        <a:spcBef>
                          <a:spcPts val="0"/>
                        </a:spcBef>
                        <a:spcAft>
                          <a:spcPts val="0"/>
                        </a:spcAft>
                        <a:buClr>
                          <a:srgbClr val="000000"/>
                        </a:buClr>
                        <a:buSzPts val="1400"/>
                        <a:buFont typeface="Arial"/>
                        <a:buNone/>
                      </a:pPr>
                      <a:r>
                        <a:rPr lang="ja"/>
                        <a:t>７</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a:t>
                      </a:r>
                      <a:r>
                        <a:rPr lang="ja"/>
                        <a:t>クラス</a:t>
                      </a:r>
                      <a:r>
                        <a:rPr lang="ja" sz="1400" u="none" strike="noStrike" cap="none"/>
                        <a:t>の内容を確認して、</a:t>
                      </a:r>
                      <a:br>
                        <a:rPr lang="ja" sz="1400" u="none" strike="noStrike" cap="none"/>
                      </a:br>
                      <a:r>
                        <a:rPr lang="ja" sz="1400" u="none" strike="noStrike" cap="none"/>
                        <a:t>​</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⇒CSVファイルからインポートしたクラスが登録されます。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49" name="Google Shape;449;gf2e5ec2f2f_0_278"/>
          <p:cNvSpPr txBox="1"/>
          <p:nvPr/>
        </p:nvSpPr>
        <p:spPr>
          <a:xfrm>
            <a:off x="245850" y="619550"/>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②入力済みのCSVファイルからインポートして一括登録をします。</a:t>
            </a:r>
            <a:endParaRPr sz="1292" b="1"/>
          </a:p>
        </p:txBody>
      </p:sp>
      <p:sp>
        <p:nvSpPr>
          <p:cNvPr id="450" name="Google Shape;450;gf2e5ec2f2f_0_278"/>
          <p:cNvSpPr txBox="1"/>
          <p:nvPr/>
        </p:nvSpPr>
        <p:spPr>
          <a:xfrm>
            <a:off x="4960860" y="1992256"/>
            <a:ext cx="625500" cy="67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❻</a:t>
            </a:r>
            <a:endParaRPr sz="3000">
              <a:solidFill>
                <a:srgbClr val="FF0000"/>
              </a:solidFill>
            </a:endParaRPr>
          </a:p>
        </p:txBody>
      </p:sp>
      <p:sp>
        <p:nvSpPr>
          <p:cNvPr id="451" name="Google Shape;451;gf2e5ec2f2f_0_278"/>
          <p:cNvSpPr txBox="1"/>
          <p:nvPr/>
        </p:nvSpPr>
        <p:spPr>
          <a:xfrm>
            <a:off x="7535263" y="39174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solidFill>
                  <a:srgbClr val="FF0000"/>
                </a:solidFill>
                <a:highlight>
                  <a:srgbClr val="FFFFFF"/>
                </a:highlight>
              </a:rPr>
              <a:t>❼</a:t>
            </a:r>
            <a:endParaRPr sz="3000" dirty="0">
              <a:solidFill>
                <a:srgbClr val="FF0000"/>
              </a:solidFill>
              <a:highlight>
                <a:srgbClr val="FFFFFF"/>
              </a:highlight>
            </a:endParaRPr>
          </a:p>
        </p:txBody>
      </p:sp>
      <p:sp>
        <p:nvSpPr>
          <p:cNvPr id="452" name="Google Shape;452;gf2e5ec2f2f_0_278"/>
          <p:cNvSpPr/>
          <p:nvPr/>
        </p:nvSpPr>
        <p:spPr>
          <a:xfrm>
            <a:off x="5459338" y="2328050"/>
            <a:ext cx="673500" cy="227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5"/>
          <p:cNvPicPr preferRelativeResize="0"/>
          <p:nvPr/>
        </p:nvPicPr>
        <p:blipFill rotWithShape="1">
          <a:blip r:embed="rId3">
            <a:alphaModFix/>
          </a:blip>
          <a:srcRect l="-1476" t="-4362" r="13059"/>
          <a:stretch/>
        </p:blipFill>
        <p:spPr>
          <a:xfrm>
            <a:off x="5055337" y="2594325"/>
            <a:ext cx="3656749" cy="1895100"/>
          </a:xfrm>
          <a:prstGeom prst="rect">
            <a:avLst/>
          </a:prstGeom>
          <a:noFill/>
          <a:ln w="9525" cap="flat" cmpd="sng">
            <a:solidFill>
              <a:srgbClr val="D9D9D9"/>
            </a:solidFill>
            <a:prstDash val="solid"/>
            <a:round/>
            <a:headEnd type="none" w="sm" len="sm"/>
            <a:tailEnd type="none" w="sm" len="sm"/>
          </a:ln>
        </p:spPr>
      </p:pic>
      <p:pic>
        <p:nvPicPr>
          <p:cNvPr id="458" name="Google Shape;458;p35"/>
          <p:cNvPicPr preferRelativeResize="0"/>
          <p:nvPr/>
        </p:nvPicPr>
        <p:blipFill rotWithShape="1">
          <a:blip r:embed="rId4">
            <a:alphaModFix/>
          </a:blip>
          <a:srcRect/>
          <a:stretch/>
        </p:blipFill>
        <p:spPr>
          <a:xfrm>
            <a:off x="6248413" y="4762025"/>
            <a:ext cx="2463825" cy="1427375"/>
          </a:xfrm>
          <a:prstGeom prst="rect">
            <a:avLst/>
          </a:prstGeom>
          <a:noFill/>
          <a:ln w="9525" cap="flat" cmpd="sng">
            <a:solidFill>
              <a:srgbClr val="D9D9D9"/>
            </a:solidFill>
            <a:prstDash val="solid"/>
            <a:round/>
            <a:headEnd type="none" w="sm" len="sm"/>
            <a:tailEnd type="none" w="sm" len="sm"/>
          </a:ln>
        </p:spPr>
      </p:pic>
      <p:sp>
        <p:nvSpPr>
          <p:cNvPr id="459" name="Google Shape;459;p3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24</a:t>
            </a:fld>
            <a:endParaRPr/>
          </a:p>
        </p:txBody>
      </p:sp>
      <p:sp>
        <p:nvSpPr>
          <p:cNvPr id="460" name="Google Shape;460;p35"/>
          <p:cNvSpPr txBox="1">
            <a:spLocks noGrp="1"/>
          </p:cNvSpPr>
          <p:nvPr>
            <p:ph type="title"/>
          </p:nvPr>
        </p:nvSpPr>
        <p:spPr>
          <a:xfrm>
            <a:off x="356725" y="-14325"/>
            <a:ext cx="78828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2900" u="sng">
                <a:latin typeface="Arial"/>
                <a:ea typeface="Arial"/>
                <a:cs typeface="Arial"/>
                <a:sym typeface="Arial"/>
              </a:rPr>
              <a:t>複数の学習者をクラスに一括登録する</a:t>
            </a:r>
            <a:endParaRPr sz="2700" u="sng">
              <a:latin typeface="Arial"/>
              <a:ea typeface="Arial"/>
              <a:cs typeface="Arial"/>
              <a:sym typeface="Arial"/>
            </a:endParaRPr>
          </a:p>
        </p:txBody>
      </p:sp>
      <p:graphicFrame>
        <p:nvGraphicFramePr>
          <p:cNvPr id="461" name="Google Shape;461;p35"/>
          <p:cNvGraphicFramePr/>
          <p:nvPr/>
        </p:nvGraphicFramePr>
        <p:xfrm>
          <a:off x="411813" y="1272725"/>
          <a:ext cx="4178975" cy="345612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69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u="sng">
                          <a:solidFill>
                            <a:schemeClr val="hlink"/>
                          </a:solidFill>
                          <a:hlinkClick r:id="rId5" action="ppaction://hlinksldjump"/>
                        </a:rPr>
                        <a:t>P.20</a:t>
                      </a:r>
                      <a:r>
                        <a:rPr lang="ja"/>
                        <a:t>の1,2の手順で学習者一覧画面を表示します。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画面</a:t>
                      </a:r>
                      <a:r>
                        <a:rPr lang="ja" sz="1400" u="none" strike="noStrike" cap="none"/>
                        <a:t>右上の	</a:t>
                      </a:r>
                      <a:r>
                        <a:rPr lang="ja"/>
                        <a:t>　　　　　</a:t>
                      </a:r>
                      <a:r>
                        <a:rPr lang="ja" sz="1400" u="none" strike="noStrike" cap="none"/>
                        <a:t>をクリック</a:t>
                      </a:r>
                      <a:br>
                        <a:rPr lang="ja" sz="1300" u="none" strike="noStrike" cap="none"/>
                      </a:br>
                      <a:r>
                        <a:rPr lang="ja" sz="1100" u="none" strike="noStrike" cap="none"/>
                        <a:t>⇒「学習者のインポート」画面が表示されます。​</a:t>
                      </a:r>
                      <a:endParaRPr sz="1400" u="none" strike="noStrike" cap="none">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36650">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300" b="1" u="none" strike="noStrike" cap="none"/>
                        <a:t>［テンプレート］</a:t>
                      </a:r>
                      <a:r>
                        <a:rPr lang="ja" sz="1300" u="none" strike="noStrike" cap="none"/>
                        <a:t>をクリックして、</a:t>
                      </a:r>
                      <a:br>
                        <a:rPr lang="ja" sz="1300" u="none" strike="noStrike" cap="none"/>
                      </a:br>
                      <a:r>
                        <a:rPr lang="ja" sz="1300" u="none" strike="noStrike" cap="none"/>
                        <a:t>CS</a:t>
                      </a:r>
                      <a:r>
                        <a:rPr lang="ja" sz="1300"/>
                        <a:t>Vファイル</a:t>
                      </a:r>
                      <a:r>
                        <a:rPr lang="ja" sz="1300" u="none" strike="noStrike" cap="none"/>
                        <a:t>をダウンロード</a:t>
                      </a:r>
                      <a:r>
                        <a:rPr lang="ja" sz="1300"/>
                        <a:t>し</a:t>
                      </a:r>
                      <a:r>
                        <a:rPr lang="ja" sz="1300" u="none" strike="noStrike" cap="none"/>
                        <a:t>、開きます。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064475">
                <a:tc>
                  <a:txBody>
                    <a:bodyPr/>
                    <a:lstStyle/>
                    <a:p>
                      <a:pPr marL="0" marR="0" lvl="0" indent="0" algn="ctr" rtl="0">
                        <a:lnSpc>
                          <a:spcPct val="115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300" u="none" strike="noStrike" cap="none"/>
                        <a:t>メール​の列に</a:t>
                      </a:r>
                      <a:r>
                        <a:rPr lang="ja" sz="1300"/>
                        <a:t>登録したい</a:t>
                      </a:r>
                      <a:r>
                        <a:rPr lang="ja" sz="1300" u="none" strike="noStrike" cap="none"/>
                        <a:t>学習者の</a:t>
                      </a:r>
                      <a:r>
                        <a:rPr lang="ja" sz="1300"/>
                        <a:t>アカウント</a:t>
                      </a:r>
                      <a:r>
                        <a:rPr lang="ja" sz="1300" u="none" strike="noStrike" cap="none"/>
                        <a:t>を入力</a:t>
                      </a:r>
                      <a:r>
                        <a:rPr lang="ja" sz="1300"/>
                        <a:t>しCSVファイル</a:t>
                      </a:r>
                      <a:r>
                        <a:rPr lang="ja" sz="1300" u="none" strike="noStrike" cap="none"/>
                        <a:t>を保存します。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62" name="Google Shape;462;p35"/>
          <p:cNvSpPr/>
          <p:nvPr/>
        </p:nvSpPr>
        <p:spPr>
          <a:xfrm>
            <a:off x="5156163" y="4192050"/>
            <a:ext cx="865500" cy="252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p35"/>
          <p:cNvPicPr preferRelativeResize="0"/>
          <p:nvPr/>
        </p:nvPicPr>
        <p:blipFill rotWithShape="1">
          <a:blip r:embed="rId6">
            <a:alphaModFix/>
          </a:blip>
          <a:srcRect/>
          <a:stretch/>
        </p:blipFill>
        <p:spPr>
          <a:xfrm>
            <a:off x="2136288" y="2286088"/>
            <a:ext cx="262175" cy="186625"/>
          </a:xfrm>
          <a:prstGeom prst="rect">
            <a:avLst/>
          </a:prstGeom>
          <a:noFill/>
          <a:ln>
            <a:noFill/>
          </a:ln>
        </p:spPr>
      </p:pic>
      <p:sp>
        <p:nvSpPr>
          <p:cNvPr id="464" name="Google Shape;464;p3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292"/>
              <a:buFont typeface="Arial"/>
              <a:buNone/>
            </a:pPr>
            <a:r>
              <a:rPr lang="ja" sz="1292" b="1"/>
              <a:t>CSVファイルを使用して、複数の学習者をクラスに一括登録することができます。</a:t>
            </a:r>
            <a:endParaRPr sz="1292" b="1"/>
          </a:p>
          <a:p>
            <a:pPr marL="0" lvl="0" indent="0" algn="ctr" rtl="0">
              <a:lnSpc>
                <a:spcPct val="115000"/>
              </a:lnSpc>
              <a:spcBef>
                <a:spcPts val="0"/>
              </a:spcBef>
              <a:spcAft>
                <a:spcPts val="0"/>
              </a:spcAft>
              <a:buNone/>
            </a:pPr>
            <a:r>
              <a:rPr lang="ja" sz="1292" b="1"/>
              <a:t>①一括登録するための準備をします。</a:t>
            </a:r>
            <a:endParaRPr sz="1292" b="1"/>
          </a:p>
        </p:txBody>
      </p:sp>
      <p:sp>
        <p:nvSpPr>
          <p:cNvPr id="465" name="Google Shape;465;p35"/>
          <p:cNvSpPr txBox="1"/>
          <p:nvPr/>
        </p:nvSpPr>
        <p:spPr>
          <a:xfrm>
            <a:off x="5931613" y="39995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466" name="Google Shape;466;p35"/>
          <p:cNvSpPr txBox="1"/>
          <p:nvPr/>
        </p:nvSpPr>
        <p:spPr>
          <a:xfrm>
            <a:off x="5719613" y="47620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cxnSp>
        <p:nvCxnSpPr>
          <p:cNvPr id="467" name="Google Shape;467;p35"/>
          <p:cNvCxnSpPr>
            <a:stCxn id="462" idx="2"/>
            <a:endCxn id="458" idx="1"/>
          </p:cNvCxnSpPr>
          <p:nvPr/>
        </p:nvCxnSpPr>
        <p:spPr>
          <a:xfrm rot="-5400000" flipH="1">
            <a:off x="5403213" y="4630650"/>
            <a:ext cx="1030800" cy="659400"/>
          </a:xfrm>
          <a:prstGeom prst="bentConnector2">
            <a:avLst/>
          </a:prstGeom>
          <a:noFill/>
          <a:ln w="19050" cap="flat" cmpd="sng">
            <a:solidFill>
              <a:srgbClr val="FF0000"/>
            </a:solidFill>
            <a:prstDash val="dot"/>
            <a:round/>
            <a:headEnd type="none" w="med" len="med"/>
            <a:tailEnd type="stealth" w="med" len="med"/>
          </a:ln>
        </p:spPr>
      </p:cxnSp>
      <p:pic>
        <p:nvPicPr>
          <p:cNvPr id="468" name="Google Shape;468;p35"/>
          <p:cNvPicPr preferRelativeResize="0"/>
          <p:nvPr/>
        </p:nvPicPr>
        <p:blipFill>
          <a:blip r:embed="rId7">
            <a:alphaModFix/>
          </a:blip>
          <a:stretch>
            <a:fillRect/>
          </a:stretch>
        </p:blipFill>
        <p:spPr>
          <a:xfrm>
            <a:off x="5990113" y="1210723"/>
            <a:ext cx="1576675" cy="1150982"/>
          </a:xfrm>
          <a:prstGeom prst="rect">
            <a:avLst/>
          </a:prstGeom>
          <a:noFill/>
          <a:ln w="9525" cap="flat" cmpd="sng">
            <a:solidFill>
              <a:srgbClr val="D9D9D9"/>
            </a:solidFill>
            <a:prstDash val="solid"/>
            <a:round/>
            <a:headEnd type="none" w="sm" len="sm"/>
            <a:tailEnd type="none" w="sm" len="sm"/>
          </a:ln>
        </p:spPr>
      </p:pic>
      <p:cxnSp>
        <p:nvCxnSpPr>
          <p:cNvPr id="469" name="Google Shape;469;p35"/>
          <p:cNvCxnSpPr>
            <a:stCxn id="470" idx="1"/>
            <a:endCxn id="457" idx="1"/>
          </p:cNvCxnSpPr>
          <p:nvPr/>
        </p:nvCxnSpPr>
        <p:spPr>
          <a:xfrm flipH="1">
            <a:off x="5055387" y="1890622"/>
            <a:ext cx="1738500" cy="1651200"/>
          </a:xfrm>
          <a:prstGeom prst="bentConnector3">
            <a:avLst>
              <a:gd name="adj1" fmla="val 112650"/>
            </a:avLst>
          </a:prstGeom>
          <a:noFill/>
          <a:ln w="19050" cap="flat" cmpd="sng">
            <a:solidFill>
              <a:srgbClr val="FF0000"/>
            </a:solidFill>
            <a:prstDash val="dot"/>
            <a:round/>
            <a:headEnd type="none" w="med" len="med"/>
            <a:tailEnd type="stealth" w="med" len="med"/>
          </a:ln>
        </p:spPr>
      </p:cxnSp>
      <p:sp>
        <p:nvSpPr>
          <p:cNvPr id="471" name="Google Shape;471;p35"/>
          <p:cNvSpPr txBox="1"/>
          <p:nvPr/>
        </p:nvSpPr>
        <p:spPr>
          <a:xfrm>
            <a:off x="6187463" y="1742267"/>
            <a:ext cx="700800" cy="68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470" name="Google Shape;470;p35"/>
          <p:cNvSpPr/>
          <p:nvPr/>
        </p:nvSpPr>
        <p:spPr>
          <a:xfrm>
            <a:off x="6793887" y="1742272"/>
            <a:ext cx="321300" cy="296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f2e5ec2f2f_0_305"/>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25</a:t>
            </a:fld>
            <a:endParaRPr/>
          </a:p>
        </p:txBody>
      </p:sp>
      <p:pic>
        <p:nvPicPr>
          <p:cNvPr id="477" name="Google Shape;477;gf2e5ec2f2f_0_305"/>
          <p:cNvPicPr preferRelativeResize="0"/>
          <p:nvPr/>
        </p:nvPicPr>
        <p:blipFill>
          <a:blip r:embed="rId3">
            <a:alphaModFix/>
          </a:blip>
          <a:stretch>
            <a:fillRect/>
          </a:stretch>
        </p:blipFill>
        <p:spPr>
          <a:xfrm>
            <a:off x="4596825" y="1287213"/>
            <a:ext cx="4340701" cy="2772274"/>
          </a:xfrm>
          <a:prstGeom prst="rect">
            <a:avLst/>
          </a:prstGeom>
          <a:noFill/>
          <a:ln w="9525" cap="flat" cmpd="sng">
            <a:solidFill>
              <a:srgbClr val="D9D9D9"/>
            </a:solidFill>
            <a:prstDash val="solid"/>
            <a:round/>
            <a:headEnd type="none" w="sm" len="sm"/>
            <a:tailEnd type="none" w="sm" len="sm"/>
          </a:ln>
        </p:spPr>
      </p:pic>
      <p:sp>
        <p:nvSpPr>
          <p:cNvPr id="478" name="Google Shape;478;gf2e5ec2f2f_0_305"/>
          <p:cNvSpPr/>
          <p:nvPr/>
        </p:nvSpPr>
        <p:spPr>
          <a:xfrm>
            <a:off x="5520225" y="2117100"/>
            <a:ext cx="606000" cy="21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f2e5ec2f2f_0_305"/>
          <p:cNvSpPr/>
          <p:nvPr/>
        </p:nvSpPr>
        <p:spPr>
          <a:xfrm>
            <a:off x="8133575" y="3686600"/>
            <a:ext cx="697800" cy="290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80" name="Google Shape;480;gf2e5ec2f2f_0_305"/>
          <p:cNvGraphicFramePr/>
          <p:nvPr/>
        </p:nvGraphicFramePr>
        <p:xfrm>
          <a:off x="235875" y="1288225"/>
          <a:ext cx="4178975" cy="406907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88700">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手順３までの要領で再度、</a:t>
                      </a:r>
                      <a:br>
                        <a:rPr lang="ja" sz="1400" u="none" strike="noStrike" cap="none"/>
                      </a:br>
                      <a:r>
                        <a:rPr lang="ja" sz="1400" u="none" strike="noStrike" cap="none"/>
                        <a:t>「学習者のインポート」画面を開きます。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152075">
                <a:tc>
                  <a:txBody>
                    <a:bodyPr/>
                    <a:lstStyle/>
                    <a:p>
                      <a:pPr marL="0" marR="0" lvl="0" indent="0" algn="ctr" rtl="0">
                        <a:lnSpc>
                          <a:spcPct val="115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928300">
                <a:tc>
                  <a:txBody>
                    <a:bodyPr/>
                    <a:lstStyle/>
                    <a:p>
                      <a:pPr marL="0" marR="0" lvl="0" indent="0" algn="ctr" rtl="0">
                        <a:lnSpc>
                          <a:spcPct val="115000"/>
                        </a:lnSpc>
                        <a:spcBef>
                          <a:spcPts val="0"/>
                        </a:spcBef>
                        <a:spcAft>
                          <a:spcPts val="0"/>
                        </a:spcAft>
                        <a:buClr>
                          <a:srgbClr val="000000"/>
                        </a:buClr>
                        <a:buSzPts val="1400"/>
                        <a:buFont typeface="Arial"/>
                        <a:buNone/>
                      </a:pPr>
                      <a:r>
                        <a:rPr lang="ja"/>
                        <a:t>７</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インポートするメールアドレスの内容を確認して、​</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⇒CSVファイルからインポートした学習者がクラスに登録されます</a:t>
                      </a:r>
                      <a:r>
                        <a:rPr lang="ja" sz="1000" u="none" strike="noStrike" cap="none"/>
                        <a:t>。</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81" name="Google Shape;481;gf2e5ec2f2f_0_30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②入力済みのCSVファイルからインポートして一括登録をします。</a:t>
            </a:r>
            <a:endParaRPr sz="1292" b="1"/>
          </a:p>
        </p:txBody>
      </p:sp>
      <p:sp>
        <p:nvSpPr>
          <p:cNvPr id="482" name="Google Shape;482;gf2e5ec2f2f_0_305"/>
          <p:cNvSpPr txBox="1"/>
          <p:nvPr/>
        </p:nvSpPr>
        <p:spPr>
          <a:xfrm>
            <a:off x="5031100" y="18901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❻</a:t>
            </a:r>
            <a:endParaRPr sz="3000">
              <a:solidFill>
                <a:srgbClr val="FF0000"/>
              </a:solidFill>
            </a:endParaRPr>
          </a:p>
        </p:txBody>
      </p:sp>
      <p:sp>
        <p:nvSpPr>
          <p:cNvPr id="483" name="Google Shape;483;gf2e5ec2f2f_0_305"/>
          <p:cNvSpPr txBox="1"/>
          <p:nvPr/>
        </p:nvSpPr>
        <p:spPr>
          <a:xfrm>
            <a:off x="7594800" y="34744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highlight>
                  <a:srgbClr val="FFFFFF"/>
                </a:highlight>
              </a:rPr>
              <a:t>❼</a:t>
            </a:r>
            <a:endParaRPr sz="3000">
              <a:solidFill>
                <a:srgbClr val="FF0000"/>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f2e5ec2f2f_0_32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26</a:t>
            </a:fld>
            <a:endParaRPr/>
          </a:p>
        </p:txBody>
      </p:sp>
      <p:pic>
        <p:nvPicPr>
          <p:cNvPr id="489" name="Google Shape;489;gf2e5ec2f2f_0_321"/>
          <p:cNvPicPr preferRelativeResize="0"/>
          <p:nvPr/>
        </p:nvPicPr>
        <p:blipFill rotWithShape="1">
          <a:blip r:embed="rId3">
            <a:alphaModFix/>
          </a:blip>
          <a:srcRect l="-2165" t="-4547"/>
          <a:stretch/>
        </p:blipFill>
        <p:spPr>
          <a:xfrm>
            <a:off x="4598850" y="3227775"/>
            <a:ext cx="4178976" cy="1457300"/>
          </a:xfrm>
          <a:prstGeom prst="rect">
            <a:avLst/>
          </a:prstGeom>
          <a:noFill/>
          <a:ln w="9525" cap="flat" cmpd="sng">
            <a:solidFill>
              <a:srgbClr val="D9D9D9"/>
            </a:solidFill>
            <a:prstDash val="solid"/>
            <a:round/>
            <a:headEnd type="none" w="sm" len="sm"/>
            <a:tailEnd type="none" w="sm" len="sm"/>
          </a:ln>
        </p:spPr>
      </p:pic>
      <p:sp>
        <p:nvSpPr>
          <p:cNvPr id="490" name="Google Shape;490;gf2e5ec2f2f_0_32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2700" u="sng">
                <a:latin typeface="Arial"/>
                <a:ea typeface="Arial"/>
                <a:cs typeface="Arial"/>
                <a:sym typeface="Arial"/>
              </a:rPr>
              <a:t>クラスの学習者をCSVファイルで保存する</a:t>
            </a:r>
            <a:endParaRPr sz="2800" u="sng">
              <a:latin typeface="Arial"/>
              <a:ea typeface="Arial"/>
              <a:cs typeface="Arial"/>
              <a:sym typeface="Arial"/>
            </a:endParaRPr>
          </a:p>
        </p:txBody>
      </p:sp>
      <p:graphicFrame>
        <p:nvGraphicFramePr>
          <p:cNvPr id="491" name="Google Shape;491;gf2e5ec2f2f_0_321"/>
          <p:cNvGraphicFramePr/>
          <p:nvPr>
            <p:extLst>
              <p:ext uri="{D42A27DB-BD31-4B8C-83A1-F6EECF244321}">
                <p14:modId xmlns:p14="http://schemas.microsoft.com/office/powerpoint/2010/main" val="3440484099"/>
              </p:ext>
            </p:extLst>
          </p:nvPr>
        </p:nvGraphicFramePr>
        <p:xfrm>
          <a:off x="366088" y="1326125"/>
          <a:ext cx="4178975" cy="358070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081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u="sng">
                          <a:solidFill>
                            <a:schemeClr val="hlink"/>
                          </a:solidFill>
                          <a:hlinkClick r:id="rId4" action="ppaction://hlinksldjump"/>
                        </a:rPr>
                        <a:t>P.20</a:t>
                      </a:r>
                      <a:r>
                        <a:rPr lang="ja"/>
                        <a:t>の1,2の手順で学習者一覧画面を表示します。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5099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右上の​学習者の</a:t>
                      </a:r>
                      <a:r>
                        <a:rPr lang="ja-JP" altLang="en-US" sz="1400" u="none" strike="noStrike" cap="none" dirty="0"/>
                        <a:t>　　</a:t>
                      </a:r>
                      <a:r>
                        <a:rPr lang="ja" sz="1400" u="none" strike="noStrike" cap="none" dirty="0"/>
                        <a:t>アイコンをクリック</a:t>
                      </a:r>
                      <a:r>
                        <a:rPr lang="ja" dirty="0"/>
                        <a:t>します。</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⇒「学習者のエクスポート」画面が表示されます。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162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dirty="0"/>
                        <a:t>［保存］​</a:t>
                      </a:r>
                      <a:r>
                        <a:rPr lang="ja" sz="1400" u="none" strike="noStrike" cap="none" dirty="0"/>
                        <a:t>をクリック</a:t>
                      </a:r>
                      <a:endParaRPr sz="1400" u="none" strike="noStrike" cap="none" dirty="0"/>
                    </a:p>
                    <a:p>
                      <a:pPr marL="0" marR="0" lvl="0" indent="0" algn="l" rtl="0">
                        <a:lnSpc>
                          <a:spcPct val="115000"/>
                        </a:lnSpc>
                        <a:spcBef>
                          <a:spcPts val="0"/>
                        </a:spcBef>
                        <a:spcAft>
                          <a:spcPts val="0"/>
                        </a:spcAft>
                        <a:buClr>
                          <a:srgbClr val="000000"/>
                        </a:buClr>
                        <a:buSzPts val="1200"/>
                        <a:buFont typeface="Arial"/>
                        <a:buNone/>
                      </a:pPr>
                      <a:r>
                        <a:rPr lang="ja" sz="1200" u="none" strike="noStrike" cap="none" dirty="0"/>
                        <a:t>⇒学習者がCSVファイルでダウンロードされます。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92" name="Google Shape;492;gf2e5ec2f2f_0_321"/>
          <p:cNvSpPr/>
          <p:nvPr/>
        </p:nvSpPr>
        <p:spPr>
          <a:xfrm>
            <a:off x="7586913" y="4192175"/>
            <a:ext cx="1191000" cy="517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3" name="Google Shape;493;gf2e5ec2f2f_0_321"/>
          <p:cNvPicPr preferRelativeResize="0"/>
          <p:nvPr/>
        </p:nvPicPr>
        <p:blipFill rotWithShape="1">
          <a:blip r:embed="rId5">
            <a:alphaModFix/>
          </a:blip>
          <a:srcRect/>
          <a:stretch/>
        </p:blipFill>
        <p:spPr>
          <a:xfrm>
            <a:off x="2351000" y="2336125"/>
            <a:ext cx="209150" cy="209150"/>
          </a:xfrm>
          <a:prstGeom prst="rect">
            <a:avLst/>
          </a:prstGeom>
          <a:noFill/>
          <a:ln>
            <a:noFill/>
          </a:ln>
        </p:spPr>
      </p:pic>
      <p:sp>
        <p:nvSpPr>
          <p:cNvPr id="494" name="Google Shape;494;gf2e5ec2f2f_0_32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92" b="1"/>
              <a:t>クラスに登録されている学習者を、CSVファイルで保存することができます。</a:t>
            </a:r>
            <a:endParaRPr sz="1292" b="1"/>
          </a:p>
        </p:txBody>
      </p:sp>
      <p:sp>
        <p:nvSpPr>
          <p:cNvPr id="495" name="Google Shape;495;gf2e5ec2f2f_0_321"/>
          <p:cNvSpPr txBox="1"/>
          <p:nvPr/>
        </p:nvSpPr>
        <p:spPr>
          <a:xfrm>
            <a:off x="7369325" y="36639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pic>
        <p:nvPicPr>
          <p:cNvPr id="496" name="Google Shape;496;gf2e5ec2f2f_0_321"/>
          <p:cNvPicPr preferRelativeResize="0"/>
          <p:nvPr/>
        </p:nvPicPr>
        <p:blipFill>
          <a:blip r:embed="rId6">
            <a:alphaModFix/>
          </a:blip>
          <a:stretch>
            <a:fillRect/>
          </a:stretch>
        </p:blipFill>
        <p:spPr>
          <a:xfrm>
            <a:off x="5900000" y="1248623"/>
            <a:ext cx="1576675" cy="1150982"/>
          </a:xfrm>
          <a:prstGeom prst="rect">
            <a:avLst/>
          </a:prstGeom>
          <a:noFill/>
          <a:ln w="9525" cap="flat" cmpd="sng">
            <a:solidFill>
              <a:srgbClr val="D9D9D9"/>
            </a:solidFill>
            <a:prstDash val="solid"/>
            <a:round/>
            <a:headEnd type="none" w="sm" len="sm"/>
            <a:tailEnd type="none" w="sm" len="sm"/>
          </a:ln>
        </p:spPr>
      </p:pic>
      <p:cxnSp>
        <p:nvCxnSpPr>
          <p:cNvPr id="497" name="Google Shape;497;gf2e5ec2f2f_0_321"/>
          <p:cNvCxnSpPr>
            <a:stCxn id="498" idx="3"/>
            <a:endCxn id="492" idx="0"/>
          </p:cNvCxnSpPr>
          <p:nvPr/>
        </p:nvCxnSpPr>
        <p:spPr>
          <a:xfrm>
            <a:off x="7329875" y="1928522"/>
            <a:ext cx="852600" cy="2263800"/>
          </a:xfrm>
          <a:prstGeom prst="bentConnector2">
            <a:avLst/>
          </a:prstGeom>
          <a:noFill/>
          <a:ln w="19050" cap="flat" cmpd="sng">
            <a:solidFill>
              <a:srgbClr val="FF0000"/>
            </a:solidFill>
            <a:prstDash val="dot"/>
            <a:round/>
            <a:headEnd type="none" w="med" len="med"/>
            <a:tailEnd type="stealth" w="med" len="med"/>
          </a:ln>
        </p:spPr>
      </p:cxnSp>
      <p:sp>
        <p:nvSpPr>
          <p:cNvPr id="499" name="Google Shape;499;gf2e5ec2f2f_0_321"/>
          <p:cNvSpPr txBox="1"/>
          <p:nvPr/>
        </p:nvSpPr>
        <p:spPr>
          <a:xfrm>
            <a:off x="6325950" y="1780167"/>
            <a:ext cx="700800" cy="68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498" name="Google Shape;498;gf2e5ec2f2f_0_321"/>
          <p:cNvSpPr/>
          <p:nvPr/>
        </p:nvSpPr>
        <p:spPr>
          <a:xfrm>
            <a:off x="7008575" y="1780172"/>
            <a:ext cx="321300" cy="296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aphicFrame>
        <p:nvGraphicFramePr>
          <p:cNvPr id="504" name="Google Shape;504;p38"/>
          <p:cNvGraphicFramePr/>
          <p:nvPr/>
        </p:nvGraphicFramePr>
        <p:xfrm>
          <a:off x="235875" y="1364425"/>
          <a:ext cx="4178975" cy="415540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068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a:t>
                      </a:r>
                      <a:r>
                        <a:rPr lang="ja" b="1"/>
                        <a:t> </a:t>
                      </a:r>
                      <a:r>
                        <a:rPr lang="ja" sz="1400" b="1" u="none" strike="noStrike" cap="none"/>
                        <a:t>QRコードログイン ］</a:t>
                      </a:r>
                      <a:r>
                        <a:rPr lang="ja" sz="1400" u="none" strike="noStrike" cap="none"/>
                        <a:t>をクリック</a:t>
                      </a:r>
                      <a:br>
                        <a:rPr lang="ja" sz="1400" u="none" strike="noStrike" cap="none"/>
                      </a:br>
                      <a:r>
                        <a:rPr lang="ja" sz="1200" u="none" strike="noStrike" cap="none"/>
                        <a:t>⇒「QRコードログイン」画面が表示されます。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2999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各組織部門の行の</a:t>
                      </a:r>
                      <a:br>
                        <a:rPr lang="ja" sz="1400" u="none" strike="noStrike" cap="none"/>
                      </a:br>
                      <a:r>
                        <a:rPr lang="ja" sz="1400" b="1" u="none" strike="noStrike" cap="none"/>
                        <a:t>［ ログインカード作成 ］</a:t>
                      </a:r>
                      <a:r>
                        <a:rPr lang="ja" sz="1400" u="none" strike="noStrike" cap="none"/>
                        <a:t>をクリック</a:t>
                      </a:r>
                      <a:br>
                        <a:rPr lang="ja" sz="1400" u="none" strike="noStrike" cap="none"/>
                      </a:br>
                      <a:r>
                        <a:rPr lang="ja" sz="1200" u="none" strike="noStrike" cap="none"/>
                        <a:t>⇒「ログインカード作成」画面が表示されます。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925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QRコードを発行したい対象アカウントのチェックボックスをチェックします。</a:t>
                      </a:r>
                      <a:endParaRPr sz="1200" u="none" strike="noStrike" cap="none">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7878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r>
                        <a:rPr lang="ja"/>
                        <a:t>対象アカウントの行に表示されている</a:t>
                      </a:r>
                      <a:endParaRPr/>
                    </a:p>
                    <a:p>
                      <a:pPr marL="0" lvl="0" indent="0" algn="l" rtl="0">
                        <a:spcBef>
                          <a:spcPts val="0"/>
                        </a:spcBef>
                        <a:spcAft>
                          <a:spcPts val="0"/>
                        </a:spcAft>
                        <a:buNone/>
                      </a:pPr>
                      <a:r>
                        <a:rPr lang="ja"/>
                        <a:t>QRコードログインを </a:t>
                      </a:r>
                      <a:r>
                        <a:rPr lang="ja" b="1"/>
                        <a:t>[ ON ]</a:t>
                      </a:r>
                      <a:r>
                        <a:rPr lang="ja"/>
                        <a:t> にします。</a:t>
                      </a:r>
                      <a:endParaRPr/>
                    </a:p>
                    <a:p>
                      <a:pPr marL="0" lvl="0" indent="0" algn="l" rtl="0">
                        <a:spcBef>
                          <a:spcPts val="0"/>
                        </a:spcBef>
                        <a:spcAft>
                          <a:spcPts val="0"/>
                        </a:spcAft>
                        <a:buNone/>
                      </a:pP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05" name="Google Shape;505;p3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27</a:t>
            </a:fld>
            <a:endParaRPr/>
          </a:p>
        </p:txBody>
      </p:sp>
      <p:sp>
        <p:nvSpPr>
          <p:cNvPr id="506" name="Google Shape;506;p3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個別で</a:t>
            </a:r>
            <a:r>
              <a:rPr lang="ja" sz="3000" u="sng">
                <a:latin typeface="Arial"/>
                <a:ea typeface="Arial"/>
                <a:cs typeface="Arial"/>
                <a:sym typeface="Arial"/>
              </a:rPr>
              <a:t>ログインカードを印刷する</a:t>
            </a:r>
            <a:endParaRPr sz="3100" u="sng">
              <a:latin typeface="Arial"/>
              <a:ea typeface="Arial"/>
              <a:cs typeface="Arial"/>
              <a:sym typeface="Arial"/>
            </a:endParaRPr>
          </a:p>
        </p:txBody>
      </p:sp>
      <p:sp>
        <p:nvSpPr>
          <p:cNvPr id="507" name="Google Shape;507;p3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292"/>
              <a:buFont typeface="Arial"/>
              <a:buNone/>
            </a:pPr>
            <a:r>
              <a:rPr lang="ja" sz="1200" b="1"/>
              <a:t>組織部門・ユーザーごとにChromebookへのQRコードログインを有効にできます。</a:t>
            </a:r>
            <a:endParaRPr sz="1200" b="1"/>
          </a:p>
          <a:p>
            <a:pPr marL="0" lvl="0" indent="0" algn="ctr" rtl="0">
              <a:lnSpc>
                <a:spcPct val="115000"/>
              </a:lnSpc>
              <a:spcBef>
                <a:spcPts val="0"/>
              </a:spcBef>
              <a:spcAft>
                <a:spcPts val="0"/>
              </a:spcAft>
              <a:buNone/>
            </a:pPr>
            <a:r>
              <a:rPr lang="ja" sz="1200" b="1">
                <a:solidFill>
                  <a:schemeClr val="dk2"/>
                </a:solidFill>
              </a:rPr>
              <a:t>①</a:t>
            </a:r>
            <a:r>
              <a:rPr lang="ja" sz="1200" b="1">
                <a:solidFill>
                  <a:srgbClr val="FF0000"/>
                </a:solidFill>
              </a:rPr>
              <a:t>ログインカードの印刷前に、QRコードでのログインを有効にする必要があります。</a:t>
            </a:r>
            <a:endParaRPr sz="1292" b="1"/>
          </a:p>
        </p:txBody>
      </p:sp>
      <p:pic>
        <p:nvPicPr>
          <p:cNvPr id="508" name="Google Shape;508;p38"/>
          <p:cNvPicPr preferRelativeResize="0"/>
          <p:nvPr/>
        </p:nvPicPr>
        <p:blipFill rotWithShape="1">
          <a:blip r:embed="rId3">
            <a:alphaModFix/>
          </a:blip>
          <a:srcRect l="24306" t="38486" r="3308" b="28185"/>
          <a:stretch/>
        </p:blipFill>
        <p:spPr>
          <a:xfrm>
            <a:off x="4529250" y="1384600"/>
            <a:ext cx="4228624" cy="766800"/>
          </a:xfrm>
          <a:prstGeom prst="rect">
            <a:avLst/>
          </a:prstGeom>
          <a:noFill/>
          <a:ln w="9525" cap="flat" cmpd="sng">
            <a:solidFill>
              <a:srgbClr val="D9D9D9"/>
            </a:solidFill>
            <a:prstDash val="solid"/>
            <a:round/>
            <a:headEnd type="none" w="sm" len="sm"/>
            <a:tailEnd type="none" w="sm" len="sm"/>
          </a:ln>
        </p:spPr>
      </p:pic>
      <p:sp>
        <p:nvSpPr>
          <p:cNvPr id="509" name="Google Shape;509;p38"/>
          <p:cNvSpPr/>
          <p:nvPr/>
        </p:nvSpPr>
        <p:spPr>
          <a:xfrm>
            <a:off x="7598075" y="1821750"/>
            <a:ext cx="9699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pic>
        <p:nvPicPr>
          <p:cNvPr id="510" name="Google Shape;510;p38"/>
          <p:cNvPicPr preferRelativeResize="0"/>
          <p:nvPr/>
        </p:nvPicPr>
        <p:blipFill rotWithShape="1">
          <a:blip r:embed="rId4">
            <a:alphaModFix/>
          </a:blip>
          <a:srcRect b="4997"/>
          <a:stretch/>
        </p:blipFill>
        <p:spPr>
          <a:xfrm>
            <a:off x="5364363" y="2403312"/>
            <a:ext cx="3285000" cy="1350400"/>
          </a:xfrm>
          <a:prstGeom prst="rect">
            <a:avLst/>
          </a:prstGeom>
          <a:noFill/>
          <a:ln w="9525" cap="flat" cmpd="sng">
            <a:solidFill>
              <a:srgbClr val="D9D9D9"/>
            </a:solidFill>
            <a:prstDash val="solid"/>
            <a:round/>
            <a:headEnd type="none" w="sm" len="sm"/>
            <a:tailEnd type="none" w="sm" len="sm"/>
          </a:ln>
        </p:spPr>
      </p:pic>
      <p:sp>
        <p:nvSpPr>
          <p:cNvPr id="511" name="Google Shape;511;p38"/>
          <p:cNvSpPr/>
          <p:nvPr/>
        </p:nvSpPr>
        <p:spPr>
          <a:xfrm>
            <a:off x="5435188" y="2919463"/>
            <a:ext cx="453900" cy="398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512" name="Google Shape;512;p38"/>
          <p:cNvSpPr txBox="1"/>
          <p:nvPr/>
        </p:nvSpPr>
        <p:spPr>
          <a:xfrm>
            <a:off x="7092075" y="13594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513" name="Google Shape;513;p38"/>
          <p:cNvSpPr txBox="1"/>
          <p:nvPr/>
        </p:nvSpPr>
        <p:spPr>
          <a:xfrm>
            <a:off x="5001075" y="24823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pic>
        <p:nvPicPr>
          <p:cNvPr id="514" name="Google Shape;514;p38"/>
          <p:cNvPicPr preferRelativeResize="0"/>
          <p:nvPr/>
        </p:nvPicPr>
        <p:blipFill>
          <a:blip r:embed="rId5">
            <a:alphaModFix/>
          </a:blip>
          <a:stretch>
            <a:fillRect/>
          </a:stretch>
        </p:blipFill>
        <p:spPr>
          <a:xfrm>
            <a:off x="7122950" y="3925925"/>
            <a:ext cx="1526400" cy="1732850"/>
          </a:xfrm>
          <a:prstGeom prst="rect">
            <a:avLst/>
          </a:prstGeom>
          <a:noFill/>
          <a:ln w="9525" cap="flat" cmpd="sng">
            <a:solidFill>
              <a:srgbClr val="D9D9D9"/>
            </a:solidFill>
            <a:prstDash val="solid"/>
            <a:round/>
            <a:headEnd type="none" w="sm" len="sm"/>
            <a:tailEnd type="none" w="sm" len="sm"/>
          </a:ln>
        </p:spPr>
      </p:pic>
      <p:sp>
        <p:nvSpPr>
          <p:cNvPr id="515" name="Google Shape;515;p38"/>
          <p:cNvSpPr/>
          <p:nvPr/>
        </p:nvSpPr>
        <p:spPr>
          <a:xfrm>
            <a:off x="7260800" y="4627225"/>
            <a:ext cx="10953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cxnSp>
        <p:nvCxnSpPr>
          <p:cNvPr id="516" name="Google Shape;516;p38"/>
          <p:cNvCxnSpPr>
            <a:stCxn id="509" idx="2"/>
            <a:endCxn id="511" idx="3"/>
          </p:cNvCxnSpPr>
          <p:nvPr/>
        </p:nvCxnSpPr>
        <p:spPr>
          <a:xfrm rot="5400000">
            <a:off x="6480725" y="1516650"/>
            <a:ext cx="1010700" cy="2193900"/>
          </a:xfrm>
          <a:prstGeom prst="bentConnector2">
            <a:avLst/>
          </a:prstGeom>
          <a:noFill/>
          <a:ln w="19050" cap="flat" cmpd="sng">
            <a:solidFill>
              <a:srgbClr val="FF0000"/>
            </a:solidFill>
            <a:prstDash val="dot"/>
            <a:round/>
            <a:headEnd type="none" w="med" len="med"/>
            <a:tailEnd type="stealth" w="med" len="med"/>
          </a:ln>
        </p:spPr>
      </p:cxnSp>
      <p:sp>
        <p:nvSpPr>
          <p:cNvPr id="517" name="Google Shape;517;p38"/>
          <p:cNvSpPr/>
          <p:nvPr/>
        </p:nvSpPr>
        <p:spPr>
          <a:xfrm>
            <a:off x="5351975" y="4958325"/>
            <a:ext cx="1526400" cy="5193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200">
                <a:solidFill>
                  <a:srgbClr val="1A1A1A"/>
                </a:solidFill>
              </a:rPr>
              <a:t>同じ行の右端</a:t>
            </a:r>
            <a:endParaRPr sz="1200" i="0" u="none" strike="noStrike" cap="none">
              <a:solidFill>
                <a:srgbClr val="1A1A1A"/>
              </a:solidFill>
            </a:endParaRPr>
          </a:p>
        </p:txBody>
      </p:sp>
      <p:sp>
        <p:nvSpPr>
          <p:cNvPr id="518" name="Google Shape;518;p38"/>
          <p:cNvSpPr/>
          <p:nvPr/>
        </p:nvSpPr>
        <p:spPr>
          <a:xfrm rot="-5400000">
            <a:off x="7871250" y="2964951"/>
            <a:ext cx="15006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8"/>
          <p:cNvSpPr/>
          <p:nvPr/>
        </p:nvSpPr>
        <p:spPr>
          <a:xfrm rot="-5400000">
            <a:off x="6148900" y="4679250"/>
            <a:ext cx="18414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endParaRPr>
          </a:p>
        </p:txBody>
      </p:sp>
      <p:sp>
        <p:nvSpPr>
          <p:cNvPr id="520" name="Google Shape;520;p38"/>
          <p:cNvSpPr txBox="1"/>
          <p:nvPr/>
        </p:nvSpPr>
        <p:spPr>
          <a:xfrm>
            <a:off x="6595900" y="42664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cxnSp>
        <p:nvCxnSpPr>
          <p:cNvPr id="521" name="Google Shape;521;p38"/>
          <p:cNvCxnSpPr>
            <a:stCxn id="511" idx="2"/>
            <a:endCxn id="515" idx="1"/>
          </p:cNvCxnSpPr>
          <p:nvPr/>
        </p:nvCxnSpPr>
        <p:spPr>
          <a:xfrm rot="-5400000" flipH="1">
            <a:off x="5694838" y="3285463"/>
            <a:ext cx="1533300" cy="1598700"/>
          </a:xfrm>
          <a:prstGeom prst="bentConnector2">
            <a:avLst/>
          </a:prstGeom>
          <a:noFill/>
          <a:ln w="19050" cap="flat" cmpd="sng">
            <a:solidFill>
              <a:srgbClr val="FF0000"/>
            </a:solidFill>
            <a:prstDash val="dot"/>
            <a:round/>
            <a:headEnd type="none" w="med" len="med"/>
            <a:tailEnd type="stealth"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f2e5ec2f2f_0_376"/>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28</a:t>
            </a:fld>
            <a:endParaRPr/>
          </a:p>
        </p:txBody>
      </p:sp>
      <p:pic>
        <p:nvPicPr>
          <p:cNvPr id="527" name="Google Shape;527;gf2e5ec2f2f_0_376"/>
          <p:cNvPicPr preferRelativeResize="0"/>
          <p:nvPr/>
        </p:nvPicPr>
        <p:blipFill rotWithShape="1">
          <a:blip r:embed="rId3">
            <a:alphaModFix/>
          </a:blip>
          <a:srcRect b="6410"/>
          <a:stretch/>
        </p:blipFill>
        <p:spPr>
          <a:xfrm>
            <a:off x="4797700" y="3588050"/>
            <a:ext cx="4090475" cy="2124999"/>
          </a:xfrm>
          <a:prstGeom prst="rect">
            <a:avLst/>
          </a:prstGeom>
          <a:noFill/>
          <a:ln w="9525" cap="flat" cmpd="sng">
            <a:solidFill>
              <a:srgbClr val="D9D9D9"/>
            </a:solidFill>
            <a:prstDash val="solid"/>
            <a:round/>
            <a:headEnd type="none" w="sm" len="sm"/>
            <a:tailEnd type="none" w="sm" len="sm"/>
          </a:ln>
        </p:spPr>
      </p:pic>
      <p:sp>
        <p:nvSpPr>
          <p:cNvPr id="528" name="Google Shape;528;gf2e5ec2f2f_0_376"/>
          <p:cNvSpPr/>
          <p:nvPr/>
        </p:nvSpPr>
        <p:spPr>
          <a:xfrm>
            <a:off x="5712700" y="3987500"/>
            <a:ext cx="5034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f2e5ec2f2f_0_376"/>
          <p:cNvSpPr/>
          <p:nvPr/>
        </p:nvSpPr>
        <p:spPr>
          <a:xfrm>
            <a:off x="4931425" y="3987500"/>
            <a:ext cx="727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30" name="Google Shape;530;gf2e5ec2f2f_0_376"/>
          <p:cNvGraphicFramePr/>
          <p:nvPr/>
        </p:nvGraphicFramePr>
        <p:xfrm>
          <a:off x="235875" y="1288225"/>
          <a:ext cx="4178975" cy="3955969"/>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542150">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画面左上部の [ </a:t>
                      </a:r>
                      <a:r>
                        <a:rPr lang="ja" sz="1400" u="none" strike="noStrike" cap="none"/>
                        <a:t>選択項目への操作 </a:t>
                      </a:r>
                      <a:r>
                        <a:rPr lang="ja"/>
                        <a:t>] </a:t>
                      </a:r>
                      <a:r>
                        <a:rPr lang="ja" sz="1400" u="none" strike="noStrike" cap="none"/>
                        <a:t>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 ログインカードを印刷 ］</a:t>
                      </a:r>
                      <a:r>
                        <a:rPr lang="ja" sz="1400" u="none" strike="noStrike" cap="none"/>
                        <a:t>をクリック</a:t>
                      </a:r>
                      <a:br>
                        <a:rPr lang="ja" sz="1400" u="none" strike="noStrike" cap="none"/>
                      </a:br>
                      <a:r>
                        <a:rPr lang="ja" sz="1200" u="none" strike="noStrike" cap="none"/>
                        <a:t>⇒ログイン用のQRコードが一覧で表示されます。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584475">
                <a:tc>
                  <a:txBody>
                    <a:bodyPr/>
                    <a:lstStyle/>
                    <a:p>
                      <a:pPr marL="0" marR="0" lvl="0" indent="0" algn="ctr" rtl="0">
                        <a:lnSpc>
                          <a:spcPct val="115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表示を変更 ］</a:t>
                      </a:r>
                      <a:r>
                        <a:rPr lang="ja"/>
                        <a:t>で</a:t>
                      </a:r>
                      <a:r>
                        <a:rPr lang="ja" sz="1400" u="none" strike="noStrike" cap="none"/>
                        <a:t>、QRコードに表示する項目と大きさを調節</a:t>
                      </a:r>
                      <a:r>
                        <a:rPr lang="ja"/>
                        <a:t>する画面が下部に出てきます。</a:t>
                      </a:r>
                      <a:endParaRPr sz="1200" u="none" strike="noStrike" cap="none">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06750">
                <a:tc>
                  <a:txBody>
                    <a:bodyPr/>
                    <a:lstStyle/>
                    <a:p>
                      <a:pPr marL="0" marR="0" lvl="0" indent="0" algn="ctr" rtl="0">
                        <a:lnSpc>
                          <a:spcPct val="115000"/>
                        </a:lnSpc>
                        <a:spcBef>
                          <a:spcPts val="0"/>
                        </a:spcBef>
                        <a:spcAft>
                          <a:spcPts val="0"/>
                        </a:spcAft>
                        <a:buClr>
                          <a:srgbClr val="000000"/>
                        </a:buClr>
                        <a:buSzPts val="1400"/>
                        <a:buFont typeface="Arial"/>
                        <a:buNone/>
                      </a:pPr>
                      <a:r>
                        <a:rPr lang="ja"/>
                        <a:t>７</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印刷 ］</a:t>
                      </a:r>
                      <a:r>
                        <a:rPr lang="ja" sz="1400" u="none" strike="noStrike" cap="none"/>
                        <a:t>をクリックして印刷します。</a:t>
                      </a:r>
                      <a:endParaRPr sz="1400" u="none" strike="noStrike" cap="none"/>
                    </a:p>
                    <a:p>
                      <a:pPr marL="0" lvl="0" indent="0" algn="l" rtl="0">
                        <a:lnSpc>
                          <a:spcPct val="115000"/>
                        </a:lnSpc>
                        <a:spcBef>
                          <a:spcPts val="0"/>
                        </a:spcBef>
                        <a:spcAft>
                          <a:spcPts val="0"/>
                        </a:spcAft>
                        <a:buClr>
                          <a:srgbClr val="000000"/>
                        </a:buClr>
                        <a:buSzPts val="1400"/>
                        <a:buFont typeface="Arial"/>
                        <a:buNone/>
                      </a:pPr>
                      <a:r>
                        <a:rPr lang="ja" sz="1200"/>
                        <a:t>⇒「印刷」ダイアログが表示されるので印刷前に確認することができます。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31" name="Google Shape;531;gf2e5ec2f2f_0_376"/>
          <p:cNvSpPr txBox="1"/>
          <p:nvPr/>
        </p:nvSpPr>
        <p:spPr>
          <a:xfrm>
            <a:off x="245850" y="659050"/>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00" b="1"/>
              <a:t>②QRコードログインを有効にした後、ログインカードの表示項目やサイズを設定して印刷できます。</a:t>
            </a:r>
            <a:endParaRPr sz="1292" b="1"/>
          </a:p>
        </p:txBody>
      </p:sp>
      <p:sp>
        <p:nvSpPr>
          <p:cNvPr id="532" name="Google Shape;532;gf2e5ec2f2f_0_376"/>
          <p:cNvSpPr txBox="1"/>
          <p:nvPr/>
        </p:nvSpPr>
        <p:spPr>
          <a:xfrm>
            <a:off x="6133275" y="38025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❼</a:t>
            </a:r>
            <a:endParaRPr sz="3000">
              <a:solidFill>
                <a:srgbClr val="FF0000"/>
              </a:solidFill>
            </a:endParaRPr>
          </a:p>
        </p:txBody>
      </p:sp>
      <p:sp>
        <p:nvSpPr>
          <p:cNvPr id="533" name="Google Shape;533;gf2e5ec2f2f_0_376"/>
          <p:cNvSpPr txBox="1"/>
          <p:nvPr/>
        </p:nvSpPr>
        <p:spPr>
          <a:xfrm>
            <a:off x="6739263" y="42026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❻</a:t>
            </a:r>
            <a:endParaRPr sz="3000">
              <a:solidFill>
                <a:srgbClr val="FF0000"/>
              </a:solidFill>
            </a:endParaRPr>
          </a:p>
        </p:txBody>
      </p:sp>
      <p:cxnSp>
        <p:nvCxnSpPr>
          <p:cNvPr id="534" name="Google Shape;534;gf2e5ec2f2f_0_376"/>
          <p:cNvCxnSpPr>
            <a:stCxn id="529" idx="1"/>
            <a:endCxn id="535" idx="1"/>
          </p:cNvCxnSpPr>
          <p:nvPr/>
        </p:nvCxnSpPr>
        <p:spPr>
          <a:xfrm>
            <a:off x="4931425" y="4095050"/>
            <a:ext cx="600" cy="912600"/>
          </a:xfrm>
          <a:prstGeom prst="bentConnector3">
            <a:avLst>
              <a:gd name="adj1" fmla="val -39687500"/>
            </a:avLst>
          </a:prstGeom>
          <a:noFill/>
          <a:ln w="19050" cap="flat" cmpd="sng">
            <a:solidFill>
              <a:srgbClr val="FF0000"/>
            </a:solidFill>
            <a:prstDash val="dot"/>
            <a:round/>
            <a:headEnd type="none" w="med" len="med"/>
            <a:tailEnd type="stealth" w="med" len="med"/>
          </a:ln>
        </p:spPr>
      </p:cxnSp>
      <p:pic>
        <p:nvPicPr>
          <p:cNvPr id="536" name="Google Shape;536;gf2e5ec2f2f_0_376"/>
          <p:cNvPicPr preferRelativeResize="0"/>
          <p:nvPr/>
        </p:nvPicPr>
        <p:blipFill>
          <a:blip r:embed="rId4">
            <a:alphaModFix/>
          </a:blip>
          <a:stretch>
            <a:fillRect/>
          </a:stretch>
        </p:blipFill>
        <p:spPr>
          <a:xfrm>
            <a:off x="5269639" y="1285298"/>
            <a:ext cx="3146599" cy="2125000"/>
          </a:xfrm>
          <a:prstGeom prst="rect">
            <a:avLst/>
          </a:prstGeom>
          <a:noFill/>
          <a:ln w="9525" cap="flat" cmpd="sng">
            <a:solidFill>
              <a:srgbClr val="D9D9D9"/>
            </a:solidFill>
            <a:prstDash val="solid"/>
            <a:round/>
            <a:headEnd type="none" w="sm" len="sm"/>
            <a:tailEnd type="none" w="sm" len="sm"/>
          </a:ln>
        </p:spPr>
      </p:pic>
      <p:sp>
        <p:nvSpPr>
          <p:cNvPr id="537" name="Google Shape;537;gf2e5ec2f2f_0_376"/>
          <p:cNvSpPr/>
          <p:nvPr/>
        </p:nvSpPr>
        <p:spPr>
          <a:xfrm>
            <a:off x="6073638" y="2005013"/>
            <a:ext cx="1396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f2e5ec2f2f_0_376"/>
          <p:cNvSpPr/>
          <p:nvPr/>
        </p:nvSpPr>
        <p:spPr>
          <a:xfrm>
            <a:off x="6073638" y="2289313"/>
            <a:ext cx="14988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gf2e5ec2f2f_0_376"/>
          <p:cNvSpPr txBox="1"/>
          <p:nvPr/>
        </p:nvSpPr>
        <p:spPr>
          <a:xfrm>
            <a:off x="5703488" y="15275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❺</a:t>
            </a:r>
            <a:endParaRPr sz="3000">
              <a:solidFill>
                <a:srgbClr val="FF0000"/>
              </a:solidFill>
            </a:endParaRPr>
          </a:p>
        </p:txBody>
      </p:sp>
      <p:cxnSp>
        <p:nvCxnSpPr>
          <p:cNvPr id="540" name="Google Shape;540;gf2e5ec2f2f_0_376"/>
          <p:cNvCxnSpPr>
            <a:stCxn id="537" idx="3"/>
            <a:endCxn id="538" idx="3"/>
          </p:cNvCxnSpPr>
          <p:nvPr/>
        </p:nvCxnSpPr>
        <p:spPr>
          <a:xfrm>
            <a:off x="7470138" y="2112563"/>
            <a:ext cx="102300" cy="284400"/>
          </a:xfrm>
          <a:prstGeom prst="bentConnector3">
            <a:avLst>
              <a:gd name="adj1" fmla="val 332771"/>
            </a:avLst>
          </a:prstGeom>
          <a:noFill/>
          <a:ln w="19050" cap="flat" cmpd="sng">
            <a:solidFill>
              <a:srgbClr val="FF0000"/>
            </a:solidFill>
            <a:prstDash val="dot"/>
            <a:round/>
            <a:headEnd type="none" w="med" len="med"/>
            <a:tailEnd type="stealth" w="med" len="med"/>
          </a:ln>
        </p:spPr>
      </p:cxnSp>
      <p:sp>
        <p:nvSpPr>
          <p:cNvPr id="535" name="Google Shape;535;gf2e5ec2f2f_0_376"/>
          <p:cNvSpPr/>
          <p:nvPr/>
        </p:nvSpPr>
        <p:spPr>
          <a:xfrm>
            <a:off x="4931425" y="4302275"/>
            <a:ext cx="1952400" cy="1410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gf2e5ec2f2f_0_337"/>
          <p:cNvPicPr preferRelativeResize="0"/>
          <p:nvPr/>
        </p:nvPicPr>
        <p:blipFill>
          <a:blip r:embed="rId3">
            <a:alphaModFix/>
          </a:blip>
          <a:stretch>
            <a:fillRect/>
          </a:stretch>
        </p:blipFill>
        <p:spPr>
          <a:xfrm>
            <a:off x="4741850" y="1176721"/>
            <a:ext cx="2740415" cy="1850700"/>
          </a:xfrm>
          <a:prstGeom prst="rect">
            <a:avLst/>
          </a:prstGeom>
          <a:noFill/>
          <a:ln w="9525" cap="flat" cmpd="sng">
            <a:solidFill>
              <a:srgbClr val="D9D9D9"/>
            </a:solidFill>
            <a:prstDash val="solid"/>
            <a:round/>
            <a:headEnd type="none" w="sm" len="sm"/>
            <a:tailEnd type="none" w="sm" len="sm"/>
          </a:ln>
        </p:spPr>
      </p:pic>
      <p:graphicFrame>
        <p:nvGraphicFramePr>
          <p:cNvPr id="546" name="Google Shape;546;gf2e5ec2f2f_0_337"/>
          <p:cNvGraphicFramePr/>
          <p:nvPr>
            <p:extLst>
              <p:ext uri="{D42A27DB-BD31-4B8C-83A1-F6EECF244321}">
                <p14:modId xmlns:p14="http://schemas.microsoft.com/office/powerpoint/2010/main" val="1189793807"/>
              </p:ext>
            </p:extLst>
          </p:nvPr>
        </p:nvGraphicFramePr>
        <p:xfrm>
          <a:off x="142100" y="1112125"/>
          <a:ext cx="4325000" cy="5521812"/>
        </p:xfrm>
        <a:graphic>
          <a:graphicData uri="http://schemas.openxmlformats.org/drawingml/2006/table">
            <a:tbl>
              <a:tblPr>
                <a:noFill/>
                <a:tableStyleId>{AD2C3739-B93F-4A3F-8442-78BCD1EA3B11}</a:tableStyleId>
              </a:tblPr>
              <a:tblGrid>
                <a:gridCol w="600100">
                  <a:extLst>
                    <a:ext uri="{9D8B030D-6E8A-4147-A177-3AD203B41FA5}">
                      <a16:colId xmlns:a16="http://schemas.microsoft.com/office/drawing/2014/main" val="20000"/>
                    </a:ext>
                  </a:extLst>
                </a:gridCol>
                <a:gridCol w="3724900">
                  <a:extLst>
                    <a:ext uri="{9D8B030D-6E8A-4147-A177-3AD203B41FA5}">
                      <a16:colId xmlns:a16="http://schemas.microsoft.com/office/drawing/2014/main" val="20001"/>
                    </a:ext>
                  </a:extLst>
                </a:gridCol>
              </a:tblGrid>
              <a:tr h="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u="sng">
                          <a:solidFill>
                            <a:schemeClr val="hlink"/>
                          </a:solidFill>
                          <a:hlinkClick r:id="rId4" action="ppaction://hlinksldjump"/>
                        </a:rPr>
                        <a:t>P.27</a:t>
                      </a:r>
                      <a:r>
                        <a:rPr lang="ja"/>
                        <a:t>の手順1,2をすすめます。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85125">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dirty="0"/>
                        <a:t>上部の　　　　から</a:t>
                      </a:r>
                      <a:endParaRPr dirty="0"/>
                    </a:p>
                    <a:p>
                      <a:pPr marL="0" marR="0" lvl="0" indent="0" algn="l" rtl="0">
                        <a:lnSpc>
                          <a:spcPct val="150000"/>
                        </a:lnSpc>
                        <a:spcBef>
                          <a:spcPts val="0"/>
                        </a:spcBef>
                        <a:spcAft>
                          <a:spcPts val="0"/>
                        </a:spcAft>
                        <a:buClr>
                          <a:srgbClr val="000000"/>
                        </a:buClr>
                        <a:buSzPts val="1400"/>
                        <a:buFont typeface="Arial"/>
                        <a:buNone/>
                      </a:pPr>
                      <a:r>
                        <a:rPr lang="ja" b="1" dirty="0"/>
                        <a:t>[ 全て選択 ] [ 絞り込み結果のみ選択 ]</a:t>
                      </a:r>
                      <a:r>
                        <a:rPr lang="ja" dirty="0"/>
                        <a:t> で</a:t>
                      </a:r>
                      <a:endParaRPr dirty="0"/>
                    </a:p>
                    <a:p>
                      <a:pPr marL="0" marR="0" lvl="0" indent="0" algn="l" rtl="0">
                        <a:lnSpc>
                          <a:spcPct val="150000"/>
                        </a:lnSpc>
                        <a:spcBef>
                          <a:spcPts val="0"/>
                        </a:spcBef>
                        <a:spcAft>
                          <a:spcPts val="0"/>
                        </a:spcAft>
                        <a:buClr>
                          <a:srgbClr val="000000"/>
                        </a:buClr>
                        <a:buSzPts val="1400"/>
                        <a:buFont typeface="Arial"/>
                        <a:buNone/>
                      </a:pPr>
                      <a:r>
                        <a:rPr lang="ja" dirty="0"/>
                        <a:t>対象の</a:t>
                      </a:r>
                      <a:r>
                        <a:rPr lang="ja" sz="1400" u="none" strike="noStrike" cap="none" dirty="0"/>
                        <a:t>アカウントを選択</a:t>
                      </a:r>
                      <a:r>
                        <a:rPr lang="ja" dirty="0"/>
                        <a:t>します。</a:t>
                      </a:r>
                      <a:endParaRPr dirty="0"/>
                    </a:p>
                    <a:p>
                      <a:pPr marL="0" marR="0" lvl="0" indent="0" algn="l" rtl="0">
                        <a:lnSpc>
                          <a:spcPct val="150000"/>
                        </a:lnSpc>
                        <a:spcBef>
                          <a:spcPts val="0"/>
                        </a:spcBef>
                        <a:spcAft>
                          <a:spcPts val="0"/>
                        </a:spcAft>
                        <a:buClr>
                          <a:srgbClr val="000000"/>
                        </a:buClr>
                        <a:buSzPts val="1400"/>
                        <a:buFont typeface="Arial"/>
                        <a:buNone/>
                      </a:pPr>
                      <a:r>
                        <a:rPr lang="ja" sz="1200" dirty="0"/>
                        <a:t>※詳細は</a:t>
                      </a:r>
                      <a:r>
                        <a:rPr lang="ja" sz="1200" u="sng" dirty="0">
                          <a:solidFill>
                            <a:schemeClr val="hlink"/>
                          </a:solidFill>
                          <a:hlinkClick r:id="rId5" action="ppaction://hlinksldjump"/>
                        </a:rPr>
                        <a:t>P.9</a:t>
                      </a:r>
                      <a:r>
                        <a:rPr lang="ja" sz="1200" dirty="0"/>
                        <a:t>を参照ください。</a:t>
                      </a:r>
                      <a:endParaRPr sz="1200" dirty="0"/>
                    </a:p>
                    <a:p>
                      <a:pPr marL="0" marR="0" lvl="0" indent="0" algn="l" rtl="0">
                        <a:lnSpc>
                          <a:spcPct val="150000"/>
                        </a:lnSpc>
                        <a:spcBef>
                          <a:spcPts val="0"/>
                        </a:spcBef>
                        <a:spcAft>
                          <a:spcPts val="0"/>
                        </a:spcAft>
                        <a:buClr>
                          <a:srgbClr val="000000"/>
                        </a:buClr>
                        <a:buSzPts val="1400"/>
                        <a:buFont typeface="Arial"/>
                        <a:buNone/>
                      </a:pPr>
                      <a:r>
                        <a:rPr lang="ja" sz="1200" u="none" strike="noStrike" cap="none" dirty="0"/>
                        <a:t>⇒</a:t>
                      </a:r>
                      <a:r>
                        <a:rPr lang="ja" sz="1200" dirty="0"/>
                        <a:t>対象のアカウントのチェックボックスが全てチェック済みになります。</a:t>
                      </a:r>
                      <a:endParaRPr sz="1200" u="none" strike="noStrike" cap="none" dirty="0">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68200">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 選択項目への操作 ] から</a:t>
                      </a:r>
                      <a:endParaRPr/>
                    </a:p>
                    <a:p>
                      <a:pPr marL="0" marR="0" lvl="0" indent="0" algn="l" rtl="0">
                        <a:lnSpc>
                          <a:spcPct val="150000"/>
                        </a:lnSpc>
                        <a:spcBef>
                          <a:spcPts val="0"/>
                        </a:spcBef>
                        <a:spcAft>
                          <a:spcPts val="0"/>
                        </a:spcAft>
                        <a:buClr>
                          <a:srgbClr val="000000"/>
                        </a:buClr>
                        <a:buSzPts val="1400"/>
                        <a:buFont typeface="Arial"/>
                        <a:buNone/>
                      </a:pPr>
                      <a:r>
                        <a:rPr lang="ja" b="1"/>
                        <a:t>[ QRコードの利用を一括設定 ] </a:t>
                      </a:r>
                      <a:r>
                        <a:rPr lang="ja"/>
                        <a:t>をクリックします。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ctr" rtl="0">
                        <a:lnSpc>
                          <a:spcPct val="115000"/>
                        </a:lnSpc>
                        <a:spcBef>
                          <a:spcPts val="0"/>
                        </a:spcBef>
                        <a:spcAft>
                          <a:spcPts val="0"/>
                        </a:spcAft>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b="1"/>
                        <a:t>［ 一括で有効にする ］</a:t>
                      </a:r>
                      <a:r>
                        <a:rPr lang="ja"/>
                        <a:t>をクリックします。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02300">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dirty="0"/>
                        <a:t>確認画面が表示されるので</a:t>
                      </a:r>
                      <a:endParaRPr dirty="0"/>
                    </a:p>
                    <a:p>
                      <a:pPr marL="0" marR="0" lvl="0" indent="0" algn="l" rtl="0">
                        <a:lnSpc>
                          <a:spcPct val="150000"/>
                        </a:lnSpc>
                        <a:spcBef>
                          <a:spcPts val="0"/>
                        </a:spcBef>
                        <a:spcAft>
                          <a:spcPts val="0"/>
                        </a:spcAft>
                        <a:buClr>
                          <a:srgbClr val="000000"/>
                        </a:buClr>
                        <a:buSzPts val="1400"/>
                        <a:buFont typeface="Arial"/>
                        <a:buNone/>
                      </a:pPr>
                      <a:r>
                        <a:rPr lang="ja" sz="1400" b="1" u="none" strike="noStrike" cap="none" dirty="0"/>
                        <a:t>［ 有効にする ］</a:t>
                      </a:r>
                      <a:r>
                        <a:rPr lang="ja" sz="1400" u="none" strike="noStrike" cap="none" dirty="0"/>
                        <a:t>をクリック</a:t>
                      </a:r>
                      <a:r>
                        <a:rPr lang="ja" dirty="0"/>
                        <a:t>します。</a:t>
                      </a:r>
                      <a:endParaRPr dirty="0"/>
                    </a:p>
                    <a:p>
                      <a:pPr marL="0" lvl="0" indent="0" algn="l" rtl="0">
                        <a:lnSpc>
                          <a:spcPct val="150000"/>
                        </a:lnSpc>
                        <a:spcBef>
                          <a:spcPts val="0"/>
                        </a:spcBef>
                        <a:spcAft>
                          <a:spcPts val="0"/>
                        </a:spcAft>
                        <a:buClr>
                          <a:srgbClr val="000000"/>
                        </a:buClr>
                        <a:buSzPts val="1400"/>
                        <a:buFont typeface="Arial"/>
                        <a:buNone/>
                      </a:pPr>
                      <a:r>
                        <a:rPr lang="ja" sz="1200" dirty="0"/>
                        <a:t>⇒QRコードログインボタンが一括ONになります。ユーザー数が多い場合、処理に時間がかかる場合があります。</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47" name="Google Shape;547;gf2e5ec2f2f_0_33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29</a:t>
            </a:fld>
            <a:endParaRPr/>
          </a:p>
        </p:txBody>
      </p:sp>
      <p:sp>
        <p:nvSpPr>
          <p:cNvPr id="548" name="Google Shape;548;gf2e5ec2f2f_0_337"/>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一括で</a:t>
            </a:r>
            <a:r>
              <a:rPr lang="ja" sz="3000" u="sng">
                <a:latin typeface="Arial"/>
                <a:ea typeface="Arial"/>
                <a:cs typeface="Arial"/>
                <a:sym typeface="Arial"/>
              </a:rPr>
              <a:t>ログインカードを印刷する</a:t>
            </a:r>
            <a:endParaRPr sz="3100" u="sng">
              <a:latin typeface="Arial"/>
              <a:ea typeface="Arial"/>
              <a:cs typeface="Arial"/>
              <a:sym typeface="Arial"/>
            </a:endParaRPr>
          </a:p>
        </p:txBody>
      </p:sp>
      <p:sp>
        <p:nvSpPr>
          <p:cNvPr id="549" name="Google Shape;549;gf2e5ec2f2f_0_337"/>
          <p:cNvSpPr/>
          <p:nvPr/>
        </p:nvSpPr>
        <p:spPr>
          <a:xfrm rot="-5400000">
            <a:off x="6446050" y="2000275"/>
            <a:ext cx="20031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f2e5ec2f2f_0_337"/>
          <p:cNvSpPr txBox="1"/>
          <p:nvPr/>
        </p:nvSpPr>
        <p:spPr>
          <a:xfrm>
            <a:off x="245850" y="6636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292"/>
              <a:buFont typeface="Arial"/>
              <a:buNone/>
            </a:pPr>
            <a:r>
              <a:rPr lang="ja" sz="1200" b="1"/>
              <a:t>QRコードログイン操作を一括で行います。</a:t>
            </a:r>
            <a:endParaRPr sz="1292" b="1"/>
          </a:p>
        </p:txBody>
      </p:sp>
      <p:sp>
        <p:nvSpPr>
          <p:cNvPr id="551" name="Google Shape;551;gf2e5ec2f2f_0_337"/>
          <p:cNvSpPr txBox="1"/>
          <p:nvPr/>
        </p:nvSpPr>
        <p:spPr>
          <a:xfrm>
            <a:off x="7041075" y="20448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552" name="Google Shape;552;gf2e5ec2f2f_0_337"/>
          <p:cNvSpPr/>
          <p:nvPr/>
        </p:nvSpPr>
        <p:spPr>
          <a:xfrm>
            <a:off x="5504825" y="1724875"/>
            <a:ext cx="1056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pic>
        <p:nvPicPr>
          <p:cNvPr id="553" name="Google Shape;553;gf2e5ec2f2f_0_337"/>
          <p:cNvPicPr preferRelativeResize="0"/>
          <p:nvPr/>
        </p:nvPicPr>
        <p:blipFill>
          <a:blip r:embed="rId6">
            <a:alphaModFix/>
          </a:blip>
          <a:stretch>
            <a:fillRect/>
          </a:stretch>
        </p:blipFill>
        <p:spPr>
          <a:xfrm>
            <a:off x="4741849" y="3231326"/>
            <a:ext cx="4178974" cy="1533165"/>
          </a:xfrm>
          <a:prstGeom prst="rect">
            <a:avLst/>
          </a:prstGeom>
          <a:noFill/>
          <a:ln w="9525" cap="flat" cmpd="sng">
            <a:solidFill>
              <a:srgbClr val="D9D9D9"/>
            </a:solidFill>
            <a:prstDash val="solid"/>
            <a:round/>
            <a:headEnd type="none" w="sm" len="sm"/>
            <a:tailEnd type="none" w="sm" len="sm"/>
          </a:ln>
        </p:spPr>
      </p:pic>
      <p:pic>
        <p:nvPicPr>
          <p:cNvPr id="554" name="Google Shape;554;gf2e5ec2f2f_0_337"/>
          <p:cNvPicPr preferRelativeResize="0"/>
          <p:nvPr/>
        </p:nvPicPr>
        <p:blipFill rotWithShape="1">
          <a:blip r:embed="rId7">
            <a:alphaModFix/>
          </a:blip>
          <a:srcRect l="1845" t="3670"/>
          <a:stretch/>
        </p:blipFill>
        <p:spPr>
          <a:xfrm>
            <a:off x="4741850" y="4880602"/>
            <a:ext cx="3128351" cy="1037025"/>
          </a:xfrm>
          <a:prstGeom prst="rect">
            <a:avLst/>
          </a:prstGeom>
          <a:noFill/>
          <a:ln w="9525" cap="flat" cmpd="sng">
            <a:solidFill>
              <a:srgbClr val="D9D9D9"/>
            </a:solidFill>
            <a:prstDash val="solid"/>
            <a:round/>
            <a:headEnd type="none" w="sm" len="sm"/>
            <a:tailEnd type="none" w="sm" len="sm"/>
          </a:ln>
        </p:spPr>
      </p:pic>
      <p:sp>
        <p:nvSpPr>
          <p:cNvPr id="555" name="Google Shape;555;gf2e5ec2f2f_0_337"/>
          <p:cNvSpPr txBox="1"/>
          <p:nvPr/>
        </p:nvSpPr>
        <p:spPr>
          <a:xfrm>
            <a:off x="7624625" y="50111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❺</a:t>
            </a:r>
            <a:endParaRPr sz="3000">
              <a:solidFill>
                <a:srgbClr val="FF0000"/>
              </a:solidFill>
            </a:endParaRPr>
          </a:p>
        </p:txBody>
      </p:sp>
      <p:sp>
        <p:nvSpPr>
          <p:cNvPr id="556" name="Google Shape;556;gf2e5ec2f2f_0_337"/>
          <p:cNvSpPr/>
          <p:nvPr/>
        </p:nvSpPr>
        <p:spPr>
          <a:xfrm>
            <a:off x="5061000" y="1743775"/>
            <a:ext cx="339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557" name="Google Shape;557;gf2e5ec2f2f_0_337"/>
          <p:cNvSpPr/>
          <p:nvPr/>
        </p:nvSpPr>
        <p:spPr>
          <a:xfrm>
            <a:off x="7767650" y="4272125"/>
            <a:ext cx="10569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558" name="Google Shape;558;gf2e5ec2f2f_0_337"/>
          <p:cNvSpPr/>
          <p:nvPr/>
        </p:nvSpPr>
        <p:spPr>
          <a:xfrm>
            <a:off x="6879800" y="5460750"/>
            <a:ext cx="892500" cy="387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cxnSp>
        <p:nvCxnSpPr>
          <p:cNvPr id="559" name="Google Shape;559;gf2e5ec2f2f_0_337"/>
          <p:cNvCxnSpPr>
            <a:stCxn id="552" idx="3"/>
            <a:endCxn id="560" idx="3"/>
          </p:cNvCxnSpPr>
          <p:nvPr/>
        </p:nvCxnSpPr>
        <p:spPr>
          <a:xfrm>
            <a:off x="6561725" y="1897525"/>
            <a:ext cx="329400" cy="439800"/>
          </a:xfrm>
          <a:prstGeom prst="bentConnector3">
            <a:avLst>
              <a:gd name="adj1" fmla="val 172253"/>
            </a:avLst>
          </a:prstGeom>
          <a:noFill/>
          <a:ln w="19050" cap="flat" cmpd="sng">
            <a:solidFill>
              <a:srgbClr val="FF0000"/>
            </a:solidFill>
            <a:prstDash val="dot"/>
            <a:round/>
            <a:headEnd type="none" w="med" len="med"/>
            <a:tailEnd type="stealth" w="med" len="med"/>
          </a:ln>
        </p:spPr>
      </p:cxnSp>
      <p:sp>
        <p:nvSpPr>
          <p:cNvPr id="561" name="Google Shape;561;gf2e5ec2f2f_0_337"/>
          <p:cNvSpPr txBox="1"/>
          <p:nvPr/>
        </p:nvSpPr>
        <p:spPr>
          <a:xfrm>
            <a:off x="4633300" y="13429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562" name="Google Shape;562;gf2e5ec2f2f_0_337"/>
          <p:cNvSpPr txBox="1"/>
          <p:nvPr/>
        </p:nvSpPr>
        <p:spPr>
          <a:xfrm>
            <a:off x="8395900" y="37978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pic>
        <p:nvPicPr>
          <p:cNvPr id="563" name="Google Shape;563;gf2e5ec2f2f_0_337"/>
          <p:cNvPicPr preferRelativeResize="0"/>
          <p:nvPr/>
        </p:nvPicPr>
        <p:blipFill rotWithShape="1">
          <a:blip r:embed="rId8">
            <a:alphaModFix/>
          </a:blip>
          <a:srcRect l="13613" t="26241" r="18621" b="19908"/>
          <a:stretch/>
        </p:blipFill>
        <p:spPr>
          <a:xfrm>
            <a:off x="1435675" y="1563048"/>
            <a:ext cx="502800" cy="287678"/>
          </a:xfrm>
          <a:prstGeom prst="rect">
            <a:avLst/>
          </a:prstGeom>
          <a:noFill/>
          <a:ln>
            <a:noFill/>
          </a:ln>
        </p:spPr>
      </p:pic>
      <p:sp>
        <p:nvSpPr>
          <p:cNvPr id="560" name="Google Shape;560;gf2e5ec2f2f_0_337"/>
          <p:cNvSpPr/>
          <p:nvPr/>
        </p:nvSpPr>
        <p:spPr>
          <a:xfrm>
            <a:off x="5400900" y="2194075"/>
            <a:ext cx="14901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cxnSp>
        <p:nvCxnSpPr>
          <p:cNvPr id="564" name="Google Shape;564;gf2e5ec2f2f_0_337"/>
          <p:cNvCxnSpPr>
            <a:stCxn id="557" idx="2"/>
            <a:endCxn id="558" idx="3"/>
          </p:cNvCxnSpPr>
          <p:nvPr/>
        </p:nvCxnSpPr>
        <p:spPr>
          <a:xfrm rot="5400000">
            <a:off x="7562750" y="4921475"/>
            <a:ext cx="942900" cy="523800"/>
          </a:xfrm>
          <a:prstGeom prst="bentConnector2">
            <a:avLst/>
          </a:prstGeom>
          <a:noFill/>
          <a:ln w="19050" cap="flat" cmpd="sng">
            <a:solidFill>
              <a:srgbClr val="FF0000"/>
            </a:solidFill>
            <a:prstDash val="dot"/>
            <a:round/>
            <a:headEnd type="none" w="med" len="med"/>
            <a:tailEnd type="stealth"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ef97c781e0_1_186"/>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3</a:t>
            </a:fld>
            <a:endParaRPr/>
          </a:p>
        </p:txBody>
      </p:sp>
      <p:pic>
        <p:nvPicPr>
          <p:cNvPr id="60" name="Google Shape;60;gef97c781e0_1_186"/>
          <p:cNvPicPr preferRelativeResize="0"/>
          <p:nvPr/>
        </p:nvPicPr>
        <p:blipFill rotWithShape="1">
          <a:blip r:embed="rId3">
            <a:alphaModFix/>
          </a:blip>
          <a:srcRect l="6576" t="5322" r="4912" b="5215"/>
          <a:stretch/>
        </p:blipFill>
        <p:spPr>
          <a:xfrm>
            <a:off x="5867087" y="1107525"/>
            <a:ext cx="2273575" cy="2002463"/>
          </a:xfrm>
          <a:prstGeom prst="rect">
            <a:avLst/>
          </a:prstGeom>
          <a:noFill/>
          <a:ln w="9525" cap="flat" cmpd="sng">
            <a:solidFill>
              <a:srgbClr val="D9D9D9"/>
            </a:solidFill>
            <a:prstDash val="solid"/>
            <a:round/>
            <a:headEnd type="none" w="sm" len="sm"/>
            <a:tailEnd type="none" w="sm" len="sm"/>
          </a:ln>
        </p:spPr>
      </p:pic>
      <p:pic>
        <p:nvPicPr>
          <p:cNvPr id="61" name="Google Shape;61;gef97c781e0_1_186"/>
          <p:cNvPicPr preferRelativeResize="0"/>
          <p:nvPr/>
        </p:nvPicPr>
        <p:blipFill rotWithShape="1">
          <a:blip r:embed="rId4">
            <a:alphaModFix/>
          </a:blip>
          <a:srcRect l="2199" t="14899" r="2599" b="1537"/>
          <a:stretch/>
        </p:blipFill>
        <p:spPr>
          <a:xfrm>
            <a:off x="5883763" y="3283450"/>
            <a:ext cx="2369599" cy="2296426"/>
          </a:xfrm>
          <a:prstGeom prst="rect">
            <a:avLst/>
          </a:prstGeom>
          <a:noFill/>
          <a:ln w="9525" cap="flat" cmpd="sng">
            <a:solidFill>
              <a:srgbClr val="D9D9D9"/>
            </a:solidFill>
            <a:prstDash val="solid"/>
            <a:round/>
            <a:headEnd type="none" w="sm" len="sm"/>
            <a:tailEnd type="none" w="sm" len="sm"/>
          </a:ln>
        </p:spPr>
      </p:pic>
      <p:sp>
        <p:nvSpPr>
          <p:cNvPr id="62" name="Google Shape;62;gef97c781e0_1_186"/>
          <p:cNvSpPr txBox="1">
            <a:spLocks noGrp="1"/>
          </p:cNvSpPr>
          <p:nvPr>
            <p:ph type="title"/>
          </p:nvPr>
        </p:nvSpPr>
        <p:spPr>
          <a:xfrm>
            <a:off x="356725" y="-14325"/>
            <a:ext cx="78231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InterCLASS Console Supportへサインイン</a:t>
            </a:r>
            <a:endParaRPr sz="3000" u="sng">
              <a:latin typeface="Arial"/>
              <a:ea typeface="Arial"/>
              <a:cs typeface="Arial"/>
              <a:sym typeface="Arial"/>
            </a:endParaRPr>
          </a:p>
        </p:txBody>
      </p:sp>
      <p:sp>
        <p:nvSpPr>
          <p:cNvPr id="63" name="Google Shape;63;gef97c781e0_1_186"/>
          <p:cNvSpPr/>
          <p:nvPr/>
        </p:nvSpPr>
        <p:spPr>
          <a:xfrm>
            <a:off x="6425687" y="2568734"/>
            <a:ext cx="1156500" cy="276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ef97c781e0_1_186"/>
          <p:cNvSpPr/>
          <p:nvPr/>
        </p:nvSpPr>
        <p:spPr>
          <a:xfrm>
            <a:off x="5903103" y="3956027"/>
            <a:ext cx="2214900" cy="377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65" name="Google Shape;65;gef97c781e0_1_186"/>
          <p:cNvGraphicFramePr/>
          <p:nvPr>
            <p:extLst>
              <p:ext uri="{D42A27DB-BD31-4B8C-83A1-F6EECF244321}">
                <p14:modId xmlns:p14="http://schemas.microsoft.com/office/powerpoint/2010/main" val="1463257582"/>
              </p:ext>
            </p:extLst>
          </p:nvPr>
        </p:nvGraphicFramePr>
        <p:xfrm>
          <a:off x="890638" y="1107525"/>
          <a:ext cx="4178975" cy="500437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4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Chrome ブラウザで</a:t>
                      </a:r>
                      <a:r>
                        <a:rPr lang="ja" sz="1400" u="none" strike="noStrike" cap="none" dirty="0">
                          <a:solidFill>
                            <a:srgbClr val="1A1A1A"/>
                          </a:solidFill>
                        </a:rPr>
                        <a:t>ICCSの</a:t>
                      </a:r>
                      <a:r>
                        <a:rPr lang="ja" sz="1400" u="none" strike="noStrike" cap="none" dirty="0"/>
                        <a:t>管理画面</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 </a:t>
                      </a:r>
                      <a:r>
                        <a:rPr lang="ja" sz="1400" b="1" u="sng" strike="noStrike" cap="none" dirty="0">
                          <a:solidFill>
                            <a:schemeClr val="accent5"/>
                          </a:solidFill>
                          <a:hlinkClick r:id="rId5">
                            <a:extLst>
                              <a:ext uri="{A12FA001-AC4F-418D-AE19-62706E023703}">
                                <ahyp:hlinkClr xmlns:ahyp="http://schemas.microsoft.com/office/drawing/2018/hyperlinkcolor" val="tx"/>
                              </a:ext>
                            </a:extLst>
                          </a:hlinkClick>
                        </a:rPr>
                        <a:t>https://cs.interclass.jp/</a:t>
                      </a:r>
                      <a:r>
                        <a:rPr lang="ja" sz="1400" u="none" strike="noStrike" cap="none" dirty="0"/>
                        <a:t> </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r>
                        <a:rPr lang="ja" sz="1400" u="none" strike="noStrike" cap="none" dirty="0"/>
                        <a:t>にアクセスします。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119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 Sign in with Google ］</a:t>
                      </a:r>
                      <a:r>
                        <a:rPr lang="ja" sz="1400" u="none" strike="noStrike" cap="none"/>
                        <a:t>をクリック</a:t>
                      </a:r>
                      <a:br>
                        <a:rPr lang="ja" sz="1400" u="none" strike="noStrike" cap="none"/>
                      </a:br>
                      <a:r>
                        <a:rPr lang="ja" sz="1200" u="none" strike="noStrike" cap="none"/>
                        <a:t>⇒</a:t>
                      </a:r>
                      <a:r>
                        <a:rPr lang="ja" sz="1200"/>
                        <a:t>アカウントの選択</a:t>
                      </a:r>
                      <a:r>
                        <a:rPr lang="ja" sz="1200" u="none" strike="noStrike" cap="none"/>
                        <a:t>画面が表示されます。</a:t>
                      </a:r>
                      <a:br>
                        <a:rPr lang="ja" sz="1200" u="none" strike="noStrike" cap="none"/>
                      </a:br>
                      <a:r>
                        <a:rPr lang="ja" sz="1200" u="none" strike="noStrike" cap="none"/>
                        <a:t>※２回目以降は、こ</a:t>
                      </a:r>
                      <a:r>
                        <a:rPr lang="ja" sz="1200"/>
                        <a:t>の後に</a:t>
                      </a:r>
                      <a:r>
                        <a:rPr lang="ja" sz="1200" u="none" strike="noStrike" cap="none"/>
                        <a:t>サインインできます。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74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ログイン中のアカウントが表示されるので、</a:t>
                      </a:r>
                      <a:r>
                        <a:rPr lang="ja" b="1"/>
                        <a:t>アカウント</a:t>
                      </a:r>
                      <a:r>
                        <a:rPr lang="ja" sz="1400" b="1" u="none" strike="noStrike" cap="none"/>
                        <a:t>を</a:t>
                      </a:r>
                      <a:r>
                        <a:rPr lang="ja" b="1"/>
                        <a:t>クリック</a:t>
                      </a:r>
                      <a:r>
                        <a:rPr lang="ja"/>
                        <a:t>します。</a:t>
                      </a:r>
                      <a:endParaRPr sz="1200" u="none" strike="noStrike" cap="none">
                        <a:solidFill>
                          <a:srgbClr val="1A1A1A"/>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9275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u="none" strike="noStrike" cap="none"/>
                        <a:t>ICCSのトップページが表示されます。</a:t>
                      </a:r>
                      <a:endParaRPr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0338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400" b="1" u="none" strike="noStrike" cap="none" dirty="0">
                          <a:solidFill>
                            <a:srgbClr val="FF0000"/>
                          </a:solidFill>
                        </a:rPr>
                        <a:t>初回</a:t>
                      </a:r>
                      <a:r>
                        <a:rPr lang="ja" b="1" dirty="0">
                          <a:solidFill>
                            <a:srgbClr val="FF0000"/>
                          </a:solidFill>
                        </a:rPr>
                        <a:t>ログイン時</a:t>
                      </a:r>
                      <a:r>
                        <a:rPr lang="ja" sz="1400" b="1" u="none" strike="noStrike" cap="none" dirty="0">
                          <a:solidFill>
                            <a:srgbClr val="FF0000"/>
                          </a:solidFill>
                        </a:rPr>
                        <a:t>のみ</a:t>
                      </a:r>
                      <a:r>
                        <a:rPr lang="ja" b="1" dirty="0">
                          <a:solidFill>
                            <a:srgbClr val="FF0000"/>
                          </a:solidFill>
                        </a:rPr>
                        <a:t>「</a:t>
                      </a:r>
                      <a:r>
                        <a:rPr lang="ja" sz="1400" b="1" u="none" strike="noStrike" cap="none" dirty="0">
                          <a:solidFill>
                            <a:srgbClr val="FF0000"/>
                          </a:solidFill>
                        </a:rPr>
                        <a:t>確認画面</a:t>
                      </a:r>
                      <a:r>
                        <a:rPr lang="ja" b="1" dirty="0">
                          <a:solidFill>
                            <a:srgbClr val="FF0000"/>
                          </a:solidFill>
                        </a:rPr>
                        <a:t>」</a:t>
                      </a:r>
                      <a:r>
                        <a:rPr lang="ja" sz="1400" b="1" u="none" strike="noStrike" cap="none" dirty="0">
                          <a:solidFill>
                            <a:srgbClr val="FF0000"/>
                          </a:solidFill>
                        </a:rPr>
                        <a:t>が表示され</a:t>
                      </a:r>
                      <a:r>
                        <a:rPr lang="ja" b="1" dirty="0">
                          <a:solidFill>
                            <a:srgbClr val="FF0000"/>
                          </a:solidFill>
                        </a:rPr>
                        <a:t>ます。</a:t>
                      </a:r>
                      <a:r>
                        <a:rPr lang="ja" sz="1400" u="sng" strike="noStrike" cap="none" dirty="0">
                          <a:solidFill>
                            <a:schemeClr val="hlink"/>
                          </a:solidFill>
                          <a:hlinkClick r:id="rId6" action="ppaction://hlinksldjump"/>
                        </a:rPr>
                        <a:t>P.5</a:t>
                      </a:r>
                      <a:r>
                        <a:rPr lang="ja" sz="1400" u="none" strike="noStrike" cap="none" dirty="0"/>
                        <a:t>にて操作を</a:t>
                      </a:r>
                      <a:r>
                        <a:rPr lang="ja" dirty="0"/>
                        <a:t>ご説明します。</a:t>
                      </a:r>
                      <a:endParaRPr sz="1400" u="none" strike="noStrike" cap="none"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6" name="Google Shape;66;gef97c781e0_1_18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b="1"/>
              <a:t>ICCSにサインインします。</a:t>
            </a:r>
            <a:endParaRPr sz="1292" b="1"/>
          </a:p>
        </p:txBody>
      </p:sp>
      <p:sp>
        <p:nvSpPr>
          <p:cNvPr id="67" name="Google Shape;67;gef97c781e0_1_186"/>
          <p:cNvSpPr txBox="1"/>
          <p:nvPr/>
        </p:nvSpPr>
        <p:spPr>
          <a:xfrm>
            <a:off x="5867088" y="24145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68" name="Google Shape;68;gef97c781e0_1_186"/>
          <p:cNvSpPr txBox="1"/>
          <p:nvPr/>
        </p:nvSpPr>
        <p:spPr>
          <a:xfrm>
            <a:off x="5379488" y="38520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f2e5ec2f2f_0_400"/>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tLang="ja"/>
              <a:t>30</a:t>
            </a:fld>
            <a:endParaRPr/>
          </a:p>
        </p:txBody>
      </p:sp>
      <p:pic>
        <p:nvPicPr>
          <p:cNvPr id="570" name="Google Shape;570;gf2e5ec2f2f_0_400"/>
          <p:cNvPicPr preferRelativeResize="0"/>
          <p:nvPr/>
        </p:nvPicPr>
        <p:blipFill rotWithShape="1">
          <a:blip r:embed="rId3">
            <a:alphaModFix/>
          </a:blip>
          <a:srcRect b="6410"/>
          <a:stretch/>
        </p:blipFill>
        <p:spPr>
          <a:xfrm>
            <a:off x="4797700" y="3517875"/>
            <a:ext cx="4090475" cy="2124999"/>
          </a:xfrm>
          <a:prstGeom prst="rect">
            <a:avLst/>
          </a:prstGeom>
          <a:noFill/>
          <a:ln w="9525" cap="flat" cmpd="sng">
            <a:solidFill>
              <a:srgbClr val="D9D9D9"/>
            </a:solidFill>
            <a:prstDash val="solid"/>
            <a:round/>
            <a:headEnd type="none" w="sm" len="sm"/>
            <a:tailEnd type="none" w="sm" len="sm"/>
          </a:ln>
        </p:spPr>
      </p:pic>
      <p:sp>
        <p:nvSpPr>
          <p:cNvPr id="571" name="Google Shape;571;gf2e5ec2f2f_0_400"/>
          <p:cNvSpPr/>
          <p:nvPr/>
        </p:nvSpPr>
        <p:spPr>
          <a:xfrm>
            <a:off x="5712700" y="3917325"/>
            <a:ext cx="5034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f2e5ec2f2f_0_400"/>
          <p:cNvSpPr/>
          <p:nvPr/>
        </p:nvSpPr>
        <p:spPr>
          <a:xfrm>
            <a:off x="4931425" y="3917325"/>
            <a:ext cx="727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73" name="Google Shape;573;gf2e5ec2f2f_0_400"/>
          <p:cNvGraphicFramePr/>
          <p:nvPr/>
        </p:nvGraphicFramePr>
        <p:xfrm>
          <a:off x="235875" y="1218050"/>
          <a:ext cx="4178975" cy="3743719"/>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542150">
                <a:tc>
                  <a:txBody>
                    <a:bodyPr/>
                    <a:lstStyle/>
                    <a:p>
                      <a:pPr marL="0" marR="0" lvl="0" indent="0" algn="ctr" rtl="0">
                        <a:lnSpc>
                          <a:spcPct val="115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再び画面左上部の[</a:t>
                      </a:r>
                      <a:r>
                        <a:rPr lang="ja" sz="1400" u="none" strike="noStrike" cap="none"/>
                        <a:t>選択項目への操作</a:t>
                      </a:r>
                      <a:r>
                        <a:rPr lang="ja"/>
                        <a:t>]</a:t>
                      </a:r>
                      <a:r>
                        <a:rPr lang="ja" sz="1400" u="none" strike="noStrike" cap="none"/>
                        <a:t>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 ログインカードを印刷 ］</a:t>
                      </a:r>
                      <a:r>
                        <a:rPr lang="ja" sz="1400" u="none" strike="noStrike" cap="none"/>
                        <a:t>をクリック</a:t>
                      </a:r>
                      <a:br>
                        <a:rPr lang="ja" sz="1400" u="none" strike="noStrike" cap="none"/>
                      </a:br>
                      <a:r>
                        <a:rPr lang="ja" sz="1200" u="none" strike="noStrike" cap="none"/>
                        <a:t>⇒ログイン用のQRコードが一覧で表示されます。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72225">
                <a:tc>
                  <a:txBody>
                    <a:bodyPr/>
                    <a:lstStyle/>
                    <a:p>
                      <a:pPr marL="0" marR="0" lvl="0" indent="0" algn="ctr" rtl="0">
                        <a:lnSpc>
                          <a:spcPct val="115000"/>
                        </a:lnSpc>
                        <a:spcBef>
                          <a:spcPts val="0"/>
                        </a:spcBef>
                        <a:spcAft>
                          <a:spcPts val="0"/>
                        </a:spcAft>
                        <a:buClr>
                          <a:srgbClr val="000000"/>
                        </a:buClr>
                        <a:buSzPts val="1400"/>
                        <a:buFont typeface="Arial"/>
                        <a:buNone/>
                      </a:pPr>
                      <a:r>
                        <a:rPr lang="ja"/>
                        <a:t>７</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表示を変更 ］</a:t>
                      </a:r>
                      <a:r>
                        <a:rPr lang="ja"/>
                        <a:t>で</a:t>
                      </a:r>
                      <a:r>
                        <a:rPr lang="ja" sz="1400" u="none" strike="noStrike" cap="none"/>
                        <a:t>、QRコードに表示する項目と大きさを調節</a:t>
                      </a:r>
                      <a:r>
                        <a:rPr lang="ja"/>
                        <a:t>する画面が下部に出てきます。</a:t>
                      </a:r>
                      <a:endParaRPr sz="1200" u="none" strike="noStrike" cap="none">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06750">
                <a:tc>
                  <a:txBody>
                    <a:bodyPr/>
                    <a:lstStyle/>
                    <a:p>
                      <a:pPr marL="0" marR="0" lvl="0" indent="0" algn="ctr" rtl="0">
                        <a:lnSpc>
                          <a:spcPct val="115000"/>
                        </a:lnSpc>
                        <a:spcBef>
                          <a:spcPts val="0"/>
                        </a:spcBef>
                        <a:spcAft>
                          <a:spcPts val="0"/>
                        </a:spcAft>
                        <a:buClr>
                          <a:srgbClr val="000000"/>
                        </a:buClr>
                        <a:buSzPts val="1400"/>
                        <a:buFont typeface="Arial"/>
                        <a:buNone/>
                      </a:pPr>
                      <a:r>
                        <a:rPr lang="ja"/>
                        <a:t>８</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印刷 ］</a:t>
                      </a:r>
                      <a:r>
                        <a:rPr lang="ja" sz="1400" u="none" strike="noStrike" cap="none"/>
                        <a:t>をクリックして印刷します。</a:t>
                      </a:r>
                      <a:endParaRPr sz="1400" u="none" strike="noStrike" cap="none"/>
                    </a:p>
                    <a:p>
                      <a:pPr marL="0" lvl="0" indent="0" algn="l" rtl="0">
                        <a:lnSpc>
                          <a:spcPct val="115000"/>
                        </a:lnSpc>
                        <a:spcBef>
                          <a:spcPts val="0"/>
                        </a:spcBef>
                        <a:spcAft>
                          <a:spcPts val="0"/>
                        </a:spcAft>
                        <a:buClr>
                          <a:srgbClr val="000000"/>
                        </a:buClr>
                        <a:buSzPts val="1400"/>
                        <a:buFont typeface="Arial"/>
                        <a:buNone/>
                      </a:pPr>
                      <a:r>
                        <a:rPr lang="ja" sz="1200"/>
                        <a:t>⇒「印刷」ダイアログが表示されるので印刷前に確認することができます。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4" name="Google Shape;574;gf2e5ec2f2f_0_40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00" b="1"/>
              <a:t>②QRコードログインを有効にした後、ログインカードの表示項目やサイズを設定して印刷できます。</a:t>
            </a:r>
            <a:endParaRPr sz="1292" b="1"/>
          </a:p>
        </p:txBody>
      </p:sp>
      <p:sp>
        <p:nvSpPr>
          <p:cNvPr id="575" name="Google Shape;575;gf2e5ec2f2f_0_400"/>
          <p:cNvSpPr txBox="1"/>
          <p:nvPr/>
        </p:nvSpPr>
        <p:spPr>
          <a:xfrm>
            <a:off x="6133275" y="3732363"/>
            <a:ext cx="663388"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4000" dirty="0">
                <a:solidFill>
                  <a:srgbClr val="FF0000"/>
                </a:solidFill>
              </a:rPr>
              <a:t>➑</a:t>
            </a:r>
            <a:endParaRPr sz="4000" dirty="0">
              <a:solidFill>
                <a:srgbClr val="FF0000"/>
              </a:solidFill>
            </a:endParaRPr>
          </a:p>
        </p:txBody>
      </p:sp>
      <p:sp>
        <p:nvSpPr>
          <p:cNvPr id="576" name="Google Shape;576;gf2e5ec2f2f_0_400"/>
          <p:cNvSpPr txBox="1"/>
          <p:nvPr/>
        </p:nvSpPr>
        <p:spPr>
          <a:xfrm>
            <a:off x="6798463" y="40929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solidFill>
                  <a:srgbClr val="FF0000"/>
                </a:solidFill>
              </a:rPr>
              <a:t>❼</a:t>
            </a:r>
            <a:endParaRPr sz="3000" dirty="0">
              <a:solidFill>
                <a:srgbClr val="FF0000"/>
              </a:solidFill>
            </a:endParaRPr>
          </a:p>
        </p:txBody>
      </p:sp>
      <p:cxnSp>
        <p:nvCxnSpPr>
          <p:cNvPr id="577" name="Google Shape;577;gf2e5ec2f2f_0_400"/>
          <p:cNvCxnSpPr>
            <a:stCxn id="572" idx="1"/>
            <a:endCxn id="578" idx="1"/>
          </p:cNvCxnSpPr>
          <p:nvPr/>
        </p:nvCxnSpPr>
        <p:spPr>
          <a:xfrm>
            <a:off x="4931425" y="4024875"/>
            <a:ext cx="600" cy="912600"/>
          </a:xfrm>
          <a:prstGeom prst="bentConnector3">
            <a:avLst>
              <a:gd name="adj1" fmla="val -39687500"/>
            </a:avLst>
          </a:prstGeom>
          <a:noFill/>
          <a:ln w="19050" cap="flat" cmpd="sng">
            <a:solidFill>
              <a:srgbClr val="FF0000"/>
            </a:solidFill>
            <a:prstDash val="dot"/>
            <a:round/>
            <a:headEnd type="none" w="med" len="med"/>
            <a:tailEnd type="stealth" w="med" len="med"/>
          </a:ln>
        </p:spPr>
      </p:cxnSp>
      <p:pic>
        <p:nvPicPr>
          <p:cNvPr id="579" name="Google Shape;579;gf2e5ec2f2f_0_400"/>
          <p:cNvPicPr preferRelativeResize="0"/>
          <p:nvPr/>
        </p:nvPicPr>
        <p:blipFill>
          <a:blip r:embed="rId4">
            <a:alphaModFix/>
          </a:blip>
          <a:stretch>
            <a:fillRect/>
          </a:stretch>
        </p:blipFill>
        <p:spPr>
          <a:xfrm>
            <a:off x="5269639" y="1215123"/>
            <a:ext cx="3146599" cy="2125000"/>
          </a:xfrm>
          <a:prstGeom prst="rect">
            <a:avLst/>
          </a:prstGeom>
          <a:noFill/>
          <a:ln w="9525" cap="flat" cmpd="sng">
            <a:solidFill>
              <a:srgbClr val="D9D9D9"/>
            </a:solidFill>
            <a:prstDash val="solid"/>
            <a:round/>
            <a:headEnd type="none" w="sm" len="sm"/>
            <a:tailEnd type="none" w="sm" len="sm"/>
          </a:ln>
        </p:spPr>
      </p:pic>
      <p:sp>
        <p:nvSpPr>
          <p:cNvPr id="580" name="Google Shape;580;gf2e5ec2f2f_0_400"/>
          <p:cNvSpPr/>
          <p:nvPr/>
        </p:nvSpPr>
        <p:spPr>
          <a:xfrm>
            <a:off x="6073638" y="1934838"/>
            <a:ext cx="1396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f2e5ec2f2f_0_400"/>
          <p:cNvSpPr/>
          <p:nvPr/>
        </p:nvSpPr>
        <p:spPr>
          <a:xfrm>
            <a:off x="6073638" y="2219138"/>
            <a:ext cx="14988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f2e5ec2f2f_0_400"/>
          <p:cNvSpPr txBox="1"/>
          <p:nvPr/>
        </p:nvSpPr>
        <p:spPr>
          <a:xfrm>
            <a:off x="5703488" y="14573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❻</a:t>
            </a:r>
            <a:endParaRPr sz="3000">
              <a:solidFill>
                <a:srgbClr val="FF0000"/>
              </a:solidFill>
            </a:endParaRPr>
          </a:p>
        </p:txBody>
      </p:sp>
      <p:cxnSp>
        <p:nvCxnSpPr>
          <p:cNvPr id="583" name="Google Shape;583;gf2e5ec2f2f_0_400"/>
          <p:cNvCxnSpPr>
            <a:stCxn id="580" idx="3"/>
            <a:endCxn id="581" idx="3"/>
          </p:cNvCxnSpPr>
          <p:nvPr/>
        </p:nvCxnSpPr>
        <p:spPr>
          <a:xfrm>
            <a:off x="7470138" y="2042388"/>
            <a:ext cx="102300" cy="284400"/>
          </a:xfrm>
          <a:prstGeom prst="bentConnector3">
            <a:avLst>
              <a:gd name="adj1" fmla="val 332771"/>
            </a:avLst>
          </a:prstGeom>
          <a:noFill/>
          <a:ln w="19050" cap="flat" cmpd="sng">
            <a:solidFill>
              <a:srgbClr val="FF0000"/>
            </a:solidFill>
            <a:prstDash val="dot"/>
            <a:round/>
            <a:headEnd type="none" w="med" len="med"/>
            <a:tailEnd type="stealth" w="med" len="med"/>
          </a:ln>
        </p:spPr>
      </p:cxnSp>
      <p:sp>
        <p:nvSpPr>
          <p:cNvPr id="578" name="Google Shape;578;gf2e5ec2f2f_0_400"/>
          <p:cNvSpPr/>
          <p:nvPr/>
        </p:nvSpPr>
        <p:spPr>
          <a:xfrm>
            <a:off x="4931425" y="4232100"/>
            <a:ext cx="1952400" cy="1410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ef97c781e0_1_38"/>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31</a:t>
            </a:fld>
            <a:endParaRPr/>
          </a:p>
        </p:txBody>
      </p:sp>
      <p:sp>
        <p:nvSpPr>
          <p:cNvPr id="589" name="Google Shape;589;gef97c781e0_1_3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QRコードをリセットする</a:t>
            </a:r>
            <a:endParaRPr sz="3100" u="sng">
              <a:latin typeface="Arial"/>
              <a:ea typeface="Arial"/>
              <a:cs typeface="Arial"/>
              <a:sym typeface="Arial"/>
            </a:endParaRPr>
          </a:p>
        </p:txBody>
      </p:sp>
      <p:graphicFrame>
        <p:nvGraphicFramePr>
          <p:cNvPr id="590" name="Google Shape;590;gef97c781e0_1_38"/>
          <p:cNvGraphicFramePr/>
          <p:nvPr/>
        </p:nvGraphicFramePr>
        <p:xfrm>
          <a:off x="356725" y="1510700"/>
          <a:ext cx="4178975" cy="3682597"/>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592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400"/>
                        <a:buFont typeface="Arial"/>
                        <a:buNone/>
                      </a:pPr>
                      <a:r>
                        <a:rPr lang="ja"/>
                        <a:t>P</a:t>
                      </a:r>
                      <a:r>
                        <a:rPr lang="ja" u="sng">
                          <a:solidFill>
                            <a:schemeClr val="hlink"/>
                          </a:solidFill>
                          <a:hlinkClick r:id="rId3" action="ppaction://hlinksldjump"/>
                        </a:rPr>
                        <a:t>.27</a:t>
                      </a:r>
                      <a:r>
                        <a:rPr lang="ja"/>
                        <a:t>の手順1,2をすすめます。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12125">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QRコードをリセット</a:t>
                      </a:r>
                      <a:r>
                        <a:rPr lang="ja"/>
                        <a:t>したい</a:t>
                      </a:r>
                      <a:r>
                        <a:rPr lang="ja" sz="1400" u="none" strike="noStrike" cap="none"/>
                        <a:t>生徒の行の</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u="none" strike="noStrike" cap="none"/>
                        <a:t>「QRコードログイン」</a:t>
                      </a:r>
                      <a:r>
                        <a:rPr lang="ja"/>
                        <a:t>ボタン</a:t>
                      </a:r>
                      <a:r>
                        <a:rPr lang="ja" sz="1400" u="none" strike="noStrike" cap="none"/>
                        <a:t>を</a:t>
                      </a:r>
                      <a:r>
                        <a:rPr lang="ja" sz="1400" b="1" u="none" strike="noStrike" cap="none"/>
                        <a:t>［ OFF ］</a:t>
                      </a:r>
                      <a:r>
                        <a:rPr lang="ja" sz="1400" u="none" strike="noStrike" cap="none"/>
                        <a:t>にします。</a:t>
                      </a:r>
                      <a:br>
                        <a:rPr lang="ja" sz="1400" u="none" strike="noStrike" cap="none"/>
                      </a:br>
                      <a:r>
                        <a:rPr lang="ja" sz="1200" u="none" strike="noStrike" cap="none"/>
                        <a:t>⇒「QRコードの利用を無効にしますか？」</a:t>
                      </a:r>
                      <a:r>
                        <a:rPr lang="ja" sz="1200"/>
                        <a:t>という</a:t>
                      </a:r>
                      <a:r>
                        <a:rPr lang="ja" sz="1200" u="none" strike="noStrike" cap="none"/>
                        <a:t>画面が表示されます。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確認画面で</a:t>
                      </a:r>
                      <a:r>
                        <a:rPr lang="ja" sz="1400" b="1" u="none" strike="noStrike" cap="none"/>
                        <a:t>［ 無効にする ］</a:t>
                      </a:r>
                      <a:r>
                        <a:rPr lang="ja" sz="1400" u="none" strike="noStrike" cap="none"/>
                        <a:t>をクリック</a:t>
                      </a:r>
                      <a:endParaRPr sz="1400" u="none" strike="noStrike" cap="none"/>
                    </a:p>
                    <a:p>
                      <a:pPr marL="0" lvl="0" indent="0" algn="l" rtl="0">
                        <a:lnSpc>
                          <a:spcPct val="115000"/>
                        </a:lnSpc>
                        <a:spcBef>
                          <a:spcPts val="0"/>
                        </a:spcBef>
                        <a:spcAft>
                          <a:spcPts val="0"/>
                        </a:spcAft>
                        <a:buClr>
                          <a:srgbClr val="000000"/>
                        </a:buClr>
                        <a:buSzPts val="1400"/>
                        <a:buFont typeface="Arial"/>
                        <a:buNone/>
                      </a:pPr>
                      <a:r>
                        <a:rPr lang="ja" sz="1200"/>
                        <a:t>⇒発行済のQRコードが無効になります。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101825">
                <a:tc>
                  <a:txBody>
                    <a:bodyPr/>
                    <a:lstStyle/>
                    <a:p>
                      <a:pPr marL="0" marR="0" lvl="0" indent="0" algn="ctr" rtl="0">
                        <a:lnSpc>
                          <a:spcPct val="115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再度</a:t>
                      </a:r>
                      <a:r>
                        <a:rPr lang="ja" sz="1400" b="1" u="none" strike="noStrike" cap="none"/>
                        <a:t>［ ON ］</a:t>
                      </a:r>
                      <a:r>
                        <a:rPr lang="ja" sz="1400" u="none" strike="noStrike" cap="none"/>
                        <a:t>に</a:t>
                      </a:r>
                      <a:r>
                        <a:rPr lang="ja"/>
                        <a:t>し</a:t>
                      </a:r>
                      <a:r>
                        <a:rPr lang="ja" u="sng">
                          <a:solidFill>
                            <a:schemeClr val="hlink"/>
                          </a:solidFill>
                          <a:hlinkClick r:id="rId4" action="ppaction://hlinksldjump"/>
                        </a:rPr>
                        <a:t>P.28</a:t>
                      </a:r>
                      <a:r>
                        <a:rPr lang="ja"/>
                        <a:t>の手順で</a:t>
                      </a:r>
                      <a:r>
                        <a:rPr lang="ja" sz="1400" u="none" strike="noStrike" cap="none"/>
                        <a:t>新しいQRコード</a:t>
                      </a:r>
                      <a:r>
                        <a:rPr lang="ja"/>
                        <a:t>を印刷します。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91" name="Google Shape;591;gef97c781e0_1_3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292" b="1"/>
              <a:t>児童生徒がログインカードを紛失したり汚れ等で認識できなくなった場合、QRコードをリセットして新しいQRコードを作成できます。以前のQRコードは無効となりChromebookへのログインはっできなくなります。</a:t>
            </a:r>
            <a:endParaRPr b="1"/>
          </a:p>
        </p:txBody>
      </p:sp>
      <p:pic>
        <p:nvPicPr>
          <p:cNvPr id="592" name="Google Shape;592;gef97c781e0_1_38"/>
          <p:cNvPicPr preferRelativeResize="0"/>
          <p:nvPr/>
        </p:nvPicPr>
        <p:blipFill rotWithShape="1">
          <a:blip r:embed="rId5">
            <a:alphaModFix/>
          </a:blip>
          <a:srcRect t="7313"/>
          <a:stretch/>
        </p:blipFill>
        <p:spPr>
          <a:xfrm>
            <a:off x="4861150" y="5043225"/>
            <a:ext cx="3861725" cy="1249375"/>
          </a:xfrm>
          <a:prstGeom prst="rect">
            <a:avLst/>
          </a:prstGeom>
          <a:noFill/>
          <a:ln w="9525" cap="flat" cmpd="sng">
            <a:solidFill>
              <a:srgbClr val="D9D9D9"/>
            </a:solidFill>
            <a:prstDash val="solid"/>
            <a:round/>
            <a:headEnd type="none" w="sm" len="sm"/>
            <a:tailEnd type="none" w="sm" len="sm"/>
          </a:ln>
        </p:spPr>
      </p:pic>
      <p:pic>
        <p:nvPicPr>
          <p:cNvPr id="593" name="Google Shape;593;gef97c781e0_1_38"/>
          <p:cNvPicPr preferRelativeResize="0"/>
          <p:nvPr/>
        </p:nvPicPr>
        <p:blipFill rotWithShape="1">
          <a:blip r:embed="rId6">
            <a:alphaModFix/>
          </a:blip>
          <a:srcRect b="4997"/>
          <a:stretch/>
        </p:blipFill>
        <p:spPr>
          <a:xfrm>
            <a:off x="5149513" y="1510712"/>
            <a:ext cx="3285000" cy="1350400"/>
          </a:xfrm>
          <a:prstGeom prst="rect">
            <a:avLst/>
          </a:prstGeom>
          <a:noFill/>
          <a:ln w="9525" cap="flat" cmpd="sng">
            <a:solidFill>
              <a:srgbClr val="D9D9D9"/>
            </a:solidFill>
            <a:prstDash val="solid"/>
            <a:round/>
            <a:headEnd type="none" w="sm" len="sm"/>
            <a:tailEnd type="none" w="sm" len="sm"/>
          </a:ln>
        </p:spPr>
      </p:pic>
      <p:pic>
        <p:nvPicPr>
          <p:cNvPr id="594" name="Google Shape;594;gef97c781e0_1_38"/>
          <p:cNvPicPr preferRelativeResize="0"/>
          <p:nvPr/>
        </p:nvPicPr>
        <p:blipFill>
          <a:blip r:embed="rId7">
            <a:alphaModFix/>
          </a:blip>
          <a:stretch>
            <a:fillRect/>
          </a:stretch>
        </p:blipFill>
        <p:spPr>
          <a:xfrm>
            <a:off x="6908100" y="3033325"/>
            <a:ext cx="1526400" cy="1732850"/>
          </a:xfrm>
          <a:prstGeom prst="rect">
            <a:avLst/>
          </a:prstGeom>
          <a:noFill/>
          <a:ln w="9525" cap="flat" cmpd="sng">
            <a:solidFill>
              <a:srgbClr val="D9D9D9"/>
            </a:solidFill>
            <a:prstDash val="solid"/>
            <a:round/>
            <a:headEnd type="none" w="sm" len="sm"/>
            <a:tailEnd type="none" w="sm" len="sm"/>
          </a:ln>
        </p:spPr>
      </p:pic>
      <p:sp>
        <p:nvSpPr>
          <p:cNvPr id="595" name="Google Shape;595;gef97c781e0_1_38"/>
          <p:cNvSpPr/>
          <p:nvPr/>
        </p:nvSpPr>
        <p:spPr>
          <a:xfrm>
            <a:off x="7045950" y="3734625"/>
            <a:ext cx="10953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596" name="Google Shape;596;gef97c781e0_1_38"/>
          <p:cNvSpPr/>
          <p:nvPr/>
        </p:nvSpPr>
        <p:spPr>
          <a:xfrm>
            <a:off x="5137125" y="4065725"/>
            <a:ext cx="1526400" cy="5193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200">
                <a:solidFill>
                  <a:srgbClr val="1A1A1A"/>
                </a:solidFill>
              </a:rPr>
              <a:t>同じ行の右端</a:t>
            </a:r>
            <a:endParaRPr sz="1200" i="0" u="none" strike="noStrike" cap="none">
              <a:solidFill>
                <a:srgbClr val="1A1A1A"/>
              </a:solidFill>
            </a:endParaRPr>
          </a:p>
        </p:txBody>
      </p:sp>
      <p:sp>
        <p:nvSpPr>
          <p:cNvPr id="597" name="Google Shape;597;gef97c781e0_1_38"/>
          <p:cNvSpPr/>
          <p:nvPr/>
        </p:nvSpPr>
        <p:spPr>
          <a:xfrm rot="-5400000">
            <a:off x="7672600" y="2090951"/>
            <a:ext cx="15006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ef97c781e0_1_38"/>
          <p:cNvSpPr/>
          <p:nvPr/>
        </p:nvSpPr>
        <p:spPr>
          <a:xfrm rot="-5400000">
            <a:off x="5934050" y="3786650"/>
            <a:ext cx="18414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endParaRPr>
          </a:p>
        </p:txBody>
      </p:sp>
      <p:sp>
        <p:nvSpPr>
          <p:cNvPr id="599" name="Google Shape;599;gef97c781e0_1_38"/>
          <p:cNvSpPr txBox="1"/>
          <p:nvPr/>
        </p:nvSpPr>
        <p:spPr>
          <a:xfrm>
            <a:off x="6381050" y="33738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600" name="Google Shape;600;gef97c781e0_1_38"/>
          <p:cNvCxnSpPr>
            <a:stCxn id="601" idx="2"/>
            <a:endCxn id="595" idx="1"/>
          </p:cNvCxnSpPr>
          <p:nvPr/>
        </p:nvCxnSpPr>
        <p:spPr>
          <a:xfrm rot="-5400000" flipH="1">
            <a:off x="5881200" y="2794000"/>
            <a:ext cx="1530300" cy="799500"/>
          </a:xfrm>
          <a:prstGeom prst="bentConnector2">
            <a:avLst/>
          </a:prstGeom>
          <a:noFill/>
          <a:ln w="19050" cap="flat" cmpd="sng">
            <a:solidFill>
              <a:srgbClr val="FF0000"/>
            </a:solidFill>
            <a:prstDash val="dot"/>
            <a:round/>
            <a:headEnd type="none" w="med" len="med"/>
            <a:tailEnd type="stealth" w="med" len="med"/>
          </a:ln>
        </p:spPr>
      </p:cxnSp>
      <p:sp>
        <p:nvSpPr>
          <p:cNvPr id="601" name="Google Shape;601;gef97c781e0_1_38"/>
          <p:cNvSpPr/>
          <p:nvPr/>
        </p:nvSpPr>
        <p:spPr>
          <a:xfrm>
            <a:off x="5226750" y="1980100"/>
            <a:ext cx="2039700" cy="448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602" name="Google Shape;602;gef97c781e0_1_38"/>
          <p:cNvSpPr/>
          <p:nvPr/>
        </p:nvSpPr>
        <p:spPr>
          <a:xfrm>
            <a:off x="7801050" y="5826625"/>
            <a:ext cx="8490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3" name="Google Shape;603;gef97c781e0_1_38"/>
          <p:cNvCxnSpPr>
            <a:stCxn id="595" idx="3"/>
            <a:endCxn id="602" idx="3"/>
          </p:cNvCxnSpPr>
          <p:nvPr/>
        </p:nvCxnSpPr>
        <p:spPr>
          <a:xfrm>
            <a:off x="8141250" y="3958875"/>
            <a:ext cx="508800" cy="2091900"/>
          </a:xfrm>
          <a:prstGeom prst="bentConnector3">
            <a:avLst>
              <a:gd name="adj1" fmla="val 146801"/>
            </a:avLst>
          </a:prstGeom>
          <a:noFill/>
          <a:ln w="19050" cap="flat" cmpd="sng">
            <a:solidFill>
              <a:srgbClr val="FF0000"/>
            </a:solidFill>
            <a:prstDash val="dot"/>
            <a:round/>
            <a:headEnd type="none" w="med" len="med"/>
            <a:tailEnd type="stealth" w="med" len="med"/>
          </a:ln>
        </p:spPr>
      </p:cxnSp>
      <p:sp>
        <p:nvSpPr>
          <p:cNvPr id="604" name="Google Shape;604;gef97c781e0_1_38"/>
          <p:cNvSpPr txBox="1"/>
          <p:nvPr/>
        </p:nvSpPr>
        <p:spPr>
          <a:xfrm>
            <a:off x="7290600" y="53754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gf2e5ec2f2f_0_469"/>
          <p:cNvPicPr preferRelativeResize="0"/>
          <p:nvPr/>
        </p:nvPicPr>
        <p:blipFill>
          <a:blip r:embed="rId3">
            <a:alphaModFix/>
          </a:blip>
          <a:stretch>
            <a:fillRect/>
          </a:stretch>
        </p:blipFill>
        <p:spPr>
          <a:xfrm>
            <a:off x="4693500" y="789883"/>
            <a:ext cx="2740415" cy="1850700"/>
          </a:xfrm>
          <a:prstGeom prst="rect">
            <a:avLst/>
          </a:prstGeom>
          <a:noFill/>
          <a:ln w="9525" cap="flat" cmpd="sng">
            <a:solidFill>
              <a:srgbClr val="D9D9D9"/>
            </a:solidFill>
            <a:prstDash val="solid"/>
            <a:round/>
            <a:headEnd type="none" w="sm" len="sm"/>
            <a:tailEnd type="none" w="sm" len="sm"/>
          </a:ln>
        </p:spPr>
      </p:pic>
      <p:graphicFrame>
        <p:nvGraphicFramePr>
          <p:cNvPr id="610" name="Google Shape;610;gf2e5ec2f2f_0_469"/>
          <p:cNvGraphicFramePr/>
          <p:nvPr>
            <p:extLst>
              <p:ext uri="{D42A27DB-BD31-4B8C-83A1-F6EECF244321}">
                <p14:modId xmlns:p14="http://schemas.microsoft.com/office/powerpoint/2010/main" val="519043704"/>
              </p:ext>
            </p:extLst>
          </p:nvPr>
        </p:nvGraphicFramePr>
        <p:xfrm>
          <a:off x="271513" y="1089150"/>
          <a:ext cx="4275375" cy="5521812"/>
        </p:xfrm>
        <a:graphic>
          <a:graphicData uri="http://schemas.openxmlformats.org/drawingml/2006/table">
            <a:tbl>
              <a:tblPr>
                <a:noFill/>
                <a:tableStyleId>{AD2C3739-B93F-4A3F-8442-78BCD1EA3B11}</a:tableStyleId>
              </a:tblPr>
              <a:tblGrid>
                <a:gridCol w="593225">
                  <a:extLst>
                    <a:ext uri="{9D8B030D-6E8A-4147-A177-3AD203B41FA5}">
                      <a16:colId xmlns:a16="http://schemas.microsoft.com/office/drawing/2014/main" val="20000"/>
                    </a:ext>
                  </a:extLst>
                </a:gridCol>
                <a:gridCol w="3682150">
                  <a:extLst>
                    <a:ext uri="{9D8B030D-6E8A-4147-A177-3AD203B41FA5}">
                      <a16:colId xmlns:a16="http://schemas.microsoft.com/office/drawing/2014/main" val="20001"/>
                    </a:ext>
                  </a:extLst>
                </a:gridCol>
              </a:tblGrid>
              <a:tr h="2909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u="sng">
                          <a:solidFill>
                            <a:schemeClr val="hlink"/>
                          </a:solidFill>
                          <a:hlinkClick r:id="rId4" action="ppaction://hlinksldjump"/>
                        </a:rPr>
                        <a:t>P27</a:t>
                      </a:r>
                      <a:r>
                        <a:rPr lang="ja"/>
                        <a:t>の手順1,2をすすめます。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376300">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dirty="0"/>
                        <a:t>上部の　　　　から</a:t>
                      </a:r>
                      <a:endParaRPr dirty="0"/>
                    </a:p>
                    <a:p>
                      <a:pPr marL="0" marR="0" lvl="0" indent="0" algn="l" rtl="0">
                        <a:lnSpc>
                          <a:spcPct val="150000"/>
                        </a:lnSpc>
                        <a:spcBef>
                          <a:spcPts val="0"/>
                        </a:spcBef>
                        <a:spcAft>
                          <a:spcPts val="0"/>
                        </a:spcAft>
                        <a:buClr>
                          <a:srgbClr val="000000"/>
                        </a:buClr>
                        <a:buSzPts val="1400"/>
                        <a:buFont typeface="Arial"/>
                        <a:buNone/>
                      </a:pPr>
                      <a:r>
                        <a:rPr lang="ja" b="1" dirty="0"/>
                        <a:t>[ 全て選択 ] [ 絞り込み結果のみ選択 ]</a:t>
                      </a:r>
                      <a:r>
                        <a:rPr lang="ja" dirty="0"/>
                        <a:t> で</a:t>
                      </a:r>
                      <a:endParaRPr dirty="0"/>
                    </a:p>
                    <a:p>
                      <a:pPr marL="0" marR="0" lvl="0" indent="0" algn="l" rtl="0">
                        <a:lnSpc>
                          <a:spcPct val="150000"/>
                        </a:lnSpc>
                        <a:spcBef>
                          <a:spcPts val="0"/>
                        </a:spcBef>
                        <a:spcAft>
                          <a:spcPts val="0"/>
                        </a:spcAft>
                        <a:buClr>
                          <a:srgbClr val="000000"/>
                        </a:buClr>
                        <a:buSzPts val="1400"/>
                        <a:buFont typeface="Arial"/>
                        <a:buNone/>
                      </a:pPr>
                      <a:r>
                        <a:rPr lang="ja" dirty="0"/>
                        <a:t>対象の</a:t>
                      </a:r>
                      <a:r>
                        <a:rPr lang="ja" sz="1400" u="none" strike="noStrike" cap="none" dirty="0"/>
                        <a:t>アカウントを選択</a:t>
                      </a:r>
                      <a:r>
                        <a:rPr lang="ja" dirty="0"/>
                        <a:t>します。</a:t>
                      </a:r>
                      <a:endParaRPr dirty="0"/>
                    </a:p>
                    <a:p>
                      <a:pPr marL="0" marR="0" lvl="0" indent="0" algn="l" rtl="0">
                        <a:lnSpc>
                          <a:spcPct val="150000"/>
                        </a:lnSpc>
                        <a:spcBef>
                          <a:spcPts val="0"/>
                        </a:spcBef>
                        <a:spcAft>
                          <a:spcPts val="0"/>
                        </a:spcAft>
                        <a:buClr>
                          <a:srgbClr val="000000"/>
                        </a:buClr>
                        <a:buSzPts val="1400"/>
                        <a:buFont typeface="Arial"/>
                        <a:buNone/>
                      </a:pPr>
                      <a:r>
                        <a:rPr lang="ja" sz="1200" dirty="0"/>
                        <a:t>※詳細は</a:t>
                      </a:r>
                      <a:r>
                        <a:rPr lang="ja" sz="1200" u="sng" dirty="0">
                          <a:solidFill>
                            <a:schemeClr val="hlink"/>
                          </a:solidFill>
                          <a:hlinkClick r:id="rId5" action="ppaction://hlinksldjump"/>
                        </a:rPr>
                        <a:t>P.9</a:t>
                      </a:r>
                      <a:r>
                        <a:rPr lang="ja" sz="1200" dirty="0"/>
                        <a:t>を参照ください。</a:t>
                      </a:r>
                      <a:endParaRPr sz="1200" dirty="0"/>
                    </a:p>
                    <a:p>
                      <a:pPr marL="0" marR="0" lvl="0" indent="0" algn="l" rtl="0">
                        <a:lnSpc>
                          <a:spcPct val="150000"/>
                        </a:lnSpc>
                        <a:spcBef>
                          <a:spcPts val="0"/>
                        </a:spcBef>
                        <a:spcAft>
                          <a:spcPts val="0"/>
                        </a:spcAft>
                        <a:buClr>
                          <a:srgbClr val="000000"/>
                        </a:buClr>
                        <a:buSzPts val="1400"/>
                        <a:buFont typeface="Arial"/>
                        <a:buNone/>
                      </a:pPr>
                      <a:r>
                        <a:rPr lang="ja" sz="1200" u="none" strike="noStrike" cap="none" dirty="0"/>
                        <a:t>⇒</a:t>
                      </a:r>
                      <a:r>
                        <a:rPr lang="ja" sz="1200" dirty="0"/>
                        <a:t>対象のアカウントのチェックボックスが全てチェック済みになります。</a:t>
                      </a:r>
                      <a:endParaRPr sz="1200" u="none" strike="noStrike" cap="none" dirty="0">
                        <a:latin typeface="Meiryo"/>
                        <a:ea typeface="Meiryo"/>
                        <a:cs typeface="Meiryo"/>
                        <a:sym typeface="Meiryo"/>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760875">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 選択項目への操作 ] から</a:t>
                      </a:r>
                      <a:endParaRPr/>
                    </a:p>
                    <a:p>
                      <a:pPr marL="0" marR="0" lvl="0" indent="0" algn="l" rtl="0">
                        <a:lnSpc>
                          <a:spcPct val="150000"/>
                        </a:lnSpc>
                        <a:spcBef>
                          <a:spcPts val="0"/>
                        </a:spcBef>
                        <a:spcAft>
                          <a:spcPts val="0"/>
                        </a:spcAft>
                        <a:buClr>
                          <a:srgbClr val="000000"/>
                        </a:buClr>
                        <a:buSzPts val="1400"/>
                        <a:buFont typeface="Arial"/>
                        <a:buNone/>
                      </a:pPr>
                      <a:r>
                        <a:rPr lang="ja" b="1"/>
                        <a:t>[ QRコードの利用を一括設定 ]</a:t>
                      </a:r>
                      <a:r>
                        <a:rPr lang="ja"/>
                        <a:t>をクリックします。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18025">
                <a:tc>
                  <a:txBody>
                    <a:bodyPr/>
                    <a:lstStyle/>
                    <a:p>
                      <a:pPr marL="0" marR="0" lvl="0" indent="0" algn="ctr" rtl="0">
                        <a:lnSpc>
                          <a:spcPct val="115000"/>
                        </a:lnSpc>
                        <a:spcBef>
                          <a:spcPts val="0"/>
                        </a:spcBef>
                        <a:spcAft>
                          <a:spcPts val="0"/>
                        </a:spcAft>
                        <a:buNone/>
                      </a:pPr>
                      <a:r>
                        <a:rPr lang="ja"/>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ja" b="1"/>
                        <a:t>［ 一括で無効にする ］</a:t>
                      </a:r>
                      <a:r>
                        <a:rPr lang="ja"/>
                        <a:t>をクリックします。</a:t>
                      </a:r>
                      <a:endParaRPr sz="1400" b="1"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141325">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dirty="0"/>
                        <a:t>確認画面が表示されるので</a:t>
                      </a:r>
                      <a:endParaRPr dirty="0"/>
                    </a:p>
                    <a:p>
                      <a:pPr marL="0" marR="0" lvl="0" indent="0" algn="l" rtl="0">
                        <a:lnSpc>
                          <a:spcPct val="150000"/>
                        </a:lnSpc>
                        <a:spcBef>
                          <a:spcPts val="0"/>
                        </a:spcBef>
                        <a:spcAft>
                          <a:spcPts val="0"/>
                        </a:spcAft>
                        <a:buClr>
                          <a:srgbClr val="000000"/>
                        </a:buClr>
                        <a:buSzPts val="1400"/>
                        <a:buFont typeface="Arial"/>
                        <a:buNone/>
                      </a:pPr>
                      <a:r>
                        <a:rPr lang="ja" sz="1400" b="1" u="none" strike="noStrike" cap="none" dirty="0"/>
                        <a:t>［ </a:t>
                      </a:r>
                      <a:r>
                        <a:rPr lang="ja" b="1" dirty="0"/>
                        <a:t>無効</a:t>
                      </a:r>
                      <a:r>
                        <a:rPr lang="ja" sz="1400" b="1" u="none" strike="noStrike" cap="none" dirty="0"/>
                        <a:t>にする ］</a:t>
                      </a:r>
                      <a:r>
                        <a:rPr lang="ja" sz="1400" u="none" strike="noStrike" cap="none" dirty="0"/>
                        <a:t>をクリック</a:t>
                      </a:r>
                      <a:r>
                        <a:rPr lang="ja" dirty="0"/>
                        <a:t>します。</a:t>
                      </a:r>
                      <a:endParaRPr dirty="0"/>
                    </a:p>
                    <a:p>
                      <a:pPr marL="0" lvl="0" indent="0" algn="l" rtl="0">
                        <a:lnSpc>
                          <a:spcPct val="150000"/>
                        </a:lnSpc>
                        <a:spcBef>
                          <a:spcPts val="0"/>
                        </a:spcBef>
                        <a:spcAft>
                          <a:spcPts val="0"/>
                        </a:spcAft>
                        <a:buClr>
                          <a:srgbClr val="000000"/>
                        </a:buClr>
                        <a:buSzPts val="1400"/>
                        <a:buFont typeface="Arial"/>
                        <a:buNone/>
                      </a:pPr>
                      <a:r>
                        <a:rPr lang="ja" sz="1200" dirty="0"/>
                        <a:t>⇒QRコードログインボタンが一括OFFになります。ユーザー数が多い場合、処理に時間がかかる場合があります。</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11" name="Google Shape;611;gf2e5ec2f2f_0_469"/>
          <p:cNvSpPr txBox="1">
            <a:spLocks noGrp="1"/>
          </p:cNvSpPr>
          <p:nvPr>
            <p:ph type="sldNum" idx="12"/>
          </p:nvPr>
        </p:nvSpPr>
        <p:spPr>
          <a:xfrm>
            <a:off x="8536300" y="61881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32</a:t>
            </a:fld>
            <a:endParaRPr/>
          </a:p>
        </p:txBody>
      </p:sp>
      <p:sp>
        <p:nvSpPr>
          <p:cNvPr id="612" name="Google Shape;612;gf2e5ec2f2f_0_469"/>
          <p:cNvSpPr/>
          <p:nvPr/>
        </p:nvSpPr>
        <p:spPr>
          <a:xfrm rot="-5400000">
            <a:off x="6397700" y="1613438"/>
            <a:ext cx="20031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gf2e5ec2f2f_0_469"/>
          <p:cNvSpPr txBox="1"/>
          <p:nvPr/>
        </p:nvSpPr>
        <p:spPr>
          <a:xfrm>
            <a:off x="6992725" y="1657987"/>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
        <p:nvSpPr>
          <p:cNvPr id="614" name="Google Shape;614;gf2e5ec2f2f_0_469"/>
          <p:cNvSpPr/>
          <p:nvPr/>
        </p:nvSpPr>
        <p:spPr>
          <a:xfrm>
            <a:off x="5456475" y="1338038"/>
            <a:ext cx="1056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pic>
        <p:nvPicPr>
          <p:cNvPr id="615" name="Google Shape;615;gf2e5ec2f2f_0_469"/>
          <p:cNvPicPr preferRelativeResize="0"/>
          <p:nvPr/>
        </p:nvPicPr>
        <p:blipFill>
          <a:blip r:embed="rId6">
            <a:alphaModFix/>
          </a:blip>
          <a:stretch>
            <a:fillRect/>
          </a:stretch>
        </p:blipFill>
        <p:spPr>
          <a:xfrm>
            <a:off x="4693499" y="2844488"/>
            <a:ext cx="4178974" cy="1533165"/>
          </a:xfrm>
          <a:prstGeom prst="rect">
            <a:avLst/>
          </a:prstGeom>
          <a:noFill/>
          <a:ln w="9525" cap="flat" cmpd="sng">
            <a:solidFill>
              <a:srgbClr val="D9D9D9"/>
            </a:solidFill>
            <a:prstDash val="solid"/>
            <a:round/>
            <a:headEnd type="none" w="sm" len="sm"/>
            <a:tailEnd type="none" w="sm" len="sm"/>
          </a:ln>
        </p:spPr>
      </p:pic>
      <p:sp>
        <p:nvSpPr>
          <p:cNvPr id="616" name="Google Shape;616;gf2e5ec2f2f_0_469"/>
          <p:cNvSpPr/>
          <p:nvPr/>
        </p:nvSpPr>
        <p:spPr>
          <a:xfrm>
            <a:off x="5012650" y="1356938"/>
            <a:ext cx="339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617" name="Google Shape;617;gf2e5ec2f2f_0_469"/>
          <p:cNvSpPr/>
          <p:nvPr/>
        </p:nvSpPr>
        <p:spPr>
          <a:xfrm>
            <a:off x="6667050" y="3885288"/>
            <a:ext cx="11547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cxnSp>
        <p:nvCxnSpPr>
          <p:cNvPr id="618" name="Google Shape;618;gf2e5ec2f2f_0_469"/>
          <p:cNvCxnSpPr>
            <a:stCxn id="614" idx="3"/>
            <a:endCxn id="619" idx="3"/>
          </p:cNvCxnSpPr>
          <p:nvPr/>
        </p:nvCxnSpPr>
        <p:spPr>
          <a:xfrm>
            <a:off x="6513375" y="1510688"/>
            <a:ext cx="329400" cy="439800"/>
          </a:xfrm>
          <a:prstGeom prst="bentConnector3">
            <a:avLst>
              <a:gd name="adj1" fmla="val 172253"/>
            </a:avLst>
          </a:prstGeom>
          <a:noFill/>
          <a:ln w="19050" cap="flat" cmpd="sng">
            <a:solidFill>
              <a:srgbClr val="FF0000"/>
            </a:solidFill>
            <a:prstDash val="dot"/>
            <a:round/>
            <a:headEnd type="none" w="med" len="med"/>
            <a:tailEnd type="stealth" w="med" len="med"/>
          </a:ln>
        </p:spPr>
      </p:cxnSp>
      <p:sp>
        <p:nvSpPr>
          <p:cNvPr id="620" name="Google Shape;620;gf2e5ec2f2f_0_469"/>
          <p:cNvSpPr txBox="1"/>
          <p:nvPr/>
        </p:nvSpPr>
        <p:spPr>
          <a:xfrm>
            <a:off x="4584950" y="9560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621" name="Google Shape;621;gf2e5ec2f2f_0_469"/>
          <p:cNvSpPr txBox="1"/>
          <p:nvPr/>
        </p:nvSpPr>
        <p:spPr>
          <a:xfrm>
            <a:off x="7723950" y="34899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pic>
        <p:nvPicPr>
          <p:cNvPr id="622" name="Google Shape;622;gf2e5ec2f2f_0_469"/>
          <p:cNvPicPr preferRelativeResize="0"/>
          <p:nvPr/>
        </p:nvPicPr>
        <p:blipFill rotWithShape="1">
          <a:blip r:embed="rId7">
            <a:alphaModFix/>
          </a:blip>
          <a:srcRect l="13613" t="26241" r="18621" b="19908"/>
          <a:stretch/>
        </p:blipFill>
        <p:spPr>
          <a:xfrm>
            <a:off x="1631350" y="1582999"/>
            <a:ext cx="502800" cy="287678"/>
          </a:xfrm>
          <a:prstGeom prst="rect">
            <a:avLst/>
          </a:prstGeom>
          <a:noFill/>
          <a:ln>
            <a:noFill/>
          </a:ln>
        </p:spPr>
      </p:pic>
      <p:sp>
        <p:nvSpPr>
          <p:cNvPr id="619" name="Google Shape;619;gf2e5ec2f2f_0_469"/>
          <p:cNvSpPr/>
          <p:nvPr/>
        </p:nvSpPr>
        <p:spPr>
          <a:xfrm>
            <a:off x="5352550" y="1807238"/>
            <a:ext cx="14901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sp>
        <p:nvSpPr>
          <p:cNvPr id="623" name="Google Shape;623;gf2e5ec2f2f_0_469"/>
          <p:cNvSpPr txBox="1"/>
          <p:nvPr/>
        </p:nvSpPr>
        <p:spPr>
          <a:xfrm>
            <a:off x="235875" y="659025"/>
            <a:ext cx="41790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rgbClr val="000000"/>
              </a:buClr>
              <a:buSzPts val="1292"/>
              <a:buFont typeface="Arial"/>
              <a:buNone/>
            </a:pPr>
            <a:r>
              <a:rPr lang="ja" sz="1200" b="1"/>
              <a:t>QRコードログインを一括でリセットします。</a:t>
            </a:r>
            <a:endParaRPr sz="1292" b="1"/>
          </a:p>
        </p:txBody>
      </p:sp>
      <p:pic>
        <p:nvPicPr>
          <p:cNvPr id="624" name="Google Shape;624;gf2e5ec2f2f_0_469"/>
          <p:cNvPicPr preferRelativeResize="0"/>
          <p:nvPr/>
        </p:nvPicPr>
        <p:blipFill rotWithShape="1">
          <a:blip r:embed="rId8">
            <a:alphaModFix/>
          </a:blip>
          <a:srcRect l="999" t="4779" b="4861"/>
          <a:stretch/>
        </p:blipFill>
        <p:spPr>
          <a:xfrm>
            <a:off x="4693500" y="4581563"/>
            <a:ext cx="4178974" cy="1271289"/>
          </a:xfrm>
          <a:prstGeom prst="rect">
            <a:avLst/>
          </a:prstGeom>
          <a:noFill/>
          <a:ln w="9525" cap="flat" cmpd="sng">
            <a:solidFill>
              <a:srgbClr val="D9D9D9"/>
            </a:solidFill>
            <a:prstDash val="solid"/>
            <a:round/>
            <a:headEnd type="none" w="sm" len="sm"/>
            <a:tailEnd type="none" w="sm" len="sm"/>
          </a:ln>
        </p:spPr>
      </p:pic>
      <p:sp>
        <p:nvSpPr>
          <p:cNvPr id="625" name="Google Shape;625;gf2e5ec2f2f_0_469"/>
          <p:cNvSpPr/>
          <p:nvPr/>
        </p:nvSpPr>
        <p:spPr>
          <a:xfrm>
            <a:off x="7580700" y="5343288"/>
            <a:ext cx="11547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p:txBody>
      </p:sp>
      <p:cxnSp>
        <p:nvCxnSpPr>
          <p:cNvPr id="626" name="Google Shape;626;gf2e5ec2f2f_0_469"/>
          <p:cNvCxnSpPr>
            <a:stCxn id="617" idx="2"/>
            <a:endCxn id="625" idx="0"/>
          </p:cNvCxnSpPr>
          <p:nvPr/>
        </p:nvCxnSpPr>
        <p:spPr>
          <a:xfrm rot="-5400000" flipH="1">
            <a:off x="7192200" y="4377288"/>
            <a:ext cx="1018200" cy="913800"/>
          </a:xfrm>
          <a:prstGeom prst="bentConnector3">
            <a:avLst>
              <a:gd name="adj1" fmla="val 50000"/>
            </a:avLst>
          </a:prstGeom>
          <a:noFill/>
          <a:ln w="19050" cap="flat" cmpd="sng">
            <a:solidFill>
              <a:srgbClr val="FF0000"/>
            </a:solidFill>
            <a:prstDash val="dot"/>
            <a:round/>
            <a:headEnd type="none" w="med" len="med"/>
            <a:tailEnd type="stealth" w="med" len="med"/>
          </a:ln>
        </p:spPr>
      </p:cxnSp>
      <p:sp>
        <p:nvSpPr>
          <p:cNvPr id="627" name="Google Shape;627;gf2e5ec2f2f_0_469"/>
          <p:cNvSpPr txBox="1"/>
          <p:nvPr/>
        </p:nvSpPr>
        <p:spPr>
          <a:xfrm>
            <a:off x="8266475" y="48577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❺</a:t>
            </a:r>
            <a:endParaRPr sz="3000">
              <a:solidFill>
                <a:srgbClr val="FF0000"/>
              </a:solidFill>
            </a:endParaRPr>
          </a:p>
        </p:txBody>
      </p:sp>
      <p:sp>
        <p:nvSpPr>
          <p:cNvPr id="628" name="Google Shape;628;gf2e5ec2f2f_0_46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QRコードを</a:t>
            </a:r>
            <a:r>
              <a:rPr lang="ja" sz="3100" u="sng"/>
              <a:t>一括</a:t>
            </a:r>
            <a:r>
              <a:rPr lang="ja" sz="3100" u="sng">
                <a:latin typeface="Arial"/>
                <a:ea typeface="Arial"/>
                <a:cs typeface="Arial"/>
                <a:sym typeface="Arial"/>
              </a:rPr>
              <a:t>リセットする</a:t>
            </a:r>
            <a:endParaRPr sz="3100" u="sng">
              <a:latin typeface="Arial"/>
              <a:ea typeface="Arial"/>
              <a:cs typeface="Arial"/>
              <a:sym typeface="Arial"/>
            </a:endParaRPr>
          </a:p>
        </p:txBody>
      </p:sp>
      <p:sp>
        <p:nvSpPr>
          <p:cNvPr id="629" name="Google Shape;629;gf2e5ec2f2f_0_469"/>
          <p:cNvSpPr/>
          <p:nvPr/>
        </p:nvSpPr>
        <p:spPr>
          <a:xfrm>
            <a:off x="4693488" y="5922850"/>
            <a:ext cx="4047300" cy="707924"/>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 sz="1200" dirty="0">
                <a:solidFill>
                  <a:srgbClr val="1A1A1A"/>
                </a:solidFill>
              </a:rPr>
              <a:t>再び一括有効にして印刷を行う場合は</a:t>
            </a:r>
            <a:r>
              <a:rPr lang="ja" sz="1200" u="sng" dirty="0">
                <a:solidFill>
                  <a:schemeClr val="hlink"/>
                </a:solidFill>
                <a:hlinkClick r:id="rId9" action="ppaction://hlinksldjump"/>
              </a:rPr>
              <a:t>P.29</a:t>
            </a:r>
            <a:r>
              <a:rPr lang="ja" sz="1200" dirty="0">
                <a:solidFill>
                  <a:srgbClr val="1A1A1A"/>
                </a:solidFill>
              </a:rPr>
              <a:t>,</a:t>
            </a:r>
            <a:r>
              <a:rPr lang="ja" sz="1200" u="sng" dirty="0">
                <a:solidFill>
                  <a:schemeClr val="hlink"/>
                </a:solidFill>
                <a:hlinkClick r:id="rId10" action="ppaction://hlinksldjump"/>
              </a:rPr>
              <a:t>P.30</a:t>
            </a:r>
            <a:r>
              <a:rPr lang="ja" sz="1200" dirty="0">
                <a:solidFill>
                  <a:srgbClr val="1A1A1A"/>
                </a:solidFill>
              </a:rPr>
              <a:t>の手順を参照してください。</a:t>
            </a:r>
            <a:endParaRPr sz="1200" i="0" u="none" strike="noStrike" cap="none"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2"/>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33</a:t>
            </a:fld>
            <a:endParaRPr/>
          </a:p>
        </p:txBody>
      </p:sp>
      <p:sp>
        <p:nvSpPr>
          <p:cNvPr id="635" name="Google Shape;635;p42"/>
          <p:cNvSpPr/>
          <p:nvPr/>
        </p:nvSpPr>
        <p:spPr>
          <a:xfrm>
            <a:off x="503050" y="4008125"/>
            <a:ext cx="8090400" cy="22425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graphicFrame>
        <p:nvGraphicFramePr>
          <p:cNvPr id="636" name="Google Shape;636;p42"/>
          <p:cNvGraphicFramePr/>
          <p:nvPr/>
        </p:nvGraphicFramePr>
        <p:xfrm>
          <a:off x="641484" y="4223647"/>
          <a:ext cx="3888875" cy="1748690"/>
        </p:xfrm>
        <a:graphic>
          <a:graphicData uri="http://schemas.openxmlformats.org/drawingml/2006/table">
            <a:tbl>
              <a:tblPr firstRow="1" bandRow="1">
                <a:noFill/>
                <a:tableStyleId>{28986900-7EB3-43D1-BB58-639279EE0E74}</a:tableStyleId>
              </a:tblPr>
              <a:tblGrid>
                <a:gridCol w="899100">
                  <a:extLst>
                    <a:ext uri="{9D8B030D-6E8A-4147-A177-3AD203B41FA5}">
                      <a16:colId xmlns:a16="http://schemas.microsoft.com/office/drawing/2014/main" val="20000"/>
                    </a:ext>
                  </a:extLst>
                </a:gridCol>
                <a:gridCol w="2989775">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本社</a:t>
                      </a:r>
                      <a:endParaRPr sz="1300" u="none" strike="noStrike" cap="none"/>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TEL:03-6712-9721 FAX:03-6712-9461</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首都圏営業所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TEL:03-6712-9471 FAX:03-6712-9461</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札幌営業所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〒060-0062 北海道札幌市中央区南2条西9丁目1-2 サンケン札幌ビル6F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TEL:011-804-7170 FAX:011-804-7171</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仙台営業所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〒980- 0013 </a:t>
                      </a:r>
                      <a:r>
                        <a:rPr lang="ja" sz="700" u="none" strike="noStrike" cap="none">
                          <a:latin typeface="Arial"/>
                          <a:ea typeface="Arial"/>
                          <a:cs typeface="Arial"/>
                          <a:sym typeface="Arial"/>
                        </a:rPr>
                        <a:t>宮城県仙台市青葉区大町1-4-1 明治安田生命仙台ビル 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TEL:022-217-2888 FAX:022-206-5222</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名古屋営業所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〒460-0003 愛知県名古屋市中区錦1丁目18番11号 CK21広小路伏見ビル 3F</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TEL:052-857-0082 FAX:052-857-0083</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37" name="Google Shape;637;p42"/>
          <p:cNvGraphicFramePr/>
          <p:nvPr/>
        </p:nvGraphicFramePr>
        <p:xfrm>
          <a:off x="4681015" y="4222800"/>
          <a:ext cx="3888875" cy="1682125"/>
        </p:xfrm>
        <a:graphic>
          <a:graphicData uri="http://schemas.openxmlformats.org/drawingml/2006/table">
            <a:tbl>
              <a:tblPr firstRow="1" bandRow="1">
                <a:noFill/>
                <a:tableStyleId>{28986900-7EB3-43D1-BB58-639279EE0E74}</a:tableStyleId>
              </a:tblPr>
              <a:tblGrid>
                <a:gridCol w="899125">
                  <a:extLst>
                    <a:ext uri="{9D8B030D-6E8A-4147-A177-3AD203B41FA5}">
                      <a16:colId xmlns:a16="http://schemas.microsoft.com/office/drawing/2014/main" val="20000"/>
                    </a:ext>
                  </a:extLst>
                </a:gridCol>
                <a:gridCol w="2989750">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大阪営業所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〒532-0011 大阪府大阪市淀川区西中島7-1-29 新大阪SONEビル5F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TEL:06-6838-3077 FAX:06-4806-7056</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広島営業所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〒732-0828 広島県広島市南区京橋町1-7 アスティ広島京橋ビルディング2F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TEL:082-236-6077 FAX:082-236-6078</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福岡営業所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〒812-0013 福岡県福岡市博多区博多駅東2-4-17　第6岡部ビル5F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TEL:092-483-1603 FAX:092-483-1604</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沖縄営業所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a:t>
                      </a:r>
                      <a:r>
                        <a:rPr lang="ja" sz="700" u="none" strike="noStrike" cap="none">
                          <a:latin typeface="Arial"/>
                          <a:ea typeface="Arial"/>
                          <a:cs typeface="Arial"/>
                          <a:sym typeface="Arial"/>
                        </a:rPr>
                        <a:t>901-2127 沖縄県浦添市屋富祖1-6-3 森ビル</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TEL:098-943-0511 FAX:098-943-0669</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チエルホームページ</a:t>
                      </a:r>
                      <a:endParaRPr sz="1300" u="none" strike="noStrike" cap="none"/>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70F5"/>
                        </a:buClr>
                        <a:buSzPts val="1300"/>
                        <a:buFont typeface="Arial"/>
                        <a:buNone/>
                      </a:pPr>
                      <a:r>
                        <a:rPr lang="ja" sz="1300" u="none" strike="noStrike" cap="none">
                          <a:solidFill>
                            <a:srgbClr val="0070F5"/>
                          </a:solidFill>
                          <a:latin typeface="Arial"/>
                          <a:ea typeface="Arial"/>
                          <a:cs typeface="Arial"/>
                          <a:sym typeface="Arial"/>
                        </a:rPr>
                        <a:t>    www.chieru.co.jp</a:t>
                      </a:r>
                      <a:endParaRPr sz="1300" b="1" u="none" strike="noStrike" cap="none">
                        <a:latin typeface="Arial"/>
                        <a:ea typeface="Arial"/>
                        <a:cs typeface="Arial"/>
                        <a:sym typeface="Arial"/>
                      </a:endParaRPr>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38" name="Google Shape;638;p42"/>
          <p:cNvSpPr/>
          <p:nvPr/>
        </p:nvSpPr>
        <p:spPr>
          <a:xfrm>
            <a:off x="4633575" y="1069199"/>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639" name="Google Shape;639;p42"/>
          <p:cNvSpPr/>
          <p:nvPr/>
        </p:nvSpPr>
        <p:spPr>
          <a:xfrm>
            <a:off x="512675" y="1069200"/>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640" name="Google Shape;640;p42"/>
          <p:cNvSpPr/>
          <p:nvPr/>
        </p:nvSpPr>
        <p:spPr>
          <a:xfrm>
            <a:off x="502950" y="3696775"/>
            <a:ext cx="8090400" cy="391500"/>
          </a:xfrm>
          <a:prstGeom prst="rect">
            <a:avLst/>
          </a:prstGeom>
          <a:solidFill>
            <a:srgbClr val="F29206"/>
          </a:solidFill>
          <a:ln>
            <a:noFill/>
          </a:ln>
        </p:spPr>
        <p:txBody>
          <a:bodyPr spcFirstLastPara="1" wrap="square" lIns="157050" tIns="39875" rIns="79775" bIns="398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 sz="1200" b="0" i="0" u="none" strike="noStrike" cap="none">
                <a:solidFill>
                  <a:schemeClr val="lt1"/>
                </a:solidFill>
                <a:latin typeface="Arial"/>
                <a:ea typeface="Arial"/>
                <a:cs typeface="Arial"/>
                <a:sym typeface="Arial"/>
              </a:rPr>
              <a:t>本社・営業所・チエルホームページ</a:t>
            </a:r>
            <a:endParaRPr sz="1200" b="0" i="0" u="none" strike="noStrike" cap="none">
              <a:solidFill>
                <a:schemeClr val="lt1"/>
              </a:solidFill>
              <a:latin typeface="Arial"/>
              <a:ea typeface="Arial"/>
              <a:cs typeface="Arial"/>
              <a:sym typeface="Arial"/>
            </a:endParaRPr>
          </a:p>
        </p:txBody>
      </p:sp>
      <p:sp>
        <p:nvSpPr>
          <p:cNvPr id="641" name="Google Shape;641;p42"/>
          <p:cNvSpPr/>
          <p:nvPr/>
        </p:nvSpPr>
        <p:spPr>
          <a:xfrm>
            <a:off x="723451" y="6328450"/>
            <a:ext cx="74934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800" b="0" i="0" u="none" strike="noStrike" cap="none">
                <a:solidFill>
                  <a:schemeClr val="dk1"/>
                </a:solidFill>
                <a:latin typeface="Arial"/>
                <a:ea typeface="Arial"/>
                <a:cs typeface="Arial"/>
                <a:sym typeface="Arial"/>
              </a:rPr>
              <a:t>※記載されている会社名および商品名は各社の商標もしくは登録商標です。※記載の仕様などは予告なく変更になる場合があります。予めご了承ください。</a:t>
            </a:r>
            <a:endParaRPr sz="1400" b="0" i="0" u="none" strike="noStrike" cap="none">
              <a:solidFill>
                <a:srgbClr val="000000"/>
              </a:solidFill>
              <a:latin typeface="Arial"/>
              <a:ea typeface="Arial"/>
              <a:cs typeface="Arial"/>
              <a:sym typeface="Arial"/>
            </a:endParaRPr>
          </a:p>
        </p:txBody>
      </p:sp>
      <p:sp>
        <p:nvSpPr>
          <p:cNvPr id="642" name="Google Shape;642;p42"/>
          <p:cNvSpPr/>
          <p:nvPr/>
        </p:nvSpPr>
        <p:spPr>
          <a:xfrm>
            <a:off x="503050" y="106510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資料請求・お問い合わせ　</a:t>
            </a:r>
            <a:r>
              <a:rPr lang="ja" sz="900" b="0" i="0" u="none" strike="noStrike" cap="none">
                <a:solidFill>
                  <a:schemeClr val="lt1"/>
                </a:solidFill>
                <a:latin typeface="Arial"/>
                <a:ea typeface="Arial"/>
                <a:cs typeface="Arial"/>
                <a:sym typeface="Arial"/>
              </a:rPr>
              <a:t>導入をご検討中のお客様</a:t>
            </a:r>
            <a:endParaRPr sz="1200" b="1" i="0" u="none" strike="noStrike" cap="none">
              <a:solidFill>
                <a:schemeClr val="lt1"/>
              </a:solidFill>
              <a:latin typeface="Arial"/>
              <a:ea typeface="Arial"/>
              <a:cs typeface="Arial"/>
              <a:sym typeface="Arial"/>
            </a:endParaRPr>
          </a:p>
        </p:txBody>
      </p:sp>
      <p:sp>
        <p:nvSpPr>
          <p:cNvPr id="643" name="Google Shape;643;p42"/>
          <p:cNvSpPr/>
          <p:nvPr/>
        </p:nvSpPr>
        <p:spPr>
          <a:xfrm>
            <a:off x="571044" y="1628567"/>
            <a:ext cx="3783300" cy="3333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1"/>
                </a:solidFill>
                <a:latin typeface="Arial"/>
                <a:ea typeface="Arial"/>
                <a:cs typeface="Arial"/>
                <a:sym typeface="Arial"/>
              </a:rPr>
              <a:t>どんなご要望でもお気軽にお問い合わせください。</a:t>
            </a:r>
            <a:endParaRPr sz="1000" b="0" i="0" u="none" strike="noStrike" cap="none">
              <a:solidFill>
                <a:schemeClr val="dk2"/>
              </a:solidFill>
              <a:latin typeface="Arial"/>
              <a:ea typeface="Arial"/>
              <a:cs typeface="Arial"/>
              <a:sym typeface="Arial"/>
            </a:endParaRPr>
          </a:p>
        </p:txBody>
      </p:sp>
      <p:sp>
        <p:nvSpPr>
          <p:cNvPr id="644" name="Google Shape;644;p42"/>
          <p:cNvSpPr/>
          <p:nvPr/>
        </p:nvSpPr>
        <p:spPr>
          <a:xfrm>
            <a:off x="4637175" y="106305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お客様サポート　</a:t>
            </a:r>
            <a:r>
              <a:rPr lang="ja" sz="900" b="0" i="0" u="none" strike="noStrike" cap="none">
                <a:solidFill>
                  <a:schemeClr val="lt1"/>
                </a:solidFill>
                <a:latin typeface="Arial"/>
                <a:ea typeface="Arial"/>
                <a:cs typeface="Arial"/>
                <a:sym typeface="Arial"/>
              </a:rPr>
              <a:t>製品をご利用いただいているお客様</a:t>
            </a:r>
            <a:endParaRPr sz="900" b="0" i="0" u="none" strike="noStrike" cap="none">
              <a:solidFill>
                <a:schemeClr val="lt1"/>
              </a:solidFill>
              <a:latin typeface="Arial"/>
              <a:ea typeface="Arial"/>
              <a:cs typeface="Arial"/>
              <a:sym typeface="Arial"/>
            </a:endParaRPr>
          </a:p>
        </p:txBody>
      </p:sp>
      <p:sp>
        <p:nvSpPr>
          <p:cNvPr id="645" name="Google Shape;645;p42"/>
          <p:cNvSpPr/>
          <p:nvPr/>
        </p:nvSpPr>
        <p:spPr>
          <a:xfrm>
            <a:off x="4622197" y="1627584"/>
            <a:ext cx="3789300" cy="3627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製品についてご不明な点がございましたら、</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最初に「CHIeru 製品サポート」をご参照ください。</a:t>
            </a:r>
            <a:endParaRPr sz="1200" b="0" i="0" u="none" strike="noStrike" cap="none">
              <a:solidFill>
                <a:srgbClr val="000000"/>
              </a:solidFill>
              <a:latin typeface="Arial"/>
              <a:ea typeface="Arial"/>
              <a:cs typeface="Arial"/>
              <a:sym typeface="Arial"/>
            </a:endParaRPr>
          </a:p>
        </p:txBody>
      </p:sp>
      <p:sp>
        <p:nvSpPr>
          <p:cNvPr id="646" name="Google Shape;646;p42"/>
          <p:cNvSpPr/>
          <p:nvPr/>
        </p:nvSpPr>
        <p:spPr>
          <a:xfrm>
            <a:off x="4086975" y="725425"/>
            <a:ext cx="4679400" cy="2097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900" b="0" i="0" u="none" strike="noStrike" cap="none">
                <a:solidFill>
                  <a:srgbClr val="000000"/>
                </a:solidFill>
                <a:latin typeface="Helvetica Neue"/>
                <a:ea typeface="Helvetica Neue"/>
                <a:cs typeface="Helvetica Neue"/>
                <a:sym typeface="Helvetica Neue"/>
              </a:rPr>
              <a:t>お電話は、土日祝・弊社指定休日を除く午前10:00～午後5:00まで受け付けております</a:t>
            </a:r>
            <a:endParaRPr sz="1300" b="0" i="0" u="none" strike="noStrike" cap="none">
              <a:solidFill>
                <a:srgbClr val="000000"/>
              </a:solidFill>
              <a:latin typeface="Arial"/>
              <a:ea typeface="Arial"/>
              <a:cs typeface="Arial"/>
              <a:sym typeface="Arial"/>
            </a:endParaRPr>
          </a:p>
        </p:txBody>
      </p:sp>
      <p:sp>
        <p:nvSpPr>
          <p:cNvPr id="647" name="Google Shape;647;p42"/>
          <p:cNvSpPr/>
          <p:nvPr/>
        </p:nvSpPr>
        <p:spPr>
          <a:xfrm>
            <a:off x="4625210" y="2359868"/>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問題が解決できない場合、下記の方法でお問い合わせください。</a:t>
            </a:r>
            <a:endParaRPr sz="1200" b="0" i="0" u="none" strike="noStrike" cap="none">
              <a:solidFill>
                <a:srgbClr val="000000"/>
              </a:solidFill>
              <a:latin typeface="Arial"/>
              <a:ea typeface="Arial"/>
              <a:cs typeface="Arial"/>
              <a:sym typeface="Arial"/>
            </a:endParaRPr>
          </a:p>
        </p:txBody>
      </p:sp>
      <p:sp>
        <p:nvSpPr>
          <p:cNvPr id="648" name="Google Shape;648;p42"/>
          <p:cNvSpPr/>
          <p:nvPr/>
        </p:nvSpPr>
        <p:spPr>
          <a:xfrm>
            <a:off x="5077024" y="2050500"/>
            <a:ext cx="1754400" cy="2793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70F5"/>
                </a:solidFill>
                <a:latin typeface="Merriweather Sans"/>
                <a:ea typeface="Merriweather Sans"/>
                <a:cs typeface="Merriweather Sans"/>
                <a:sym typeface="Merriweather Sans"/>
              </a:rPr>
              <a:t>support.chieru.net</a:t>
            </a:r>
            <a:endParaRPr sz="1200" b="0" i="0" u="none" strike="noStrike" cap="none">
              <a:solidFill>
                <a:srgbClr val="0070F5"/>
              </a:solidFill>
              <a:latin typeface="Merriweather Sans"/>
              <a:ea typeface="Merriweather Sans"/>
              <a:cs typeface="Merriweather Sans"/>
              <a:sym typeface="Merriweather Sans"/>
            </a:endParaRPr>
          </a:p>
        </p:txBody>
      </p:sp>
      <p:sp>
        <p:nvSpPr>
          <p:cNvPr id="649" name="Google Shape;649;p42">
            <a:hlinkClick r:id="rId3"/>
          </p:cNvPr>
          <p:cNvSpPr/>
          <p:nvPr/>
        </p:nvSpPr>
        <p:spPr>
          <a:xfrm>
            <a:off x="5113550" y="2122833"/>
            <a:ext cx="14457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650" name="Google Shape;650;p42"/>
          <p:cNvGrpSpPr/>
          <p:nvPr/>
        </p:nvGrpSpPr>
        <p:grpSpPr>
          <a:xfrm>
            <a:off x="4867601" y="2649138"/>
            <a:ext cx="1691724" cy="820186"/>
            <a:chOff x="5298846" y="2717656"/>
            <a:chExt cx="1978162" cy="904085"/>
          </a:xfrm>
        </p:grpSpPr>
        <p:sp>
          <p:nvSpPr>
            <p:cNvPr id="651" name="Google Shape;651;p42"/>
            <p:cNvSpPr/>
            <p:nvPr/>
          </p:nvSpPr>
          <p:spPr>
            <a:xfrm>
              <a:off x="5546908" y="3344841"/>
              <a:ext cx="17301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support@chieru.co.jp </a:t>
              </a:r>
              <a:endParaRPr sz="1000" b="0" i="0" u="none" strike="noStrike" cap="none">
                <a:solidFill>
                  <a:srgbClr val="0070F5"/>
                </a:solidFill>
                <a:latin typeface="Arial"/>
                <a:ea typeface="Arial"/>
                <a:cs typeface="Arial"/>
                <a:sym typeface="Arial"/>
              </a:endParaRPr>
            </a:p>
          </p:txBody>
        </p:sp>
        <p:sp>
          <p:nvSpPr>
            <p:cNvPr id="652" name="Google Shape;652;p42"/>
            <p:cNvSpPr/>
            <p:nvPr/>
          </p:nvSpPr>
          <p:spPr>
            <a:xfrm>
              <a:off x="5546908"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03-5781-8110</a:t>
              </a:r>
              <a:endParaRPr sz="1200" b="0" i="0" u="none" strike="noStrike" cap="none">
                <a:solidFill>
                  <a:srgbClr val="000000"/>
                </a:solidFill>
                <a:latin typeface="Arial"/>
                <a:ea typeface="Arial"/>
                <a:cs typeface="Arial"/>
                <a:sym typeface="Arial"/>
              </a:endParaRPr>
            </a:p>
          </p:txBody>
        </p:sp>
        <p:sp>
          <p:nvSpPr>
            <p:cNvPr id="653" name="Google Shape;653;p42"/>
            <p:cNvSpPr/>
            <p:nvPr/>
          </p:nvSpPr>
          <p:spPr>
            <a:xfrm>
              <a:off x="5546908"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654" name="Google Shape;654;p42">
              <a:hlinkClick r:id="rId4"/>
            </p:cNvPr>
            <p:cNvSpPr/>
            <p:nvPr/>
          </p:nvSpPr>
          <p:spPr>
            <a:xfrm>
              <a:off x="5590121" y="3351488"/>
              <a:ext cx="1643400" cy="2637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655" name="Google Shape;655;p42"/>
            <p:cNvPicPr preferRelativeResize="0"/>
            <p:nvPr/>
          </p:nvPicPr>
          <p:blipFill rotWithShape="1">
            <a:blip r:embed="rId5">
              <a:alphaModFix/>
            </a:blip>
            <a:srcRect/>
            <a:stretch/>
          </p:blipFill>
          <p:spPr>
            <a:xfrm>
              <a:off x="5306129" y="3100510"/>
              <a:ext cx="180000" cy="168750"/>
            </a:xfrm>
            <a:prstGeom prst="rect">
              <a:avLst/>
            </a:prstGeom>
            <a:noFill/>
            <a:ln>
              <a:noFill/>
            </a:ln>
          </p:spPr>
        </p:pic>
        <p:pic>
          <p:nvPicPr>
            <p:cNvPr id="656" name="Google Shape;656;p42"/>
            <p:cNvPicPr preferRelativeResize="0"/>
            <p:nvPr/>
          </p:nvPicPr>
          <p:blipFill rotWithShape="1">
            <a:blip r:embed="rId6">
              <a:alphaModFix/>
            </a:blip>
            <a:srcRect/>
            <a:stretch/>
          </p:blipFill>
          <p:spPr>
            <a:xfrm>
              <a:off x="5298846" y="3411340"/>
              <a:ext cx="180000" cy="144000"/>
            </a:xfrm>
            <a:prstGeom prst="rect">
              <a:avLst/>
            </a:prstGeom>
            <a:noFill/>
            <a:ln>
              <a:noFill/>
            </a:ln>
          </p:spPr>
        </p:pic>
        <p:pic>
          <p:nvPicPr>
            <p:cNvPr id="657" name="Google Shape;657;p42"/>
            <p:cNvPicPr preferRelativeResize="0"/>
            <p:nvPr/>
          </p:nvPicPr>
          <p:blipFill rotWithShape="1">
            <a:blip r:embed="rId7">
              <a:alphaModFix/>
            </a:blip>
            <a:srcRect/>
            <a:stretch/>
          </p:blipFill>
          <p:spPr>
            <a:xfrm>
              <a:off x="5306129" y="2797454"/>
              <a:ext cx="180000" cy="148180"/>
            </a:xfrm>
            <a:prstGeom prst="rect">
              <a:avLst/>
            </a:prstGeom>
            <a:noFill/>
            <a:ln>
              <a:noFill/>
            </a:ln>
          </p:spPr>
        </p:pic>
      </p:grpSp>
      <p:pic>
        <p:nvPicPr>
          <p:cNvPr id="658" name="Google Shape;658;p42"/>
          <p:cNvPicPr preferRelativeResize="0"/>
          <p:nvPr/>
        </p:nvPicPr>
        <p:blipFill rotWithShape="1">
          <a:blip r:embed="rId8">
            <a:alphaModFix/>
          </a:blip>
          <a:srcRect/>
          <a:stretch/>
        </p:blipFill>
        <p:spPr>
          <a:xfrm>
            <a:off x="4867590" y="2163288"/>
            <a:ext cx="138548" cy="138548"/>
          </a:xfrm>
          <a:prstGeom prst="rect">
            <a:avLst/>
          </a:prstGeom>
          <a:noFill/>
          <a:ln>
            <a:noFill/>
          </a:ln>
        </p:spPr>
      </p:pic>
      <p:grpSp>
        <p:nvGrpSpPr>
          <p:cNvPr id="659" name="Google Shape;659;p42"/>
          <p:cNvGrpSpPr/>
          <p:nvPr/>
        </p:nvGrpSpPr>
        <p:grpSpPr>
          <a:xfrm>
            <a:off x="818646" y="1894717"/>
            <a:ext cx="1978045" cy="820186"/>
            <a:chOff x="742538" y="2717656"/>
            <a:chExt cx="2312962" cy="904085"/>
          </a:xfrm>
        </p:grpSpPr>
        <p:sp>
          <p:nvSpPr>
            <p:cNvPr id="660" name="Google Shape;660;p42"/>
            <p:cNvSpPr/>
            <p:nvPr/>
          </p:nvSpPr>
          <p:spPr>
            <a:xfrm>
              <a:off x="990600" y="3344841"/>
              <a:ext cx="20649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chieru-sales@chieru.co.jp </a:t>
              </a:r>
              <a:endParaRPr sz="1000" b="0" i="0" u="none" strike="noStrike" cap="none">
                <a:solidFill>
                  <a:srgbClr val="0070F5"/>
                </a:solidFill>
                <a:latin typeface="Arial"/>
                <a:ea typeface="Arial"/>
                <a:cs typeface="Arial"/>
                <a:sym typeface="Arial"/>
              </a:endParaRPr>
            </a:p>
          </p:txBody>
        </p:sp>
        <p:sp>
          <p:nvSpPr>
            <p:cNvPr id="661" name="Google Shape;661;p42"/>
            <p:cNvSpPr/>
            <p:nvPr/>
          </p:nvSpPr>
          <p:spPr>
            <a:xfrm>
              <a:off x="990600"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03-6712-9721</a:t>
              </a:r>
              <a:endParaRPr sz="1200" b="1" i="0" u="none" strike="noStrike" cap="none">
                <a:solidFill>
                  <a:srgbClr val="000000"/>
                </a:solidFill>
                <a:latin typeface="Arial"/>
                <a:ea typeface="Arial"/>
                <a:cs typeface="Arial"/>
                <a:sym typeface="Arial"/>
              </a:endParaRPr>
            </a:p>
          </p:txBody>
        </p:sp>
        <p:sp>
          <p:nvSpPr>
            <p:cNvPr id="662" name="Google Shape;662;p42"/>
            <p:cNvSpPr/>
            <p:nvPr/>
          </p:nvSpPr>
          <p:spPr>
            <a:xfrm>
              <a:off x="990600"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663" name="Google Shape;663;p42">
              <a:hlinkClick r:id="rId9"/>
            </p:cNvPr>
            <p:cNvSpPr/>
            <p:nvPr/>
          </p:nvSpPr>
          <p:spPr>
            <a:xfrm>
              <a:off x="1033837" y="3344338"/>
              <a:ext cx="1975800" cy="2769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664" name="Google Shape;664;p42"/>
            <p:cNvPicPr preferRelativeResize="0"/>
            <p:nvPr/>
          </p:nvPicPr>
          <p:blipFill rotWithShape="1">
            <a:blip r:embed="rId5">
              <a:alphaModFix/>
            </a:blip>
            <a:srcRect/>
            <a:stretch/>
          </p:blipFill>
          <p:spPr>
            <a:xfrm>
              <a:off x="749821" y="3100510"/>
              <a:ext cx="180000" cy="168750"/>
            </a:xfrm>
            <a:prstGeom prst="rect">
              <a:avLst/>
            </a:prstGeom>
            <a:noFill/>
            <a:ln>
              <a:noFill/>
            </a:ln>
          </p:spPr>
        </p:pic>
        <p:pic>
          <p:nvPicPr>
            <p:cNvPr id="665" name="Google Shape;665;p42"/>
            <p:cNvPicPr preferRelativeResize="0"/>
            <p:nvPr/>
          </p:nvPicPr>
          <p:blipFill rotWithShape="1">
            <a:blip r:embed="rId6">
              <a:alphaModFix/>
            </a:blip>
            <a:srcRect/>
            <a:stretch/>
          </p:blipFill>
          <p:spPr>
            <a:xfrm>
              <a:off x="742538" y="3411340"/>
              <a:ext cx="180000" cy="144000"/>
            </a:xfrm>
            <a:prstGeom prst="rect">
              <a:avLst/>
            </a:prstGeom>
            <a:noFill/>
            <a:ln>
              <a:noFill/>
            </a:ln>
          </p:spPr>
        </p:pic>
        <p:pic>
          <p:nvPicPr>
            <p:cNvPr id="666" name="Google Shape;666;p42"/>
            <p:cNvPicPr preferRelativeResize="0"/>
            <p:nvPr/>
          </p:nvPicPr>
          <p:blipFill rotWithShape="1">
            <a:blip r:embed="rId7">
              <a:alphaModFix/>
            </a:blip>
            <a:srcRect/>
            <a:stretch/>
          </p:blipFill>
          <p:spPr>
            <a:xfrm>
              <a:off x="749821" y="2797454"/>
              <a:ext cx="180000" cy="148180"/>
            </a:xfrm>
            <a:prstGeom prst="rect">
              <a:avLst/>
            </a:prstGeom>
            <a:noFill/>
            <a:ln>
              <a:noFill/>
            </a:ln>
          </p:spPr>
        </p:pic>
      </p:grpSp>
      <p:sp>
        <p:nvSpPr>
          <p:cNvPr id="667" name="Google Shape;667;p42"/>
          <p:cNvSpPr/>
          <p:nvPr/>
        </p:nvSpPr>
        <p:spPr>
          <a:xfrm>
            <a:off x="1192224" y="3160184"/>
            <a:ext cx="2481900" cy="2511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Merriweather Sans"/>
                <a:ea typeface="Merriweather Sans"/>
                <a:cs typeface="Merriweather Sans"/>
                <a:sym typeface="Merriweather Sans"/>
              </a:rPr>
              <a:t>www.chieru.co.jp/mailform/inquiry/</a:t>
            </a:r>
            <a:endParaRPr sz="1000" b="0" i="0" u="none" strike="noStrike" cap="none">
              <a:solidFill>
                <a:srgbClr val="0070F5"/>
              </a:solidFill>
              <a:latin typeface="Merriweather Sans"/>
              <a:ea typeface="Merriweather Sans"/>
              <a:cs typeface="Merriweather Sans"/>
              <a:sym typeface="Merriweather Sans"/>
            </a:endParaRPr>
          </a:p>
        </p:txBody>
      </p:sp>
      <p:sp>
        <p:nvSpPr>
          <p:cNvPr id="668" name="Google Shape;668;p42">
            <a:hlinkClick r:id="rId10"/>
          </p:cNvPr>
          <p:cNvSpPr/>
          <p:nvPr/>
        </p:nvSpPr>
        <p:spPr>
          <a:xfrm>
            <a:off x="1048144" y="3191653"/>
            <a:ext cx="23883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669" name="Google Shape;669;p42"/>
          <p:cNvPicPr preferRelativeResize="0"/>
          <p:nvPr/>
        </p:nvPicPr>
        <p:blipFill rotWithShape="1">
          <a:blip r:embed="rId8">
            <a:alphaModFix/>
          </a:blip>
          <a:srcRect/>
          <a:stretch/>
        </p:blipFill>
        <p:spPr>
          <a:xfrm>
            <a:off x="969497" y="3188326"/>
            <a:ext cx="138548" cy="138548"/>
          </a:xfrm>
          <a:prstGeom prst="rect">
            <a:avLst/>
          </a:prstGeom>
          <a:noFill/>
          <a:ln>
            <a:noFill/>
          </a:ln>
        </p:spPr>
      </p:pic>
      <p:sp>
        <p:nvSpPr>
          <p:cNvPr id="670" name="Google Shape;670;p42"/>
          <p:cNvSpPr/>
          <p:nvPr/>
        </p:nvSpPr>
        <p:spPr>
          <a:xfrm>
            <a:off x="594658" y="2811444"/>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お問い合わせフォームもご用意しています。</a:t>
            </a:r>
            <a:endParaRPr sz="1200" b="0" i="0" u="none" strike="noStrike" cap="none">
              <a:solidFill>
                <a:srgbClr val="000000"/>
              </a:solidFill>
              <a:latin typeface="Arial"/>
              <a:ea typeface="Arial"/>
              <a:cs typeface="Arial"/>
              <a:sym typeface="Arial"/>
            </a:endParaRPr>
          </a:p>
        </p:txBody>
      </p:sp>
      <p:sp>
        <p:nvSpPr>
          <p:cNvPr id="671" name="Google Shape;671;p42"/>
          <p:cNvSpPr/>
          <p:nvPr/>
        </p:nvSpPr>
        <p:spPr>
          <a:xfrm>
            <a:off x="3491273" y="2682895"/>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問い合わせフォーム</a:t>
            </a:r>
            <a:endParaRPr sz="500" b="0" i="0" u="none" strike="noStrike" cap="none">
              <a:solidFill>
                <a:schemeClr val="dk1"/>
              </a:solidFill>
              <a:latin typeface="Arial"/>
              <a:ea typeface="Arial"/>
              <a:cs typeface="Arial"/>
              <a:sym typeface="Arial"/>
            </a:endParaRPr>
          </a:p>
        </p:txBody>
      </p:sp>
      <p:sp>
        <p:nvSpPr>
          <p:cNvPr id="672" name="Google Shape;672;p42"/>
          <p:cNvSpPr/>
          <p:nvPr/>
        </p:nvSpPr>
        <p:spPr>
          <a:xfrm>
            <a:off x="7358951" y="2682900"/>
            <a:ext cx="10155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CHIeru 製品サポートサイト</a:t>
            </a:r>
            <a:endParaRPr sz="500" b="0" i="0" u="none" strike="noStrike" cap="none">
              <a:solidFill>
                <a:schemeClr val="dk1"/>
              </a:solidFill>
              <a:latin typeface="Arial"/>
              <a:ea typeface="Arial"/>
              <a:cs typeface="Arial"/>
              <a:sym typeface="Arial"/>
            </a:endParaRPr>
          </a:p>
        </p:txBody>
      </p:sp>
      <p:sp>
        <p:nvSpPr>
          <p:cNvPr id="673" name="Google Shape;673;p42"/>
          <p:cNvSpPr/>
          <p:nvPr/>
        </p:nvSpPr>
        <p:spPr>
          <a:xfrm>
            <a:off x="7466592" y="5520289"/>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チエルホームページ</a:t>
            </a:r>
            <a:endParaRPr sz="500" b="0" i="0" u="none" strike="noStrike" cap="none">
              <a:solidFill>
                <a:schemeClr val="dk1"/>
              </a:solidFill>
              <a:latin typeface="Arial"/>
              <a:ea typeface="Arial"/>
              <a:cs typeface="Arial"/>
              <a:sym typeface="Arial"/>
            </a:endParaRPr>
          </a:p>
        </p:txBody>
      </p:sp>
      <p:pic>
        <p:nvPicPr>
          <p:cNvPr id="674" name="Google Shape;674;p42"/>
          <p:cNvPicPr preferRelativeResize="0"/>
          <p:nvPr/>
        </p:nvPicPr>
        <p:blipFill rotWithShape="1">
          <a:blip r:embed="rId11">
            <a:alphaModFix/>
          </a:blip>
          <a:srcRect/>
          <a:stretch/>
        </p:blipFill>
        <p:spPr>
          <a:xfrm>
            <a:off x="7645288" y="5688000"/>
            <a:ext cx="442800" cy="442800"/>
          </a:xfrm>
          <a:prstGeom prst="rect">
            <a:avLst/>
          </a:prstGeom>
          <a:noFill/>
          <a:ln>
            <a:noFill/>
          </a:ln>
        </p:spPr>
      </p:pic>
      <p:pic>
        <p:nvPicPr>
          <p:cNvPr id="675" name="Google Shape;675;p42"/>
          <p:cNvPicPr preferRelativeResize="0"/>
          <p:nvPr/>
        </p:nvPicPr>
        <p:blipFill rotWithShape="1">
          <a:blip r:embed="rId12">
            <a:alphaModFix/>
          </a:blip>
          <a:srcRect/>
          <a:stretch/>
        </p:blipFill>
        <p:spPr>
          <a:xfrm>
            <a:off x="7645300" y="2880928"/>
            <a:ext cx="442800" cy="442800"/>
          </a:xfrm>
          <a:prstGeom prst="rect">
            <a:avLst/>
          </a:prstGeom>
          <a:noFill/>
          <a:ln>
            <a:noFill/>
          </a:ln>
        </p:spPr>
      </p:pic>
      <p:pic>
        <p:nvPicPr>
          <p:cNvPr id="676" name="Google Shape;676;p42"/>
          <p:cNvPicPr preferRelativeResize="0"/>
          <p:nvPr/>
        </p:nvPicPr>
        <p:blipFill rotWithShape="1">
          <a:blip r:embed="rId13">
            <a:alphaModFix/>
          </a:blip>
          <a:srcRect/>
          <a:stretch/>
        </p:blipFill>
        <p:spPr>
          <a:xfrm>
            <a:off x="3645851" y="2881356"/>
            <a:ext cx="441136" cy="442170"/>
          </a:xfrm>
          <a:prstGeom prst="rect">
            <a:avLst/>
          </a:prstGeom>
          <a:noFill/>
          <a:ln>
            <a:noFill/>
          </a:ln>
        </p:spPr>
      </p:pic>
      <p:sp>
        <p:nvSpPr>
          <p:cNvPr id="677" name="Google Shape;677;p42"/>
          <p:cNvSpPr txBox="1">
            <a:spLocks noGrp="1"/>
          </p:cNvSpPr>
          <p:nvPr>
            <p:ph type="title"/>
          </p:nvPr>
        </p:nvSpPr>
        <p:spPr>
          <a:xfrm>
            <a:off x="356725" y="-14325"/>
            <a:ext cx="79125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お問合せ</a:t>
            </a:r>
            <a:endParaRPr sz="3000" u="sng">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ef97c781e0_1_0"/>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4</a:t>
            </a:fld>
            <a:endParaRPr/>
          </a:p>
        </p:txBody>
      </p:sp>
      <p:sp>
        <p:nvSpPr>
          <p:cNvPr id="74" name="Google Shape;74;gef97c781e0_1_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初回</a:t>
            </a:r>
            <a:r>
              <a:rPr lang="ja" sz="3000" u="sng"/>
              <a:t>サインイン時の操作方法</a:t>
            </a:r>
            <a:endParaRPr sz="3000" u="sng">
              <a:latin typeface="Arial"/>
              <a:ea typeface="Arial"/>
              <a:cs typeface="Arial"/>
              <a:sym typeface="Arial"/>
            </a:endParaRPr>
          </a:p>
        </p:txBody>
      </p:sp>
      <p:graphicFrame>
        <p:nvGraphicFramePr>
          <p:cNvPr id="75" name="Google Shape;75;gef97c781e0_1_0"/>
          <p:cNvGraphicFramePr/>
          <p:nvPr/>
        </p:nvGraphicFramePr>
        <p:xfrm>
          <a:off x="645725" y="1367275"/>
          <a:ext cx="4178975" cy="445206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01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sng" strike="noStrike" cap="none">
                          <a:solidFill>
                            <a:schemeClr val="hlink"/>
                          </a:solidFill>
                          <a:hlinkClick r:id="rId3" action="ppaction://hlinksldjump"/>
                        </a:rPr>
                        <a:t>P.</a:t>
                      </a:r>
                      <a:r>
                        <a:rPr lang="ja" u="sng">
                          <a:solidFill>
                            <a:schemeClr val="hlink"/>
                          </a:solidFill>
                          <a:hlinkClick r:id="rId3" action="ppaction://hlinksldjump"/>
                        </a:rPr>
                        <a:t>3</a:t>
                      </a:r>
                      <a:r>
                        <a:rPr lang="ja" sz="1400" u="none" strike="noStrike" cap="none"/>
                        <a:t>の</a:t>
                      </a:r>
                      <a:r>
                        <a:rPr lang="ja"/>
                        <a:t>③まで操作をすすめます。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7867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b="1"/>
                        <a:t>[ InterCLASS®Console SupportがGoogleアカウントへのアクセスを求めています。]　</a:t>
                      </a:r>
                      <a:r>
                        <a:rPr lang="ja"/>
                        <a:t>というウィンドウが表示されます。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6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空欄のチェックボックス全てにチェックを入れます。</a:t>
                      </a:r>
                      <a:endParaRPr sz="1200" u="none" strike="noStrike" cap="none">
                        <a:solidFill>
                          <a:srgbClr val="1A1A1A"/>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7803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下までスクロールを行い、</a:t>
                      </a:r>
                      <a:endParaRPr/>
                    </a:p>
                    <a:p>
                      <a:pPr marL="0" marR="0" lvl="0" indent="0" algn="l" rtl="0">
                        <a:lnSpc>
                          <a:spcPct val="150000"/>
                        </a:lnSpc>
                        <a:spcBef>
                          <a:spcPts val="0"/>
                        </a:spcBef>
                        <a:spcAft>
                          <a:spcPts val="0"/>
                        </a:spcAft>
                        <a:buClr>
                          <a:srgbClr val="000000"/>
                        </a:buClr>
                        <a:buSzPts val="1400"/>
                        <a:buFont typeface="Arial"/>
                        <a:buNone/>
                      </a:pPr>
                      <a:r>
                        <a:rPr lang="ja" b="1"/>
                        <a:t>[ Continue ] </a:t>
                      </a:r>
                      <a:r>
                        <a:rPr lang="ja"/>
                        <a:t>をクリックします。</a:t>
                      </a:r>
                      <a:endParaRPr sz="12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86775">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u="none" strike="noStrike" cap="none"/>
                        <a:t>ICCSのトップページが表示されます。</a:t>
                      </a:r>
                      <a:endParaRPr sz="1600" u="none" strike="noStrike" cap="none">
                        <a:solidFill>
                          <a:srgbClr val="1A1A1A"/>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6" name="Google Shape;76;gef97c781e0_1_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b="1">
                <a:solidFill>
                  <a:srgbClr val="FF0000"/>
                </a:solidFill>
              </a:rPr>
              <a:t>初回サインイン時のみ</a:t>
            </a:r>
            <a:r>
              <a:rPr lang="ja" b="1">
                <a:solidFill>
                  <a:schemeClr val="dk1"/>
                </a:solidFill>
              </a:rPr>
              <a:t>以下の手順に沿って操作を行ってください。</a:t>
            </a:r>
            <a:endParaRPr sz="1292" b="1">
              <a:solidFill>
                <a:schemeClr val="dk1"/>
              </a:solidFill>
            </a:endParaRPr>
          </a:p>
        </p:txBody>
      </p:sp>
      <p:sp>
        <p:nvSpPr>
          <p:cNvPr id="77" name="Google Shape;77;gef97c781e0_1_0"/>
          <p:cNvSpPr txBox="1"/>
          <p:nvPr/>
        </p:nvSpPr>
        <p:spPr>
          <a:xfrm>
            <a:off x="7774025" y="52440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❹</a:t>
            </a:r>
            <a:endParaRPr sz="3000">
              <a:solidFill>
                <a:srgbClr val="FF0000"/>
              </a:solidFill>
            </a:endParaRPr>
          </a:p>
        </p:txBody>
      </p:sp>
      <p:sp>
        <p:nvSpPr>
          <p:cNvPr id="78" name="Google Shape;78;gef97c781e0_1_0"/>
          <p:cNvSpPr txBox="1"/>
          <p:nvPr/>
        </p:nvSpPr>
        <p:spPr>
          <a:xfrm>
            <a:off x="7892263" y="321683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grpSp>
        <p:nvGrpSpPr>
          <p:cNvPr id="79" name="Google Shape;79;gef97c781e0_1_0"/>
          <p:cNvGrpSpPr/>
          <p:nvPr/>
        </p:nvGrpSpPr>
        <p:grpSpPr>
          <a:xfrm>
            <a:off x="5489983" y="1186487"/>
            <a:ext cx="2392569" cy="3248448"/>
            <a:chOff x="973188" y="2294995"/>
            <a:chExt cx="3448003" cy="4605767"/>
          </a:xfrm>
        </p:grpSpPr>
        <p:pic>
          <p:nvPicPr>
            <p:cNvPr id="80" name="Google Shape;80;gef97c781e0_1_0"/>
            <p:cNvPicPr preferRelativeResize="0"/>
            <p:nvPr/>
          </p:nvPicPr>
          <p:blipFill rotWithShape="1">
            <a:blip r:embed="rId4">
              <a:alphaModFix/>
            </a:blip>
            <a:srcRect t="11111" r="4552"/>
            <a:stretch/>
          </p:blipFill>
          <p:spPr>
            <a:xfrm>
              <a:off x="973188" y="2294995"/>
              <a:ext cx="3448003" cy="4605767"/>
            </a:xfrm>
            <a:prstGeom prst="rect">
              <a:avLst/>
            </a:prstGeom>
            <a:noFill/>
            <a:ln w="9525" cap="flat" cmpd="sng">
              <a:solidFill>
                <a:srgbClr val="D9D9D9"/>
              </a:solidFill>
              <a:prstDash val="solid"/>
              <a:round/>
              <a:headEnd type="none" w="sm" len="sm"/>
              <a:tailEnd type="none" w="sm" len="sm"/>
            </a:ln>
          </p:spPr>
        </p:pic>
        <p:sp>
          <p:nvSpPr>
            <p:cNvPr id="81" name="Google Shape;81;gef97c781e0_1_0"/>
            <p:cNvSpPr/>
            <p:nvPr/>
          </p:nvSpPr>
          <p:spPr>
            <a:xfrm>
              <a:off x="2113575" y="3281100"/>
              <a:ext cx="1511100" cy="2487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 name="Google Shape;82;gef97c781e0_1_0"/>
          <p:cNvPicPr preferRelativeResize="0"/>
          <p:nvPr/>
        </p:nvPicPr>
        <p:blipFill rotWithShape="1">
          <a:blip r:embed="rId5">
            <a:alphaModFix/>
          </a:blip>
          <a:srcRect t="57588" r="2638" b="8092"/>
          <a:stretch/>
        </p:blipFill>
        <p:spPr>
          <a:xfrm>
            <a:off x="5499825" y="4568696"/>
            <a:ext cx="2392450" cy="1380754"/>
          </a:xfrm>
          <a:prstGeom prst="rect">
            <a:avLst/>
          </a:prstGeom>
          <a:noFill/>
          <a:ln w="9525" cap="flat" cmpd="sng">
            <a:solidFill>
              <a:srgbClr val="D9D9D9"/>
            </a:solidFill>
            <a:prstDash val="solid"/>
            <a:round/>
            <a:headEnd type="none" w="sm" len="sm"/>
            <a:tailEnd type="none" w="sm" len="sm"/>
          </a:ln>
        </p:spPr>
      </p:pic>
      <p:sp>
        <p:nvSpPr>
          <p:cNvPr id="83" name="Google Shape;83;gef97c781e0_1_0"/>
          <p:cNvSpPr/>
          <p:nvPr/>
        </p:nvSpPr>
        <p:spPr>
          <a:xfrm>
            <a:off x="7521525" y="3325213"/>
            <a:ext cx="447000" cy="1151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ef97c781e0_1_0"/>
          <p:cNvSpPr txBox="1"/>
          <p:nvPr/>
        </p:nvSpPr>
        <p:spPr>
          <a:xfrm>
            <a:off x="7232013" y="110752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85" name="Google Shape;85;gef97c781e0_1_0"/>
          <p:cNvSpPr/>
          <p:nvPr/>
        </p:nvSpPr>
        <p:spPr>
          <a:xfrm>
            <a:off x="6671000" y="5447725"/>
            <a:ext cx="1167000" cy="38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ef97c781e0_1_226"/>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5</a:t>
            </a:fld>
            <a:endParaRPr/>
          </a:p>
        </p:txBody>
      </p:sp>
      <p:graphicFrame>
        <p:nvGraphicFramePr>
          <p:cNvPr id="91" name="Google Shape;91;gef97c781e0_1_226"/>
          <p:cNvGraphicFramePr/>
          <p:nvPr>
            <p:extLst>
              <p:ext uri="{D42A27DB-BD31-4B8C-83A1-F6EECF244321}">
                <p14:modId xmlns:p14="http://schemas.microsoft.com/office/powerpoint/2010/main" val="1657395956"/>
              </p:ext>
            </p:extLst>
          </p:nvPr>
        </p:nvGraphicFramePr>
        <p:xfrm>
          <a:off x="410438" y="1493225"/>
          <a:ext cx="4931275" cy="4685570"/>
        </p:xfrm>
        <a:graphic>
          <a:graphicData uri="http://schemas.openxmlformats.org/drawingml/2006/table">
            <a:tbl>
              <a:tblPr>
                <a:noFill/>
                <a:tableStyleId>{08B0EE7C-B514-4879-A97B-36E4E85B422A}</a:tableStyleId>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1233575">
                  <a:extLst>
                    <a:ext uri="{9D8B030D-6E8A-4147-A177-3AD203B41FA5}">
                      <a16:colId xmlns:a16="http://schemas.microsoft.com/office/drawing/2014/main" val="20002"/>
                    </a:ext>
                  </a:extLst>
                </a:gridCol>
                <a:gridCol w="2932000">
                  <a:extLst>
                    <a:ext uri="{9D8B030D-6E8A-4147-A177-3AD203B41FA5}">
                      <a16:colId xmlns:a16="http://schemas.microsoft.com/office/drawing/2014/main" val="20003"/>
                    </a:ext>
                  </a:extLst>
                </a:gridCol>
              </a:tblGrid>
              <a:tr h="358750">
                <a:tc gridSpan="3">
                  <a:txBody>
                    <a:bodyPr/>
                    <a:lstStyle/>
                    <a:p>
                      <a:pPr marL="0" lvl="0" indent="0" algn="ctr" rtl="0">
                        <a:spcBef>
                          <a:spcPts val="0"/>
                        </a:spcBef>
                        <a:spcAft>
                          <a:spcPts val="0"/>
                        </a:spcAft>
                        <a:buNone/>
                      </a:pPr>
                      <a:r>
                        <a:rPr lang="ja"/>
                        <a:t>項目</a:t>
                      </a:r>
                      <a:endParaRPr/>
                    </a:p>
                  </a:txBody>
                  <a:tcPr marL="91425" marR="91425" marT="91425" marB="91425" anchor="ctr">
                    <a:solidFill>
                      <a:srgbClr val="EFEFEF"/>
                    </a:solidFill>
                  </a:tcPr>
                </a:tc>
                <a:tc hMerge="1">
                  <a:txBody>
                    <a:bodyPr/>
                    <a:lstStyle/>
                    <a:p>
                      <a:endParaRPr lang="ja-JP"/>
                    </a:p>
                  </a:txBody>
                  <a:tcPr/>
                </a:tc>
                <a:tc hMerge="1">
                  <a:txBody>
                    <a:bodyPr/>
                    <a:lstStyle/>
                    <a:p>
                      <a:endParaRPr lang="ja-JP"/>
                    </a:p>
                  </a:txBody>
                  <a:tcPr/>
                </a:tc>
                <a:tc>
                  <a:txBody>
                    <a:bodyPr/>
                    <a:lstStyle/>
                    <a:p>
                      <a:pPr marL="0" lvl="0" indent="0" algn="ctr" rtl="0">
                        <a:spcBef>
                          <a:spcPts val="0"/>
                        </a:spcBef>
                        <a:spcAft>
                          <a:spcPts val="0"/>
                        </a:spcAft>
                        <a:buNone/>
                      </a:pPr>
                      <a:r>
                        <a:rPr lang="ja"/>
                        <a:t>説明</a:t>
                      </a:r>
                      <a:endParaRPr/>
                    </a:p>
                  </a:txBody>
                  <a:tcPr marL="91425" marR="91425" marT="91425" marB="91425" anchor="ctr">
                    <a:solidFill>
                      <a:srgbClr val="EFEFEF"/>
                    </a:solidFill>
                  </a:tcPr>
                </a:tc>
                <a:extLst>
                  <a:ext uri="{0D108BD9-81ED-4DB2-BD59-A6C34878D82A}">
                    <a16:rowId xmlns:a16="http://schemas.microsoft.com/office/drawing/2014/main" val="10000"/>
                  </a:ext>
                </a:extLst>
              </a:tr>
              <a:tr h="443475">
                <a:tc>
                  <a:txBody>
                    <a:bodyPr/>
                    <a:lstStyle/>
                    <a:p>
                      <a:pPr marL="0" lvl="0" indent="0" algn="l" rtl="0">
                        <a:spcBef>
                          <a:spcPts val="0"/>
                        </a:spcBef>
                        <a:spcAft>
                          <a:spcPts val="0"/>
                        </a:spcAft>
                        <a:buNone/>
                      </a:pPr>
                      <a:endParaRPr b="1"/>
                    </a:p>
                  </a:txBody>
                  <a:tcPr marL="91425" marR="91425" marT="91425" marB="91425" anchor="ctr">
                    <a:lnR w="9525" cap="flat" cmpd="sng">
                      <a:solidFill>
                        <a:srgbClr val="9E9E9E">
                          <a:alpha val="0"/>
                        </a:srgbClr>
                      </a:solidFill>
                      <a:prstDash val="solid"/>
                      <a:round/>
                      <a:headEnd type="none" w="sm" len="sm"/>
                      <a:tailEnd type="none" w="sm" len="sm"/>
                    </a:lnR>
                  </a:tcPr>
                </a:tc>
                <a:tc gridSpan="2">
                  <a:txBody>
                    <a:bodyPr/>
                    <a:lstStyle/>
                    <a:p>
                      <a:pPr marL="0" lvl="0" indent="0" algn="l" rtl="0">
                        <a:spcBef>
                          <a:spcPts val="0"/>
                        </a:spcBef>
                        <a:spcAft>
                          <a:spcPts val="0"/>
                        </a:spcAft>
                        <a:buNone/>
                      </a:pPr>
                      <a:r>
                        <a:rPr lang="ja" sz="1200"/>
                        <a:t>　　　ホーム</a:t>
                      </a:r>
                      <a:endParaRPr sz="1200" b="1"/>
                    </a:p>
                  </a:txBody>
                  <a:tcPr marL="91425" marR="91425" marT="91425" marB="91425" anchor="ctr">
                    <a:lnL w="9525" cap="flat" cmpd="sng">
                      <a:solidFill>
                        <a:srgbClr val="9E9E9E">
                          <a:alpha val="0"/>
                        </a:srgbClr>
                      </a:solidFill>
                      <a:prstDash val="solid"/>
                      <a:round/>
                      <a:headEnd type="none" w="sm" len="sm"/>
                      <a:tailEnd type="none" w="sm" len="sm"/>
                    </a:lnL>
                  </a:tcPr>
                </a:tc>
                <a:tc hMerge="1">
                  <a:txBody>
                    <a:bodyPr/>
                    <a:lstStyle/>
                    <a:p>
                      <a:endParaRPr lang="ja-JP"/>
                    </a:p>
                  </a:txBody>
                  <a:tcPr/>
                </a:tc>
                <a:tc>
                  <a:txBody>
                    <a:bodyPr/>
                    <a:lstStyle/>
                    <a:p>
                      <a:pPr marL="0" lvl="0" indent="0" algn="l" rtl="0">
                        <a:spcBef>
                          <a:spcPts val="0"/>
                        </a:spcBef>
                        <a:spcAft>
                          <a:spcPts val="0"/>
                        </a:spcAft>
                        <a:buNone/>
                      </a:pPr>
                      <a:r>
                        <a:rPr lang="ja" sz="1200" b="1"/>
                        <a:t>InterCLASS Console Support </a:t>
                      </a:r>
                      <a:r>
                        <a:rPr lang="ja" sz="1200"/>
                        <a:t>の</a:t>
                      </a:r>
                      <a:endParaRPr sz="1200"/>
                    </a:p>
                    <a:p>
                      <a:pPr marL="0" lvl="0" indent="0" algn="l" rtl="0">
                        <a:spcBef>
                          <a:spcPts val="0"/>
                        </a:spcBef>
                        <a:spcAft>
                          <a:spcPts val="0"/>
                        </a:spcAft>
                        <a:buNone/>
                      </a:pPr>
                      <a:r>
                        <a:rPr lang="ja" sz="1200"/>
                        <a:t>ホーム画面に戻ります。</a:t>
                      </a:r>
                      <a:endParaRPr sz="1200"/>
                    </a:p>
                  </a:txBody>
                  <a:tcPr marL="91425" marR="91425" marT="91425" marB="91425" anchor="ctr"/>
                </a:tc>
                <a:extLst>
                  <a:ext uri="{0D108BD9-81ED-4DB2-BD59-A6C34878D82A}">
                    <a16:rowId xmlns:a16="http://schemas.microsoft.com/office/drawing/2014/main" val="10001"/>
                  </a:ext>
                </a:extLst>
              </a:tr>
              <a:tr h="367050">
                <a:tc gridSpan="4">
                  <a:txBody>
                    <a:bodyPr/>
                    <a:lstStyle/>
                    <a:p>
                      <a:pPr marL="0" lvl="0" indent="0" algn="l" rtl="0">
                        <a:spcBef>
                          <a:spcPts val="0"/>
                        </a:spcBef>
                        <a:spcAft>
                          <a:spcPts val="0"/>
                        </a:spcAft>
                        <a:buNone/>
                      </a:pPr>
                      <a:r>
                        <a:rPr lang="ja" sz="1200" b="1"/>
                        <a:t>Google </a:t>
                      </a:r>
                      <a:r>
                        <a:rPr lang="ja" sz="1200"/>
                        <a:t>ユーザー管理</a:t>
                      </a:r>
                      <a:endParaRPr sz="1200"/>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2"/>
                  </a:ext>
                </a:extLst>
              </a:tr>
              <a:tr h="447800">
                <a:tc rowSpan="3">
                  <a:txBody>
                    <a:bodyPr/>
                    <a:lstStyle/>
                    <a:p>
                      <a:pPr marL="0" lvl="0" indent="0" algn="l" rtl="0">
                        <a:spcBef>
                          <a:spcPts val="0"/>
                        </a:spcBef>
                        <a:spcAft>
                          <a:spcPts val="0"/>
                        </a:spcAft>
                        <a:buNone/>
                      </a:pPr>
                      <a:endParaRPr/>
                    </a:p>
                  </a:txBody>
                  <a:tcPr marL="91425" marR="91425" marT="91425" marB="91425">
                    <a:lnT w="9525" cap="flat" cmpd="sng">
                      <a:solidFill>
                        <a:srgbClr val="9E9E9E">
                          <a:alpha val="0"/>
                        </a:srgbClr>
                      </a:solidFill>
                      <a:prstDash val="solid"/>
                      <a:round/>
                      <a:headEnd type="none" w="sm" len="sm"/>
                      <a:tailEnd type="none" w="sm" len="sm"/>
                    </a:lnT>
                    <a:solidFill>
                      <a:srgbClr val="FFFFFF"/>
                    </a:solidFill>
                  </a:tcPr>
                </a:tc>
                <a:tc>
                  <a:txBody>
                    <a:bodyPr/>
                    <a:lstStyle/>
                    <a:p>
                      <a:pPr marL="0" lvl="0" indent="0" algn="l" rtl="0">
                        <a:spcBef>
                          <a:spcPts val="0"/>
                        </a:spcBef>
                        <a:spcAft>
                          <a:spcPts val="0"/>
                        </a:spcAft>
                        <a:buNone/>
                      </a:pPr>
                      <a:endParaRPr sz="1200"/>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ja" sz="1200"/>
                        <a:t>　組織部門</a:t>
                      </a:r>
                      <a:endParaRPr sz="1200"/>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lvl="0" indent="0" algn="l" rtl="0">
                        <a:spcBef>
                          <a:spcPts val="0"/>
                        </a:spcBef>
                        <a:spcAft>
                          <a:spcPts val="0"/>
                        </a:spcAft>
                        <a:buNone/>
                      </a:pPr>
                      <a:r>
                        <a:rPr lang="ja" sz="1200"/>
                        <a:t>組織部門の表示、追加、削除、名前の</a:t>
                      </a:r>
                      <a:endParaRPr sz="1200"/>
                    </a:p>
                    <a:p>
                      <a:pPr marL="0" lvl="0" indent="0" algn="l" rtl="0">
                        <a:spcBef>
                          <a:spcPts val="0"/>
                        </a:spcBef>
                        <a:spcAft>
                          <a:spcPts val="0"/>
                        </a:spcAft>
                        <a:buNone/>
                      </a:pPr>
                      <a:r>
                        <a:rPr lang="ja" sz="1200"/>
                        <a:t>変更を行います。</a:t>
                      </a:r>
                      <a:endParaRPr sz="1200"/>
                    </a:p>
                  </a:txBody>
                  <a:tcPr marL="91425" marR="91425" marT="91425" marB="91425" anchor="ctr"/>
                </a:tc>
                <a:extLst>
                  <a:ext uri="{0D108BD9-81ED-4DB2-BD59-A6C34878D82A}">
                    <a16:rowId xmlns:a16="http://schemas.microsoft.com/office/drawing/2014/main" val="10003"/>
                  </a:ext>
                </a:extLst>
              </a:tr>
              <a:tr h="447800">
                <a:tc vMerge="1">
                  <a:txBody>
                    <a:bodyPr/>
                    <a:lstStyle/>
                    <a:p>
                      <a:endParaRPr lang="ja-JP"/>
                    </a:p>
                  </a:txBody>
                  <a:tcPr/>
                </a:tc>
                <a:tc>
                  <a:txBody>
                    <a:bodyPr/>
                    <a:lstStyle/>
                    <a:p>
                      <a:pPr marL="0" lvl="0" indent="0" algn="l" rtl="0">
                        <a:spcBef>
                          <a:spcPts val="0"/>
                        </a:spcBef>
                        <a:spcAft>
                          <a:spcPts val="0"/>
                        </a:spcAft>
                        <a:buNone/>
                      </a:pPr>
                      <a:endParaRPr sz="1200"/>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ja-JP" altLang="en-US" sz="1200" dirty="0"/>
                        <a:t>　</a:t>
                      </a:r>
                      <a:r>
                        <a:rPr lang="ja" sz="1200" dirty="0"/>
                        <a:t>ユーザー</a:t>
                      </a:r>
                      <a:endParaRPr sz="1200" dirty="0"/>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lvl="0" indent="0" algn="l" rtl="0">
                        <a:spcBef>
                          <a:spcPts val="0"/>
                        </a:spcBef>
                        <a:spcAft>
                          <a:spcPts val="0"/>
                        </a:spcAft>
                        <a:buNone/>
                      </a:pPr>
                      <a:r>
                        <a:rPr lang="ja" sz="1200"/>
                        <a:t>ユーザーを表示、追加、管理します。</a:t>
                      </a:r>
                      <a:endParaRPr sz="1200"/>
                    </a:p>
                  </a:txBody>
                  <a:tcPr marL="91425" marR="91425" marT="91425" marB="91425" anchor="ctr"/>
                </a:tc>
                <a:extLst>
                  <a:ext uri="{0D108BD9-81ED-4DB2-BD59-A6C34878D82A}">
                    <a16:rowId xmlns:a16="http://schemas.microsoft.com/office/drawing/2014/main" val="10004"/>
                  </a:ext>
                </a:extLst>
              </a:tr>
              <a:tr h="447800">
                <a:tc vMerge="1">
                  <a:txBody>
                    <a:bodyPr/>
                    <a:lstStyle/>
                    <a:p>
                      <a:endParaRPr lang="ja-JP"/>
                    </a:p>
                  </a:txBody>
                  <a:tcPr/>
                </a:tc>
                <a:tc>
                  <a:txBody>
                    <a:bodyPr/>
                    <a:lstStyle/>
                    <a:p>
                      <a:pPr marL="0" lvl="0" indent="0" algn="l" rtl="0">
                        <a:spcBef>
                          <a:spcPts val="0"/>
                        </a:spcBef>
                        <a:spcAft>
                          <a:spcPts val="0"/>
                        </a:spcAft>
                        <a:buNone/>
                      </a:pPr>
                      <a:endParaRPr sz="1200"/>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ja" sz="1200"/>
                        <a:t>　グループ</a:t>
                      </a:r>
                      <a:endParaRPr sz="1200"/>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lvl="0" indent="0" algn="l" rtl="0">
                        <a:spcBef>
                          <a:spcPts val="0"/>
                        </a:spcBef>
                        <a:spcAft>
                          <a:spcPts val="0"/>
                        </a:spcAft>
                        <a:buNone/>
                      </a:pPr>
                      <a:r>
                        <a:rPr lang="ja" sz="1200"/>
                        <a:t>グループとメーリングリストを表示、</a:t>
                      </a:r>
                      <a:endParaRPr sz="1200"/>
                    </a:p>
                    <a:p>
                      <a:pPr marL="0" lvl="0" indent="0" algn="l" rtl="0">
                        <a:spcBef>
                          <a:spcPts val="0"/>
                        </a:spcBef>
                        <a:spcAft>
                          <a:spcPts val="0"/>
                        </a:spcAft>
                        <a:buNone/>
                      </a:pPr>
                      <a:r>
                        <a:rPr lang="ja" sz="1200"/>
                        <a:t>作成します。</a:t>
                      </a:r>
                      <a:endParaRPr sz="1200"/>
                    </a:p>
                  </a:txBody>
                  <a:tcPr marL="91425" marR="91425" marT="91425" marB="91425" anchor="ctr"/>
                </a:tc>
                <a:extLst>
                  <a:ext uri="{0D108BD9-81ED-4DB2-BD59-A6C34878D82A}">
                    <a16:rowId xmlns:a16="http://schemas.microsoft.com/office/drawing/2014/main" val="10005"/>
                  </a:ext>
                </a:extLst>
              </a:tr>
              <a:tr h="328850">
                <a:tc gridSpan="4">
                  <a:txBody>
                    <a:bodyPr/>
                    <a:lstStyle/>
                    <a:p>
                      <a:pPr marL="0" lvl="0" indent="0" algn="l" rtl="0">
                        <a:spcBef>
                          <a:spcPts val="0"/>
                        </a:spcBef>
                        <a:spcAft>
                          <a:spcPts val="0"/>
                        </a:spcAft>
                        <a:buNone/>
                      </a:pPr>
                      <a:r>
                        <a:rPr lang="ja" sz="1200" b="1"/>
                        <a:t>Classroom</a:t>
                      </a:r>
                      <a:r>
                        <a:rPr lang="ja" sz="1200"/>
                        <a:t> 管理</a:t>
                      </a:r>
                      <a:endParaRPr sz="1200"/>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6"/>
                  </a:ext>
                </a:extLst>
              </a:tr>
              <a:tr h="447800">
                <a:tc>
                  <a:txBody>
                    <a:bodyPr/>
                    <a:lstStyle/>
                    <a:p>
                      <a:pPr marL="0" lvl="0" indent="0" algn="l" rtl="0">
                        <a:spcBef>
                          <a:spcPts val="0"/>
                        </a:spcBef>
                        <a:spcAft>
                          <a:spcPts val="0"/>
                        </a:spcAft>
                        <a:buNone/>
                      </a:pPr>
                      <a:endParaRPr/>
                    </a:p>
                  </a:txBody>
                  <a:tcPr marL="91425" marR="91425" marT="91425" marB="91425">
                    <a:lnT w="9525" cap="flat" cmpd="sng">
                      <a:solidFill>
                        <a:srgbClr val="9E9E9E">
                          <a:alpha val="0"/>
                        </a:srgbClr>
                      </a:solidFill>
                      <a:prstDash val="solid"/>
                      <a:round/>
                      <a:headEnd type="none" w="sm" len="sm"/>
                      <a:tailEnd type="none" w="sm" len="sm"/>
                    </a:lnT>
                    <a:solidFill>
                      <a:srgbClr val="FFFFFF"/>
                    </a:solidFill>
                  </a:tcPr>
                </a:tc>
                <a:tc>
                  <a:txBody>
                    <a:bodyPr/>
                    <a:lstStyle/>
                    <a:p>
                      <a:pPr marL="0" lvl="0" indent="0" algn="l" rtl="0">
                        <a:spcBef>
                          <a:spcPts val="0"/>
                        </a:spcBef>
                        <a:spcAft>
                          <a:spcPts val="0"/>
                        </a:spcAft>
                        <a:buNone/>
                      </a:pPr>
                      <a:endParaRPr sz="1200" b="1"/>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ja" sz="1200" b="1"/>
                        <a:t>　Classroom</a:t>
                      </a:r>
                      <a:r>
                        <a:rPr lang="ja" sz="1200"/>
                        <a:t> </a:t>
                      </a:r>
                      <a:endParaRPr sz="1200"/>
                    </a:p>
                    <a:p>
                      <a:pPr marL="0" lvl="0" indent="0" algn="l" rtl="0">
                        <a:spcBef>
                          <a:spcPts val="0"/>
                        </a:spcBef>
                        <a:spcAft>
                          <a:spcPts val="0"/>
                        </a:spcAft>
                        <a:buNone/>
                      </a:pPr>
                      <a:r>
                        <a:rPr lang="ja" sz="1200"/>
                        <a:t>　作成</a:t>
                      </a:r>
                      <a:endParaRPr sz="1200"/>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lvl="0" indent="0" algn="l" rtl="0">
                        <a:spcBef>
                          <a:spcPts val="0"/>
                        </a:spcBef>
                        <a:spcAft>
                          <a:spcPts val="0"/>
                        </a:spcAft>
                        <a:buNone/>
                      </a:pPr>
                      <a:r>
                        <a:rPr lang="ja" sz="1200"/>
                        <a:t>クラスの表示や作成、学習者を追加、</a:t>
                      </a:r>
                      <a:endParaRPr sz="1200"/>
                    </a:p>
                    <a:p>
                      <a:pPr marL="0" lvl="0" indent="0" algn="l" rtl="0">
                        <a:spcBef>
                          <a:spcPts val="0"/>
                        </a:spcBef>
                        <a:spcAft>
                          <a:spcPts val="0"/>
                        </a:spcAft>
                        <a:buNone/>
                      </a:pPr>
                      <a:r>
                        <a:rPr lang="ja" sz="1200"/>
                        <a:t>管理します。</a:t>
                      </a:r>
                      <a:endParaRPr sz="1200"/>
                    </a:p>
                  </a:txBody>
                  <a:tcPr marL="91425" marR="91425" marT="91425" marB="91425" anchor="ctr"/>
                </a:tc>
                <a:extLst>
                  <a:ext uri="{0D108BD9-81ED-4DB2-BD59-A6C34878D82A}">
                    <a16:rowId xmlns:a16="http://schemas.microsoft.com/office/drawing/2014/main" val="10007"/>
                  </a:ext>
                </a:extLst>
              </a:tr>
              <a:tr h="357500">
                <a:tc gridSpan="4">
                  <a:txBody>
                    <a:bodyPr/>
                    <a:lstStyle/>
                    <a:p>
                      <a:pPr marL="0" lvl="0" indent="0" algn="l" rtl="0">
                        <a:spcBef>
                          <a:spcPts val="0"/>
                        </a:spcBef>
                        <a:spcAft>
                          <a:spcPts val="0"/>
                        </a:spcAft>
                        <a:buNone/>
                      </a:pPr>
                      <a:r>
                        <a:rPr lang="ja" sz="1200"/>
                        <a:t>ログイン管理</a:t>
                      </a:r>
                      <a:endParaRPr sz="1200"/>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8"/>
                  </a:ext>
                </a:extLst>
              </a:tr>
              <a:tr h="444775">
                <a:tc>
                  <a:txBody>
                    <a:bodyPr/>
                    <a:lstStyle/>
                    <a:p>
                      <a:pPr marL="0" lvl="0" indent="0" algn="l" rtl="0">
                        <a:spcBef>
                          <a:spcPts val="0"/>
                        </a:spcBef>
                        <a:spcAft>
                          <a:spcPts val="0"/>
                        </a:spcAft>
                        <a:buNone/>
                      </a:pPr>
                      <a:endParaRPr/>
                    </a:p>
                  </a:txBody>
                  <a:tcPr marL="91425" marR="91425" marT="91425" marB="91425">
                    <a:lnT w="9525" cap="flat" cmpd="sng">
                      <a:solidFill>
                        <a:srgbClr val="9E9E9E">
                          <a:alpha val="0"/>
                        </a:srgbClr>
                      </a:solidFill>
                      <a:prstDash val="solid"/>
                      <a:round/>
                      <a:headEnd type="none" w="sm" len="sm"/>
                      <a:tailEnd type="none" w="sm" len="sm"/>
                    </a:lnT>
                    <a:solidFill>
                      <a:srgbClr val="FFFFFF"/>
                    </a:solidFill>
                  </a:tcPr>
                </a:tc>
                <a:tc>
                  <a:txBody>
                    <a:bodyPr/>
                    <a:lstStyle/>
                    <a:p>
                      <a:pPr marL="0" lvl="0" indent="0" algn="l" rtl="0">
                        <a:spcBef>
                          <a:spcPts val="0"/>
                        </a:spcBef>
                        <a:spcAft>
                          <a:spcPts val="0"/>
                        </a:spcAft>
                        <a:buNone/>
                      </a:pPr>
                      <a:endParaRPr sz="1200"/>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ja" sz="1200" b="1"/>
                        <a:t>　QR </a:t>
                      </a:r>
                      <a:r>
                        <a:rPr lang="ja" sz="1200"/>
                        <a:t>コード</a:t>
                      </a:r>
                      <a:endParaRPr sz="1200"/>
                    </a:p>
                    <a:p>
                      <a:pPr marL="0" lvl="0" indent="0" algn="l" rtl="0">
                        <a:spcBef>
                          <a:spcPts val="0"/>
                        </a:spcBef>
                        <a:spcAft>
                          <a:spcPts val="0"/>
                        </a:spcAft>
                        <a:buNone/>
                      </a:pPr>
                      <a:r>
                        <a:rPr lang="ja" sz="1200"/>
                        <a:t>　ログイン</a:t>
                      </a:r>
                      <a:endParaRPr sz="1200"/>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lvl="0" indent="0" algn="l" rtl="0">
                        <a:spcBef>
                          <a:spcPts val="0"/>
                        </a:spcBef>
                        <a:spcAft>
                          <a:spcPts val="0"/>
                        </a:spcAft>
                        <a:buNone/>
                      </a:pPr>
                      <a:r>
                        <a:rPr lang="ja" sz="1200" dirty="0"/>
                        <a:t>組織部門ごとにログイン設定の変更を行います。</a:t>
                      </a:r>
                      <a:endParaRPr sz="1200" dirty="0"/>
                    </a:p>
                  </a:txBody>
                  <a:tcPr marL="91425" marR="91425" marT="91425" marB="91425" anchor="ctr"/>
                </a:tc>
                <a:extLst>
                  <a:ext uri="{0D108BD9-81ED-4DB2-BD59-A6C34878D82A}">
                    <a16:rowId xmlns:a16="http://schemas.microsoft.com/office/drawing/2014/main" val="10009"/>
                  </a:ext>
                </a:extLst>
              </a:tr>
            </a:tbl>
          </a:graphicData>
        </a:graphic>
      </p:graphicFrame>
      <p:pic>
        <p:nvPicPr>
          <p:cNvPr id="92" name="Google Shape;92;gef97c781e0_1_226"/>
          <p:cNvPicPr preferRelativeResize="0"/>
          <p:nvPr/>
        </p:nvPicPr>
        <p:blipFill>
          <a:blip r:embed="rId3">
            <a:alphaModFix/>
          </a:blip>
          <a:stretch>
            <a:fillRect/>
          </a:stretch>
        </p:blipFill>
        <p:spPr>
          <a:xfrm>
            <a:off x="913037" y="2009800"/>
            <a:ext cx="299200" cy="261015"/>
          </a:xfrm>
          <a:prstGeom prst="rect">
            <a:avLst/>
          </a:prstGeom>
          <a:noFill/>
          <a:ln>
            <a:noFill/>
          </a:ln>
        </p:spPr>
      </p:pic>
      <p:pic>
        <p:nvPicPr>
          <p:cNvPr id="93" name="Google Shape;93;gef97c781e0_1_226"/>
          <p:cNvPicPr preferRelativeResize="0"/>
          <p:nvPr/>
        </p:nvPicPr>
        <p:blipFill>
          <a:blip r:embed="rId4">
            <a:alphaModFix/>
          </a:blip>
          <a:stretch>
            <a:fillRect/>
          </a:stretch>
        </p:blipFill>
        <p:spPr>
          <a:xfrm>
            <a:off x="913037" y="2940375"/>
            <a:ext cx="299200" cy="247421"/>
          </a:xfrm>
          <a:prstGeom prst="rect">
            <a:avLst/>
          </a:prstGeom>
          <a:noFill/>
          <a:ln>
            <a:noFill/>
          </a:ln>
        </p:spPr>
      </p:pic>
      <p:pic>
        <p:nvPicPr>
          <p:cNvPr id="94" name="Google Shape;94;gef97c781e0_1_226"/>
          <p:cNvPicPr preferRelativeResize="0"/>
          <p:nvPr/>
        </p:nvPicPr>
        <p:blipFill>
          <a:blip r:embed="rId5">
            <a:alphaModFix/>
          </a:blip>
          <a:stretch>
            <a:fillRect/>
          </a:stretch>
        </p:blipFill>
        <p:spPr>
          <a:xfrm>
            <a:off x="943000" y="3443525"/>
            <a:ext cx="239273" cy="261025"/>
          </a:xfrm>
          <a:prstGeom prst="rect">
            <a:avLst/>
          </a:prstGeom>
          <a:noFill/>
          <a:ln>
            <a:noFill/>
          </a:ln>
        </p:spPr>
      </p:pic>
      <p:pic>
        <p:nvPicPr>
          <p:cNvPr id="95" name="Google Shape;95;gef97c781e0_1_226"/>
          <p:cNvPicPr preferRelativeResize="0"/>
          <p:nvPr/>
        </p:nvPicPr>
        <p:blipFill>
          <a:blip r:embed="rId6">
            <a:alphaModFix/>
          </a:blip>
          <a:stretch>
            <a:fillRect/>
          </a:stretch>
        </p:blipFill>
        <p:spPr>
          <a:xfrm>
            <a:off x="913037" y="3911400"/>
            <a:ext cx="299200" cy="299200"/>
          </a:xfrm>
          <a:prstGeom prst="rect">
            <a:avLst/>
          </a:prstGeom>
          <a:noFill/>
          <a:ln>
            <a:noFill/>
          </a:ln>
        </p:spPr>
      </p:pic>
      <p:pic>
        <p:nvPicPr>
          <p:cNvPr id="96" name="Google Shape;96;gef97c781e0_1_226"/>
          <p:cNvPicPr preferRelativeResize="0"/>
          <p:nvPr/>
        </p:nvPicPr>
        <p:blipFill>
          <a:blip r:embed="rId7">
            <a:alphaModFix/>
          </a:blip>
          <a:stretch>
            <a:fillRect/>
          </a:stretch>
        </p:blipFill>
        <p:spPr>
          <a:xfrm>
            <a:off x="913038" y="4877250"/>
            <a:ext cx="299200" cy="190404"/>
          </a:xfrm>
          <a:prstGeom prst="rect">
            <a:avLst/>
          </a:prstGeom>
          <a:noFill/>
          <a:ln>
            <a:noFill/>
          </a:ln>
        </p:spPr>
      </p:pic>
      <p:pic>
        <p:nvPicPr>
          <p:cNvPr id="97" name="Google Shape;97;gef97c781e0_1_226"/>
          <p:cNvPicPr preferRelativeResize="0"/>
          <p:nvPr/>
        </p:nvPicPr>
        <p:blipFill>
          <a:blip r:embed="rId8">
            <a:alphaModFix/>
          </a:blip>
          <a:stretch>
            <a:fillRect/>
          </a:stretch>
        </p:blipFill>
        <p:spPr>
          <a:xfrm>
            <a:off x="913039" y="5717451"/>
            <a:ext cx="299200" cy="169352"/>
          </a:xfrm>
          <a:prstGeom prst="rect">
            <a:avLst/>
          </a:prstGeom>
          <a:noFill/>
          <a:ln>
            <a:noFill/>
          </a:ln>
        </p:spPr>
      </p:pic>
      <p:sp>
        <p:nvSpPr>
          <p:cNvPr id="98" name="Google Shape;98;gef97c781e0_1_226"/>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メニュー</a:t>
            </a:r>
            <a:r>
              <a:rPr lang="ja" sz="3000" u="sng"/>
              <a:t>の見方</a:t>
            </a:r>
            <a:endParaRPr sz="3000" u="sng"/>
          </a:p>
        </p:txBody>
      </p:sp>
      <p:sp>
        <p:nvSpPr>
          <p:cNvPr id="99" name="Google Shape;99;gef97c781e0_1_226"/>
          <p:cNvSpPr txBox="1"/>
          <p:nvPr/>
        </p:nvSpPr>
        <p:spPr>
          <a:xfrm>
            <a:off x="245850" y="648400"/>
            <a:ext cx="8652300" cy="78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b="1"/>
              <a:t>ICCSでは、常に画面左側にメニューが表示されます。各メニューを選択すると、Google管理コンソールに登録されている情報が一覧で表示されます。なお、</a:t>
            </a:r>
            <a:r>
              <a:rPr lang="ja" b="1">
                <a:solidFill>
                  <a:srgbClr val="FF0000"/>
                </a:solidFill>
              </a:rPr>
              <a:t>管理者権限がない項目は、表示がグレーになり選択やクリックができません。</a:t>
            </a:r>
            <a:endParaRPr sz="1292" b="1">
              <a:solidFill>
                <a:srgbClr val="FF0000"/>
              </a:solidFill>
            </a:endParaRPr>
          </a:p>
        </p:txBody>
      </p:sp>
      <p:pic>
        <p:nvPicPr>
          <p:cNvPr id="100" name="Google Shape;100;gef97c781e0_1_226"/>
          <p:cNvPicPr preferRelativeResize="0"/>
          <p:nvPr/>
        </p:nvPicPr>
        <p:blipFill>
          <a:blip r:embed="rId9">
            <a:alphaModFix/>
          </a:blip>
          <a:stretch>
            <a:fillRect/>
          </a:stretch>
        </p:blipFill>
        <p:spPr>
          <a:xfrm>
            <a:off x="5815461" y="1493225"/>
            <a:ext cx="2554907" cy="3252600"/>
          </a:xfrm>
          <a:prstGeom prst="rect">
            <a:avLst/>
          </a:prstGeom>
          <a:noFill/>
          <a:ln w="9525" cap="flat" cmpd="sng">
            <a:solidFill>
              <a:srgbClr val="D9D9D9"/>
            </a:solidFill>
            <a:prstDash val="solid"/>
            <a:round/>
            <a:headEnd type="none" w="sm" len="sm"/>
            <a:tailEnd type="none" w="sm" len="sm"/>
          </a:ln>
        </p:spPr>
      </p:pic>
      <p:sp>
        <p:nvSpPr>
          <p:cNvPr id="101" name="Google Shape;101;gef97c781e0_1_226"/>
          <p:cNvSpPr/>
          <p:nvPr/>
        </p:nvSpPr>
        <p:spPr>
          <a:xfrm>
            <a:off x="5747738" y="3187800"/>
            <a:ext cx="1604700" cy="3177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ef97c781e0_1_226"/>
          <p:cNvSpPr/>
          <p:nvPr/>
        </p:nvSpPr>
        <p:spPr>
          <a:xfrm>
            <a:off x="5565263" y="4877250"/>
            <a:ext cx="3168300" cy="15432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ja" sz="1200" b="1"/>
              <a:t>◎権限が無いアカウントの場合</a:t>
            </a:r>
            <a:endParaRPr sz="1200"/>
          </a:p>
          <a:p>
            <a:pPr marL="0" lvl="0" indent="0" algn="l" rtl="0">
              <a:lnSpc>
                <a:spcPct val="150000"/>
              </a:lnSpc>
              <a:spcBef>
                <a:spcPts val="0"/>
              </a:spcBef>
              <a:spcAft>
                <a:spcPts val="0"/>
              </a:spcAft>
              <a:buNone/>
            </a:pPr>
            <a:r>
              <a:rPr lang="ja" sz="1100"/>
              <a:t>・権限が無い項目はグレーになります。</a:t>
            </a:r>
            <a:endParaRPr sz="1100"/>
          </a:p>
          <a:p>
            <a:pPr marL="0" lvl="0" indent="0" algn="l" rtl="0">
              <a:lnSpc>
                <a:spcPct val="150000"/>
              </a:lnSpc>
              <a:spcBef>
                <a:spcPts val="0"/>
              </a:spcBef>
              <a:spcAft>
                <a:spcPts val="0"/>
              </a:spcAft>
              <a:buNone/>
            </a:pPr>
            <a:r>
              <a:rPr lang="ja" sz="1100"/>
              <a:t>・クリックが出来なくなり、カーソルを合わせると図のように表示されます。</a:t>
            </a:r>
            <a:endParaRPr sz="1100"/>
          </a:p>
        </p:txBody>
      </p:sp>
      <p:cxnSp>
        <p:nvCxnSpPr>
          <p:cNvPr id="103" name="Google Shape;103;gef97c781e0_1_226"/>
          <p:cNvCxnSpPr>
            <a:stCxn id="101" idx="3"/>
          </p:cNvCxnSpPr>
          <p:nvPr/>
        </p:nvCxnSpPr>
        <p:spPr>
          <a:xfrm>
            <a:off x="7352438" y="3346650"/>
            <a:ext cx="198000" cy="1526100"/>
          </a:xfrm>
          <a:prstGeom prst="bentConnector2">
            <a:avLst/>
          </a:prstGeom>
          <a:noFill/>
          <a:ln w="19050" cap="flat" cmpd="sng">
            <a:solidFill>
              <a:srgbClr val="0070F5"/>
            </a:solidFill>
            <a:prstDash val="dash"/>
            <a:round/>
            <a:headEnd type="triangle" w="med" len="med"/>
            <a:tailEnd type="none" w="med" len="med"/>
          </a:ln>
        </p:spPr>
      </p:cxnSp>
      <p:pic>
        <p:nvPicPr>
          <p:cNvPr id="104" name="Google Shape;104;gef97c781e0_1_226"/>
          <p:cNvPicPr preferRelativeResize="0"/>
          <p:nvPr/>
        </p:nvPicPr>
        <p:blipFill>
          <a:blip r:embed="rId10">
            <a:alphaModFix/>
          </a:blip>
          <a:stretch>
            <a:fillRect/>
          </a:stretch>
        </p:blipFill>
        <p:spPr>
          <a:xfrm>
            <a:off x="6944939" y="3244369"/>
            <a:ext cx="204548" cy="20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f97c781e0_1_240"/>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6</a:t>
            </a:fld>
            <a:endParaRPr/>
          </a:p>
        </p:txBody>
      </p:sp>
      <p:graphicFrame>
        <p:nvGraphicFramePr>
          <p:cNvPr id="110" name="Google Shape;110;gef97c781e0_1_240"/>
          <p:cNvGraphicFramePr/>
          <p:nvPr/>
        </p:nvGraphicFramePr>
        <p:xfrm>
          <a:off x="565300" y="1697013"/>
          <a:ext cx="4178975" cy="1336074"/>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280125">
                <a:tc>
                  <a:txBody>
                    <a:bodyPr/>
                    <a:lstStyle/>
                    <a:p>
                      <a:pPr marL="0" marR="0" lvl="0" indent="0" algn="ctr" rtl="0">
                        <a:lnSpc>
                          <a:spcPct val="115000"/>
                        </a:lnSpc>
                        <a:spcBef>
                          <a:spcPts val="0"/>
                        </a:spcBef>
                        <a:spcAft>
                          <a:spcPts val="0"/>
                        </a:spcAft>
                        <a:buClr>
                          <a:srgbClr val="000000"/>
                        </a:buClr>
                        <a:buSzPts val="1400"/>
                        <a:buFont typeface="Arial"/>
                        <a:buNone/>
                      </a:pPr>
                      <a:r>
                        <a:rPr lang="j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a:t>各列でキーワードによる絞り込み検索ができます。</a:t>
                      </a:r>
                      <a:endParaRPr/>
                    </a:p>
                    <a:p>
                      <a:pPr marL="0" lvl="0" indent="0" algn="l" rtl="0">
                        <a:lnSpc>
                          <a:spcPct val="150000"/>
                        </a:lnSpc>
                        <a:spcBef>
                          <a:spcPts val="0"/>
                        </a:spcBef>
                        <a:spcAft>
                          <a:spcPts val="0"/>
                        </a:spcAft>
                        <a:buClr>
                          <a:srgbClr val="000000"/>
                        </a:buClr>
                        <a:buSzPts val="1400"/>
                        <a:buFont typeface="Arial"/>
                        <a:buNone/>
                      </a:pPr>
                      <a:r>
                        <a:rPr lang="ja" sz="1200"/>
                        <a:t>⇒絞り込み​ボックスに入力した文字の含まれる情報が表示されます。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11" name="Google Shape;111;gef97c781e0_1_240"/>
          <p:cNvPicPr preferRelativeResize="0"/>
          <p:nvPr/>
        </p:nvPicPr>
        <p:blipFill rotWithShape="1">
          <a:blip r:embed="rId3">
            <a:alphaModFix/>
          </a:blip>
          <a:srcRect/>
          <a:stretch/>
        </p:blipFill>
        <p:spPr>
          <a:xfrm>
            <a:off x="5282750" y="3785820"/>
            <a:ext cx="3267363" cy="540600"/>
          </a:xfrm>
          <a:prstGeom prst="rect">
            <a:avLst/>
          </a:prstGeom>
          <a:noFill/>
          <a:ln w="9525" cap="flat" cmpd="sng">
            <a:solidFill>
              <a:srgbClr val="D9D9D9"/>
            </a:solidFill>
            <a:prstDash val="solid"/>
            <a:round/>
            <a:headEnd type="none" w="sm" len="sm"/>
            <a:tailEnd type="none" w="sm" len="sm"/>
          </a:ln>
        </p:spPr>
      </p:pic>
      <p:pic>
        <p:nvPicPr>
          <p:cNvPr id="112" name="Google Shape;112;gef97c781e0_1_240"/>
          <p:cNvPicPr preferRelativeResize="0"/>
          <p:nvPr/>
        </p:nvPicPr>
        <p:blipFill rotWithShape="1">
          <a:blip r:embed="rId3">
            <a:alphaModFix/>
          </a:blip>
          <a:srcRect/>
          <a:stretch/>
        </p:blipFill>
        <p:spPr>
          <a:xfrm>
            <a:off x="5297038" y="2066783"/>
            <a:ext cx="3267363" cy="540600"/>
          </a:xfrm>
          <a:prstGeom prst="rect">
            <a:avLst/>
          </a:prstGeom>
          <a:noFill/>
          <a:ln w="9525" cap="flat" cmpd="sng">
            <a:solidFill>
              <a:srgbClr val="D9D9D9"/>
            </a:solidFill>
            <a:prstDash val="solid"/>
            <a:round/>
            <a:headEnd type="none" w="sm" len="sm"/>
            <a:tailEnd type="none" w="sm" len="sm"/>
          </a:ln>
        </p:spPr>
      </p:pic>
      <p:sp>
        <p:nvSpPr>
          <p:cNvPr id="113" name="Google Shape;113;gef97c781e0_1_240"/>
          <p:cNvSpPr/>
          <p:nvPr/>
        </p:nvSpPr>
        <p:spPr>
          <a:xfrm>
            <a:off x="710274" y="3229675"/>
            <a:ext cx="1868619"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 b="1" i="0" u="none" strike="noStrike" cap="none" dirty="0">
                <a:solidFill>
                  <a:srgbClr val="0070F5"/>
                </a:solidFill>
                <a:latin typeface="Arial"/>
                <a:ea typeface="Arial"/>
                <a:cs typeface="Arial"/>
                <a:sym typeface="Arial"/>
              </a:rPr>
              <a:t>ソート（並び替え）</a:t>
            </a:r>
            <a:endParaRPr b="1" i="0" u="none" strike="noStrike" cap="none" dirty="0">
              <a:solidFill>
                <a:srgbClr val="0070F5"/>
              </a:solidFill>
              <a:latin typeface="Arial"/>
              <a:ea typeface="Arial"/>
              <a:cs typeface="Arial"/>
              <a:sym typeface="Arial"/>
            </a:endParaRPr>
          </a:p>
        </p:txBody>
      </p:sp>
      <p:sp>
        <p:nvSpPr>
          <p:cNvPr id="114" name="Google Shape;114;gef97c781e0_1_240"/>
          <p:cNvSpPr/>
          <p:nvPr/>
        </p:nvSpPr>
        <p:spPr>
          <a:xfrm>
            <a:off x="710275" y="12698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絞り込み検索</a:t>
            </a:r>
            <a:endParaRPr sz="1300" b="1" i="0" u="none" strike="noStrike" cap="none">
              <a:solidFill>
                <a:srgbClr val="0070F5"/>
              </a:solidFill>
              <a:latin typeface="Arial"/>
              <a:ea typeface="Arial"/>
              <a:cs typeface="Arial"/>
              <a:sym typeface="Arial"/>
            </a:endParaRPr>
          </a:p>
        </p:txBody>
      </p:sp>
      <p:sp>
        <p:nvSpPr>
          <p:cNvPr id="115" name="Google Shape;115;gef97c781e0_1_240"/>
          <p:cNvSpPr txBox="1">
            <a:spLocks noGrp="1"/>
          </p:cNvSpPr>
          <p:nvPr>
            <p:ph type="title"/>
          </p:nvPr>
        </p:nvSpPr>
        <p:spPr>
          <a:xfrm>
            <a:off x="356725" y="-14325"/>
            <a:ext cx="81060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情報の絞り込み・ソート・表示件数を変える</a:t>
            </a:r>
            <a:endParaRPr sz="3000" u="sng">
              <a:latin typeface="Arial"/>
              <a:ea typeface="Arial"/>
              <a:cs typeface="Arial"/>
              <a:sym typeface="Arial"/>
            </a:endParaRPr>
          </a:p>
        </p:txBody>
      </p:sp>
      <p:sp>
        <p:nvSpPr>
          <p:cNvPr id="116" name="Google Shape;116;gef97c781e0_1_240"/>
          <p:cNvSpPr/>
          <p:nvPr/>
        </p:nvSpPr>
        <p:spPr>
          <a:xfrm>
            <a:off x="5297038" y="2314100"/>
            <a:ext cx="1435500" cy="29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ef97c781e0_1_240"/>
          <p:cNvSpPr/>
          <p:nvPr/>
        </p:nvSpPr>
        <p:spPr>
          <a:xfrm>
            <a:off x="7080313" y="2314100"/>
            <a:ext cx="1435500" cy="29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ef97c781e0_1_240"/>
          <p:cNvSpPr/>
          <p:nvPr/>
        </p:nvSpPr>
        <p:spPr>
          <a:xfrm>
            <a:off x="6549275" y="3745050"/>
            <a:ext cx="327900" cy="324300"/>
          </a:xfrm>
          <a:prstGeom prst="roundRect">
            <a:avLst>
              <a:gd name="adj"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ef97c781e0_1_240"/>
          <p:cNvSpPr/>
          <p:nvPr/>
        </p:nvSpPr>
        <p:spPr>
          <a:xfrm>
            <a:off x="8250800" y="3745050"/>
            <a:ext cx="327900" cy="324300"/>
          </a:xfrm>
          <a:prstGeom prst="roundRect">
            <a:avLst>
              <a:gd name="adj"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gef97c781e0_1_240"/>
          <p:cNvPicPr preferRelativeResize="0"/>
          <p:nvPr/>
        </p:nvPicPr>
        <p:blipFill rotWithShape="1">
          <a:blip r:embed="rId4">
            <a:alphaModFix/>
          </a:blip>
          <a:srcRect/>
          <a:stretch/>
        </p:blipFill>
        <p:spPr>
          <a:xfrm>
            <a:off x="5580288" y="5262700"/>
            <a:ext cx="1599900" cy="543718"/>
          </a:xfrm>
          <a:prstGeom prst="rect">
            <a:avLst/>
          </a:prstGeom>
          <a:noFill/>
          <a:ln w="9525" cap="flat" cmpd="sng">
            <a:solidFill>
              <a:srgbClr val="D9D9D9"/>
            </a:solidFill>
            <a:prstDash val="solid"/>
            <a:round/>
            <a:headEnd type="none" w="sm" len="sm"/>
            <a:tailEnd type="none" w="sm" len="sm"/>
          </a:ln>
        </p:spPr>
      </p:pic>
      <p:sp>
        <p:nvSpPr>
          <p:cNvPr id="121" name="Google Shape;121;gef97c781e0_1_240"/>
          <p:cNvSpPr/>
          <p:nvPr/>
        </p:nvSpPr>
        <p:spPr>
          <a:xfrm>
            <a:off x="710275" y="46288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dirty="0">
                <a:solidFill>
                  <a:srgbClr val="0070F5"/>
                </a:solidFill>
                <a:latin typeface="Arial"/>
                <a:ea typeface="Arial"/>
                <a:cs typeface="Arial"/>
                <a:sym typeface="Arial"/>
              </a:rPr>
              <a:t>表示件数</a:t>
            </a:r>
            <a:endParaRPr sz="1300" b="1" i="0" u="none" strike="noStrike" cap="none" dirty="0">
              <a:solidFill>
                <a:srgbClr val="0070F5"/>
              </a:solidFill>
              <a:latin typeface="Arial"/>
              <a:ea typeface="Arial"/>
              <a:cs typeface="Arial"/>
              <a:sym typeface="Arial"/>
            </a:endParaRPr>
          </a:p>
        </p:txBody>
      </p:sp>
      <p:sp>
        <p:nvSpPr>
          <p:cNvPr id="122" name="Google Shape;122;gef97c781e0_1_240"/>
          <p:cNvSpPr/>
          <p:nvPr/>
        </p:nvSpPr>
        <p:spPr>
          <a:xfrm>
            <a:off x="6129888" y="5322887"/>
            <a:ext cx="768600" cy="48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ef97c781e0_1_240"/>
          <p:cNvSpPr txBox="1"/>
          <p:nvPr/>
        </p:nvSpPr>
        <p:spPr>
          <a:xfrm>
            <a:off x="0" y="591375"/>
            <a:ext cx="9144000" cy="535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92"/>
              <a:buFont typeface="Arial"/>
              <a:buNone/>
            </a:pPr>
            <a:endParaRPr sz="1400" b="1" i="0" u="none" strike="noStrike" cap="none">
              <a:solidFill>
                <a:srgbClr val="000000"/>
              </a:solidFill>
              <a:latin typeface="Arial"/>
              <a:ea typeface="Arial"/>
              <a:cs typeface="Arial"/>
              <a:sym typeface="Arial"/>
            </a:endParaRPr>
          </a:p>
        </p:txBody>
      </p:sp>
      <p:graphicFrame>
        <p:nvGraphicFramePr>
          <p:cNvPr id="124" name="Google Shape;124;gef97c781e0_1_240"/>
          <p:cNvGraphicFramePr/>
          <p:nvPr/>
        </p:nvGraphicFramePr>
        <p:xfrm>
          <a:off x="565300" y="3715238"/>
          <a:ext cx="4178975" cy="663625"/>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63625">
                <a:tc>
                  <a:txBody>
                    <a:bodyPr/>
                    <a:lstStyle/>
                    <a:p>
                      <a:pPr marL="0" marR="0" lvl="0" indent="0" algn="ctr" rtl="0">
                        <a:lnSpc>
                          <a:spcPct val="115000"/>
                        </a:lnSpc>
                        <a:spcBef>
                          <a:spcPts val="0"/>
                        </a:spcBef>
                        <a:spcAft>
                          <a:spcPts val="0"/>
                        </a:spcAft>
                        <a:buClr>
                          <a:srgbClr val="000000"/>
                        </a:buClr>
                        <a:buSzPts val="1400"/>
                        <a:buFont typeface="Arial"/>
                        <a:buNone/>
                      </a:pPr>
                      <a:r>
                        <a:rPr lang="ja"/>
                        <a:t>2</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400"/>
                        <a:buFont typeface="Arial"/>
                        <a:buNone/>
                      </a:pPr>
                      <a:r>
                        <a:rPr lang="ja"/>
                        <a:t>各列の​</a:t>
                      </a:r>
                      <a:r>
                        <a:rPr lang="ja" b="1"/>
                        <a:t>矢印アイコン​</a:t>
                      </a:r>
                      <a:r>
                        <a:rPr lang="ja"/>
                        <a:t>をクリックし、昇順・降順で並べ替えます。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25" name="Google Shape;125;gef97c781e0_1_240"/>
          <p:cNvGraphicFramePr/>
          <p:nvPr/>
        </p:nvGraphicFramePr>
        <p:xfrm>
          <a:off x="565300" y="5189563"/>
          <a:ext cx="4178975" cy="960100"/>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60100">
                <a:tc>
                  <a:txBody>
                    <a:bodyPr/>
                    <a:lstStyle/>
                    <a:p>
                      <a:pPr marL="0" marR="0" lvl="0" indent="0" algn="ctr" rtl="0">
                        <a:lnSpc>
                          <a:spcPct val="115000"/>
                        </a:lnSpc>
                        <a:spcBef>
                          <a:spcPts val="0"/>
                        </a:spcBef>
                        <a:spcAft>
                          <a:spcPts val="0"/>
                        </a:spcAft>
                        <a:buClr>
                          <a:srgbClr val="000000"/>
                        </a:buClr>
                        <a:buSzPts val="1400"/>
                        <a:buFont typeface="Arial"/>
                        <a:buNone/>
                      </a:pPr>
                      <a:r>
                        <a:rPr lang="ja"/>
                        <a:t>3</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a:t>画面上の表示件数を変更できます。</a:t>
                      </a:r>
                      <a:endParaRPr/>
                    </a:p>
                    <a:p>
                      <a:pPr marL="0" lvl="0" indent="0" algn="l" rtl="0">
                        <a:lnSpc>
                          <a:spcPct val="150000"/>
                        </a:lnSpc>
                        <a:spcBef>
                          <a:spcPts val="0"/>
                        </a:spcBef>
                        <a:spcAft>
                          <a:spcPts val="0"/>
                        </a:spcAft>
                        <a:buClr>
                          <a:srgbClr val="000000"/>
                        </a:buClr>
                        <a:buSzPts val="1400"/>
                        <a:buFont typeface="Arial"/>
                        <a:buNone/>
                      </a:pPr>
                      <a:r>
                        <a:rPr lang="ja" sz="1200"/>
                        <a:t>⇒「10・50・100」から選択できます。</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6" name="Google Shape;126;gef97c781e0_1_240"/>
          <p:cNvSpPr txBox="1"/>
          <p:nvPr/>
        </p:nvSpPr>
        <p:spPr>
          <a:xfrm>
            <a:off x="235875" y="659025"/>
            <a:ext cx="87234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b="1"/>
              <a:t>登録されている情報について絞り込み検索やソート（並び替え）、表示件数の調整をすることができます。</a:t>
            </a:r>
            <a:endParaRPr b="1"/>
          </a:p>
        </p:txBody>
      </p:sp>
      <p:sp>
        <p:nvSpPr>
          <p:cNvPr id="127" name="Google Shape;127;gef97c781e0_1_240"/>
          <p:cNvSpPr txBox="1"/>
          <p:nvPr/>
        </p:nvSpPr>
        <p:spPr>
          <a:xfrm>
            <a:off x="5175600" y="14817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❶</a:t>
            </a:r>
            <a:endParaRPr sz="3000">
              <a:solidFill>
                <a:srgbClr val="FF0000"/>
              </a:solidFill>
            </a:endParaRPr>
          </a:p>
        </p:txBody>
      </p:sp>
      <p:sp>
        <p:nvSpPr>
          <p:cNvPr id="128" name="Google Shape;128;gef97c781e0_1_240"/>
          <p:cNvSpPr txBox="1"/>
          <p:nvPr/>
        </p:nvSpPr>
        <p:spPr>
          <a:xfrm>
            <a:off x="5175600" y="32296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129" name="Google Shape;129;gef97c781e0_1_240"/>
          <p:cNvSpPr txBox="1"/>
          <p:nvPr/>
        </p:nvSpPr>
        <p:spPr>
          <a:xfrm>
            <a:off x="5175600" y="4737888"/>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ef97c781e0_1_326"/>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7</a:t>
            </a:fld>
            <a:endParaRPr/>
          </a:p>
        </p:txBody>
      </p:sp>
      <p:graphicFrame>
        <p:nvGraphicFramePr>
          <p:cNvPr id="135" name="Google Shape;135;gef97c781e0_1_326"/>
          <p:cNvGraphicFramePr/>
          <p:nvPr>
            <p:extLst>
              <p:ext uri="{D42A27DB-BD31-4B8C-83A1-F6EECF244321}">
                <p14:modId xmlns:p14="http://schemas.microsoft.com/office/powerpoint/2010/main" val="2255906914"/>
              </p:ext>
            </p:extLst>
          </p:nvPr>
        </p:nvGraphicFramePr>
        <p:xfrm>
          <a:off x="506100" y="1548938"/>
          <a:ext cx="4178975" cy="4473834"/>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1155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情報を取得して一覧画面を表示します。</a:t>
                      </a:r>
                      <a:endParaRPr/>
                    </a:p>
                    <a:p>
                      <a:pPr marL="0" marR="0" lvl="0" indent="0" algn="l" rtl="0">
                        <a:lnSpc>
                          <a:spcPct val="150000"/>
                        </a:lnSpc>
                        <a:spcBef>
                          <a:spcPts val="0"/>
                        </a:spcBef>
                        <a:spcAft>
                          <a:spcPts val="0"/>
                        </a:spcAft>
                        <a:buClr>
                          <a:srgbClr val="000000"/>
                        </a:buClr>
                        <a:buSzPts val="1400"/>
                        <a:buFont typeface="Arial"/>
                        <a:buNone/>
                      </a:pPr>
                      <a:r>
                        <a:rPr lang="ja" sz="1200"/>
                        <a:t>※一覧表示方法は</a:t>
                      </a:r>
                      <a:r>
                        <a:rPr lang="ja" sz="1200" u="sng">
                          <a:solidFill>
                            <a:schemeClr val="hlink"/>
                          </a:solidFill>
                          <a:hlinkClick r:id="rId3"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t>
                      </a:r>
                      <a:r>
                        <a:rPr lang="ja" sz="1200" u="sng">
                          <a:solidFill>
                            <a:schemeClr val="hlink"/>
                          </a:solidFill>
                          <a:hlinkClick r:id="rId3" action="ppaction://hlinksldjump"/>
                        </a:rPr>
                        <a:t>12</a:t>
                      </a:r>
                      <a:r>
                        <a:rPr lang="ja" sz="1200"/>
                        <a:t>,</a:t>
                      </a:r>
                      <a:r>
                        <a:rPr lang="ja" sz="1200" u="sng">
                          <a:solidFill>
                            <a:schemeClr val="hlink"/>
                          </a:solidFill>
                          <a:hlinkClick r:id="rId4" action="ppaction://hlinksldjump"/>
                        </a:rPr>
                        <a:t>P19</a:t>
                      </a:r>
                      <a:r>
                        <a:rPr lang="ja" sz="1200"/>
                        <a:t>をご参照ください。</a:t>
                      </a:r>
                      <a:endParaRPr sz="12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87112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各行の​右端の</a:t>
                      </a:r>
                      <a:r>
                        <a:rPr lang="ja-JP" altLang="en-US" sz="1400" u="none" strike="noStrike" cap="none" dirty="0"/>
                        <a:t>　　　</a:t>
                      </a:r>
                      <a:r>
                        <a:rPr lang="ja" sz="1400" u="none" strike="noStrike" cap="none" dirty="0"/>
                        <a:t>アイコンを選択して、</a:t>
                      </a:r>
                      <a:endParaRPr sz="1400" u="none" strike="noStrike" cap="none" dirty="0"/>
                    </a:p>
                    <a:p>
                      <a:pPr marL="0" marR="0" lvl="0" indent="0" algn="l" rtl="0">
                        <a:lnSpc>
                          <a:spcPct val="150000"/>
                        </a:lnSpc>
                        <a:spcBef>
                          <a:spcPts val="0"/>
                        </a:spcBef>
                        <a:spcAft>
                          <a:spcPts val="0"/>
                        </a:spcAft>
                        <a:buClr>
                          <a:srgbClr val="000000"/>
                        </a:buClr>
                        <a:buSzPts val="1400"/>
                        <a:buFont typeface="Arial"/>
                        <a:buNone/>
                      </a:pPr>
                      <a:r>
                        <a:rPr lang="ja" sz="1400" b="1" u="none" strike="noStrike" cap="none" dirty="0"/>
                        <a:t>［​編集］</a:t>
                      </a:r>
                      <a:r>
                        <a:rPr lang="ja" sz="1400" u="none" strike="noStrike" cap="none" dirty="0"/>
                        <a:t>​または、</a:t>
                      </a:r>
                      <a:r>
                        <a:rPr lang="ja" sz="1400" b="1" u="none" strike="noStrike" cap="none" dirty="0"/>
                        <a:t>［削除］</a:t>
                      </a:r>
                      <a:r>
                        <a:rPr lang="ja" sz="1400" u="none" strike="noStrike" cap="none" dirty="0"/>
                        <a:t>をクリック</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2603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編集する場合は画面の内容を編集後、​</a:t>
                      </a:r>
                      <a:br>
                        <a:rPr lang="ja" sz="1400" u="none" strike="noStrike" cap="none"/>
                      </a:br>
                      <a:r>
                        <a:rPr lang="ja" sz="1400" b="1" u="none" strike="noStrike" cap="none"/>
                        <a:t>［編集］</a:t>
                      </a:r>
                      <a:r>
                        <a:rPr lang="ja" sz="1400" u="none" strike="noStrike" cap="none"/>
                        <a:t>をクリック</a:t>
                      </a:r>
                      <a:r>
                        <a:rPr lang="ja" sz="1300"/>
                        <a:t>します。</a:t>
                      </a:r>
                      <a:endParaRPr sz="13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削除する場合は、確認画面で</a:t>
                      </a:r>
                      <a:r>
                        <a:rPr lang="ja" sz="1400" b="1" u="none" strike="noStrike" cap="none"/>
                        <a:t>［実行する］</a:t>
                      </a:r>
                      <a:r>
                        <a:rPr lang="ja" sz="1400" u="none" strike="noStrike" cap="none"/>
                        <a:t>をクリック</a:t>
                      </a:r>
                      <a:r>
                        <a:rPr lang="ja"/>
                        <a:t>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43945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dirty="0">
                          <a:latin typeface="Lato"/>
                          <a:ea typeface="Lato"/>
                          <a:cs typeface="Lato"/>
                          <a:sym typeface="Lato"/>
                        </a:rPr>
                        <a:t>ユーザー（教師・学習者）の編集</a:t>
                      </a:r>
                      <a:r>
                        <a:rPr lang="ja" dirty="0">
                          <a:latin typeface="Lato"/>
                          <a:ea typeface="Lato"/>
                          <a:cs typeface="Lato"/>
                          <a:sym typeface="Lato"/>
                        </a:rPr>
                        <a:t>の際</a:t>
                      </a:r>
                      <a:r>
                        <a:rPr lang="ja" sz="1400" u="none" strike="noStrike" cap="none" dirty="0">
                          <a:latin typeface="Lato"/>
                          <a:ea typeface="Lato"/>
                          <a:cs typeface="Lato"/>
                          <a:sym typeface="Lato"/>
                        </a:rPr>
                        <a:t>、</a:t>
                      </a:r>
                      <a:r>
                        <a:rPr lang="ja" dirty="0">
                          <a:latin typeface="Lato"/>
                          <a:ea typeface="Lato"/>
                          <a:cs typeface="Lato"/>
                          <a:sym typeface="Lato"/>
                        </a:rPr>
                        <a:t>現在</a:t>
                      </a:r>
                      <a:r>
                        <a:rPr lang="ja" sz="1400" u="none" strike="noStrike" cap="none" dirty="0">
                          <a:latin typeface="Lato"/>
                          <a:ea typeface="Lato"/>
                          <a:cs typeface="Lato"/>
                          <a:sym typeface="Lato"/>
                        </a:rPr>
                        <a:t>のパスワードは表示され</a:t>
                      </a:r>
                      <a:r>
                        <a:rPr lang="ja" dirty="0">
                          <a:latin typeface="Lato"/>
                          <a:ea typeface="Lato"/>
                          <a:cs typeface="Lato"/>
                          <a:sym typeface="Lato"/>
                        </a:rPr>
                        <a:t>ません。</a:t>
                      </a:r>
                      <a:r>
                        <a:rPr lang="ja" b="1" dirty="0">
                          <a:solidFill>
                            <a:srgbClr val="FF0000"/>
                          </a:solidFill>
                          <a:latin typeface="Lato"/>
                          <a:ea typeface="Lato"/>
                          <a:cs typeface="Lato"/>
                          <a:sym typeface="Lato"/>
                        </a:rPr>
                        <a:t>新しいパスワードに変更する場合のみ編集を行ってください</a:t>
                      </a:r>
                      <a:r>
                        <a:rPr lang="ja" sz="1400" b="1" u="none" strike="noStrike" cap="none" dirty="0">
                          <a:solidFill>
                            <a:srgbClr val="FF0000"/>
                          </a:solidFill>
                          <a:latin typeface="Lato"/>
                          <a:ea typeface="Lato"/>
                          <a:cs typeface="Lato"/>
                          <a:sym typeface="Lato"/>
                        </a:rPr>
                        <a:t>。</a:t>
                      </a:r>
                      <a:endParaRPr sz="1400" b="1" u="none" strike="noStrike" cap="none" dirty="0">
                        <a:solidFill>
                          <a:srgbClr val="FF0000"/>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36" name="Google Shape;136;gef97c781e0_1_326"/>
          <p:cNvPicPr preferRelativeResize="0"/>
          <p:nvPr/>
        </p:nvPicPr>
        <p:blipFill rotWithShape="1">
          <a:blip r:embed="rId5">
            <a:alphaModFix/>
          </a:blip>
          <a:srcRect/>
          <a:stretch/>
        </p:blipFill>
        <p:spPr>
          <a:xfrm>
            <a:off x="5706438" y="4430013"/>
            <a:ext cx="2475678" cy="458000"/>
          </a:xfrm>
          <a:prstGeom prst="rect">
            <a:avLst/>
          </a:prstGeom>
          <a:noFill/>
          <a:ln w="9525" cap="flat" cmpd="sng">
            <a:solidFill>
              <a:srgbClr val="D9D9D9"/>
            </a:solidFill>
            <a:prstDash val="solid"/>
            <a:round/>
            <a:headEnd type="none" w="sm" len="sm"/>
            <a:tailEnd type="none" w="sm" len="sm"/>
          </a:ln>
        </p:spPr>
      </p:pic>
      <p:pic>
        <p:nvPicPr>
          <p:cNvPr id="137" name="Google Shape;137;gef97c781e0_1_326"/>
          <p:cNvPicPr preferRelativeResize="0"/>
          <p:nvPr/>
        </p:nvPicPr>
        <p:blipFill rotWithShape="1">
          <a:blip r:embed="rId6">
            <a:alphaModFix/>
          </a:blip>
          <a:srcRect/>
          <a:stretch/>
        </p:blipFill>
        <p:spPr>
          <a:xfrm>
            <a:off x="6588463" y="3052539"/>
            <a:ext cx="1599900" cy="1138540"/>
          </a:xfrm>
          <a:prstGeom prst="rect">
            <a:avLst/>
          </a:prstGeom>
          <a:noFill/>
          <a:ln w="9525" cap="flat" cmpd="sng">
            <a:solidFill>
              <a:srgbClr val="D9D9D9"/>
            </a:solidFill>
            <a:prstDash val="solid"/>
            <a:round/>
            <a:headEnd type="none" w="sm" len="sm"/>
            <a:tailEnd type="none" w="sm" len="sm"/>
          </a:ln>
        </p:spPr>
      </p:pic>
      <p:sp>
        <p:nvSpPr>
          <p:cNvPr id="138" name="Google Shape;138;gef97c781e0_1_326"/>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情報を編集・削除する</a:t>
            </a:r>
            <a:endParaRPr sz="3200" u="sng">
              <a:latin typeface="Arial"/>
              <a:ea typeface="Arial"/>
              <a:cs typeface="Arial"/>
              <a:sym typeface="Arial"/>
            </a:endParaRPr>
          </a:p>
        </p:txBody>
      </p:sp>
      <p:sp>
        <p:nvSpPr>
          <p:cNvPr id="139" name="Google Shape;139;gef97c781e0_1_326"/>
          <p:cNvSpPr/>
          <p:nvPr/>
        </p:nvSpPr>
        <p:spPr>
          <a:xfrm>
            <a:off x="6982013" y="4468963"/>
            <a:ext cx="1165200" cy="386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gef97c781e0_1_326"/>
          <p:cNvPicPr preferRelativeResize="0"/>
          <p:nvPr/>
        </p:nvPicPr>
        <p:blipFill rotWithShape="1">
          <a:blip r:embed="rId7">
            <a:alphaModFix/>
          </a:blip>
          <a:srcRect/>
          <a:stretch/>
        </p:blipFill>
        <p:spPr>
          <a:xfrm>
            <a:off x="2413727" y="2373338"/>
            <a:ext cx="102804" cy="289475"/>
          </a:xfrm>
          <a:prstGeom prst="rect">
            <a:avLst/>
          </a:prstGeom>
          <a:noFill/>
          <a:ln>
            <a:noFill/>
          </a:ln>
        </p:spPr>
      </p:pic>
      <p:sp>
        <p:nvSpPr>
          <p:cNvPr id="141" name="Google Shape;141;gef97c781e0_1_326"/>
          <p:cNvSpPr/>
          <p:nvPr/>
        </p:nvSpPr>
        <p:spPr>
          <a:xfrm>
            <a:off x="6740350" y="3457975"/>
            <a:ext cx="774600" cy="605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ef97c781e0_1_326"/>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292" b="1"/>
              <a:t>組織部門、ユーザー（教師・学習者）、グループ、</a:t>
            </a:r>
            <a:r>
              <a:rPr lang="ja" b="1"/>
              <a:t>Classroom作成</a:t>
            </a:r>
            <a:r>
              <a:rPr lang="ja" sz="1292" b="1"/>
              <a:t>に登録されている情報を編集・削除することができます。</a:t>
            </a:r>
            <a:endParaRPr sz="1292" b="1"/>
          </a:p>
        </p:txBody>
      </p:sp>
      <p:sp>
        <p:nvSpPr>
          <p:cNvPr id="143" name="Google Shape;143;gef97c781e0_1_326"/>
          <p:cNvSpPr txBox="1"/>
          <p:nvPr/>
        </p:nvSpPr>
        <p:spPr>
          <a:xfrm>
            <a:off x="5333763" y="384500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pic>
        <p:nvPicPr>
          <p:cNvPr id="144" name="Google Shape;144;gef97c781e0_1_326"/>
          <p:cNvPicPr preferRelativeResize="0"/>
          <p:nvPr/>
        </p:nvPicPr>
        <p:blipFill rotWithShape="1">
          <a:blip r:embed="rId8">
            <a:alphaModFix/>
          </a:blip>
          <a:srcRect l="43671" t="68465" r="3724" b="8258"/>
          <a:stretch/>
        </p:blipFill>
        <p:spPr>
          <a:xfrm>
            <a:off x="5700198" y="5026513"/>
            <a:ext cx="2488178" cy="458000"/>
          </a:xfrm>
          <a:prstGeom prst="rect">
            <a:avLst/>
          </a:prstGeom>
          <a:noFill/>
          <a:ln w="9525" cap="flat" cmpd="sng">
            <a:solidFill>
              <a:srgbClr val="D9D9D9"/>
            </a:solidFill>
            <a:prstDash val="solid"/>
            <a:round/>
            <a:headEnd type="none" w="sm" len="sm"/>
            <a:tailEnd type="none" w="sm" len="sm"/>
          </a:ln>
        </p:spPr>
      </p:pic>
      <p:sp>
        <p:nvSpPr>
          <p:cNvPr id="145" name="Google Shape;145;gef97c781e0_1_326"/>
          <p:cNvSpPr/>
          <p:nvPr/>
        </p:nvSpPr>
        <p:spPr>
          <a:xfrm>
            <a:off x="6982013" y="5026513"/>
            <a:ext cx="1165200" cy="386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ef97c781e0_1_326"/>
          <p:cNvPicPr preferRelativeResize="0"/>
          <p:nvPr/>
        </p:nvPicPr>
        <p:blipFill rotWithShape="1">
          <a:blip r:embed="rId9">
            <a:alphaModFix/>
          </a:blip>
          <a:srcRect l="58453" t="30441" r="3807" b="44174"/>
          <a:stretch/>
        </p:blipFill>
        <p:spPr>
          <a:xfrm>
            <a:off x="5067350" y="1548939"/>
            <a:ext cx="3121026" cy="1264663"/>
          </a:xfrm>
          <a:prstGeom prst="rect">
            <a:avLst/>
          </a:prstGeom>
          <a:noFill/>
          <a:ln w="9525" cap="flat" cmpd="sng">
            <a:solidFill>
              <a:srgbClr val="D9D9D9"/>
            </a:solidFill>
            <a:prstDash val="solid"/>
            <a:round/>
            <a:headEnd type="none" w="sm" len="sm"/>
            <a:tailEnd type="none" w="sm" len="sm"/>
          </a:ln>
        </p:spPr>
      </p:pic>
      <p:sp>
        <p:nvSpPr>
          <p:cNvPr id="147" name="Google Shape;147;gef97c781e0_1_326"/>
          <p:cNvSpPr/>
          <p:nvPr/>
        </p:nvSpPr>
        <p:spPr>
          <a:xfrm>
            <a:off x="7730088" y="2373338"/>
            <a:ext cx="3018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ef97c781e0_1_326"/>
          <p:cNvSpPr txBox="1"/>
          <p:nvPr/>
        </p:nvSpPr>
        <p:spPr>
          <a:xfrm>
            <a:off x="8031888" y="1848375"/>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149" name="Google Shape;149;gef97c781e0_1_326"/>
          <p:cNvCxnSpPr>
            <a:stCxn id="147" idx="3"/>
            <a:endCxn id="137" idx="3"/>
          </p:cNvCxnSpPr>
          <p:nvPr/>
        </p:nvCxnSpPr>
        <p:spPr>
          <a:xfrm>
            <a:off x="8031888" y="2518088"/>
            <a:ext cx="156600" cy="1103700"/>
          </a:xfrm>
          <a:prstGeom prst="bentConnector3">
            <a:avLst>
              <a:gd name="adj1" fmla="val 251979"/>
            </a:avLst>
          </a:prstGeom>
          <a:noFill/>
          <a:ln w="19050" cap="flat" cmpd="sng">
            <a:solidFill>
              <a:srgbClr val="FF0000"/>
            </a:solidFill>
            <a:prstDash val="dot"/>
            <a:round/>
            <a:headEnd type="none" w="med" len="med"/>
            <a:tailEnd type="stealth" w="med" len="med"/>
          </a:ln>
        </p:spPr>
      </p:cxnSp>
      <p:sp>
        <p:nvSpPr>
          <p:cNvPr id="150" name="Google Shape;150;gef97c781e0_1_326"/>
          <p:cNvSpPr txBox="1"/>
          <p:nvPr/>
        </p:nvSpPr>
        <p:spPr>
          <a:xfrm>
            <a:off x="7514938" y="34683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f97c781e0_1_35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8</a:t>
            </a:fld>
            <a:endParaRPr/>
          </a:p>
        </p:txBody>
      </p:sp>
      <p:graphicFrame>
        <p:nvGraphicFramePr>
          <p:cNvPr id="156" name="Google Shape;156;gef97c781e0_1_351"/>
          <p:cNvGraphicFramePr/>
          <p:nvPr/>
        </p:nvGraphicFramePr>
        <p:xfrm>
          <a:off x="181988" y="1393775"/>
          <a:ext cx="4178975" cy="4764964"/>
        </p:xfrm>
        <a:graphic>
          <a:graphicData uri="http://schemas.openxmlformats.org/drawingml/2006/table">
            <a:tbl>
              <a:tblPr>
                <a:noFill/>
                <a:tableStyleId>{AD2C3739-B93F-4A3F-8442-78BCD1EA3B11}</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619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情報を取得して一覧画面を表示します。</a:t>
                      </a:r>
                      <a:endParaRPr/>
                    </a:p>
                    <a:p>
                      <a:pPr marL="0" lvl="0" indent="0" algn="l" rtl="0">
                        <a:lnSpc>
                          <a:spcPct val="150000"/>
                        </a:lnSpc>
                        <a:spcBef>
                          <a:spcPts val="0"/>
                        </a:spcBef>
                        <a:spcAft>
                          <a:spcPts val="0"/>
                        </a:spcAft>
                        <a:buClr>
                          <a:srgbClr val="000000"/>
                        </a:buClr>
                        <a:buSzPts val="1400"/>
                        <a:buFont typeface="Arial"/>
                        <a:buNone/>
                      </a:pPr>
                      <a:r>
                        <a:rPr lang="ja" sz="1200"/>
                        <a:t>※一覧表示方法は</a:t>
                      </a:r>
                      <a:r>
                        <a:rPr lang="ja" sz="1200" u="sng">
                          <a:solidFill>
                            <a:schemeClr val="accent5"/>
                          </a:solidFill>
                          <a:hlinkClick r:id="rId3" action="ppaction://hlinksldjump">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a:t>
                      </a:r>
                      <a:r>
                        <a:rPr lang="ja" sz="1200" u="sng">
                          <a:solidFill>
                            <a:schemeClr val="accent5"/>
                          </a:solidFill>
                          <a:hlinkClick r:id="rId3" action="ppaction://hlinksldjump">
                            <a:extLst>
                              <a:ext uri="{A12FA001-AC4F-418D-AE19-62706E023703}">
                                <ahyp:hlinkClr xmlns:ahyp="http://schemas.microsoft.com/office/drawing/2018/hyperlinkcolor" val="tx"/>
                              </a:ext>
                            </a:extLst>
                          </a:hlinkClick>
                        </a:rPr>
                        <a:t>.12</a:t>
                      </a:r>
                      <a:r>
                        <a:rPr lang="ja" sz="1200"/>
                        <a:t>,</a:t>
                      </a:r>
                      <a:r>
                        <a:rPr lang="ja" sz="1200" u="sng">
                          <a:solidFill>
                            <a:schemeClr val="accent5"/>
                          </a:solidFill>
                          <a:hlinkClick r:id="rId4" action="ppaction://hlinksldjump">
                            <a:extLst>
                              <a:ext uri="{A12FA001-AC4F-418D-AE19-62706E023703}">
                                <ahyp:hlinkClr xmlns:ahyp="http://schemas.microsoft.com/office/drawing/2018/hyperlinkcolor" val="tx"/>
                              </a:ext>
                            </a:extLst>
                          </a:hlinkClick>
                        </a:rPr>
                        <a:t>P.19</a:t>
                      </a:r>
                      <a:r>
                        <a:rPr lang="ja" sz="1200"/>
                        <a:t>をご参照ください。</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716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r>
                        <a:rPr lang="ja" sz="1400" b="1" u="none" strike="noStrike" cap="none"/>
                        <a:t>	</a:t>
                      </a:r>
                      <a:r>
                        <a:rPr lang="ja" sz="1400" u="none" strike="noStrike" cap="none"/>
                        <a:t>アイコンをクリック</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310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「各項目のエクスポート」画面で​</a:t>
                      </a:r>
                      <a:r>
                        <a:rPr lang="ja" sz="1400" b="1" u="none" strike="noStrike" cap="none"/>
                        <a:t>［保存］</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300"/>
                        <a:buFont typeface="Arial"/>
                        <a:buNone/>
                      </a:pPr>
                      <a:r>
                        <a:rPr lang="ja" sz="1200" u="none" strike="noStrike" cap="none"/>
                        <a:t>⇒各項目がCSVファイルでダウンロードされます。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996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a:t>
                      </a:r>
                      <a:endParaRPr sz="1400" u="none" strike="noStrike" cap="none"/>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a:solidFill>
                            <a:srgbClr val="1A1A1A"/>
                          </a:solidFill>
                        </a:rPr>
                        <a:t>ダウンロードしたCSVファイルのパスワード欄には、</a:t>
                      </a:r>
                      <a:r>
                        <a:rPr lang="ja" b="1">
                          <a:solidFill>
                            <a:srgbClr val="FF0000"/>
                          </a:solidFill>
                        </a:rPr>
                        <a:t>現在</a:t>
                      </a:r>
                      <a:r>
                        <a:rPr lang="ja" sz="1400" b="1" u="none" strike="noStrike" cap="none">
                          <a:solidFill>
                            <a:srgbClr val="FF0000"/>
                          </a:solidFill>
                        </a:rPr>
                        <a:t>のパスワードは表示されません。</a:t>
                      </a:r>
                      <a:endParaRPr sz="1400" u="none" strike="noStrike" cap="none">
                        <a:solidFill>
                          <a:srgbClr val="1A1A1A"/>
                        </a:solidFill>
                      </a:endParaRPr>
                    </a:p>
                    <a:p>
                      <a:pPr marL="0" marR="0" lvl="0" indent="0" algn="l" rtl="0">
                        <a:lnSpc>
                          <a:spcPct val="150000"/>
                        </a:lnSpc>
                        <a:spcBef>
                          <a:spcPts val="0"/>
                        </a:spcBef>
                        <a:spcAft>
                          <a:spcPts val="0"/>
                        </a:spcAft>
                        <a:buClr>
                          <a:srgbClr val="000000"/>
                        </a:buClr>
                        <a:buSzPts val="1200"/>
                        <a:buFont typeface="Arial"/>
                        <a:buNone/>
                      </a:pPr>
                      <a:r>
                        <a:rPr lang="ja">
                          <a:solidFill>
                            <a:srgbClr val="1A1A1A"/>
                          </a:solidFill>
                        </a:rPr>
                        <a:t>なお、</a:t>
                      </a:r>
                      <a:r>
                        <a:rPr lang="ja" sz="1400" u="none" strike="noStrike" cap="none">
                          <a:solidFill>
                            <a:srgbClr val="1A1A1A"/>
                          </a:solidFill>
                        </a:rPr>
                        <a:t>クラスの学習者をCSVファイルで保存する場合は、</a:t>
                      </a:r>
                      <a:r>
                        <a:rPr lang="ja" u="sng">
                          <a:solidFill>
                            <a:schemeClr val="hlink"/>
                          </a:solidFill>
                          <a:hlinkClick r:id="rId5" action="ppaction://hlinksldjump"/>
                        </a:rPr>
                        <a:t>P.26</a:t>
                      </a:r>
                      <a:r>
                        <a:rPr lang="ja" sz="1400" u="none" strike="noStrike" cap="none">
                          <a:solidFill>
                            <a:srgbClr val="1A1A1A"/>
                          </a:solidFill>
                        </a:rPr>
                        <a:t>をご参照ください。</a:t>
                      </a:r>
                      <a:endParaRPr sz="1400" b="1" u="none" strike="noStrike" cap="none">
                        <a:solidFill>
                          <a:srgbClr val="1A1A1A"/>
                        </a:solidFill>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57" name="Google Shape;157;gef97c781e0_1_351"/>
          <p:cNvPicPr preferRelativeResize="0"/>
          <p:nvPr/>
        </p:nvPicPr>
        <p:blipFill rotWithShape="1">
          <a:blip r:embed="rId6">
            <a:alphaModFix/>
          </a:blip>
          <a:srcRect/>
          <a:stretch/>
        </p:blipFill>
        <p:spPr>
          <a:xfrm>
            <a:off x="4872668" y="3373063"/>
            <a:ext cx="3961620" cy="1336450"/>
          </a:xfrm>
          <a:prstGeom prst="rect">
            <a:avLst/>
          </a:prstGeom>
          <a:noFill/>
          <a:ln w="9525" cap="flat" cmpd="sng">
            <a:solidFill>
              <a:srgbClr val="D9D9D9"/>
            </a:solidFill>
            <a:prstDash val="solid"/>
            <a:round/>
            <a:headEnd type="none" w="sm" len="sm"/>
            <a:tailEnd type="none" w="sm" len="sm"/>
          </a:ln>
        </p:spPr>
      </p:pic>
      <p:sp>
        <p:nvSpPr>
          <p:cNvPr id="158" name="Google Shape;158;gef97c781e0_1_35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情報をCSVファイルで保存する</a:t>
            </a:r>
            <a:endParaRPr sz="3000" u="sng">
              <a:latin typeface="Arial"/>
              <a:ea typeface="Arial"/>
              <a:cs typeface="Arial"/>
              <a:sym typeface="Arial"/>
            </a:endParaRPr>
          </a:p>
        </p:txBody>
      </p:sp>
      <p:sp>
        <p:nvSpPr>
          <p:cNvPr id="159" name="Google Shape;159;gef97c781e0_1_351"/>
          <p:cNvSpPr/>
          <p:nvPr/>
        </p:nvSpPr>
        <p:spPr>
          <a:xfrm>
            <a:off x="7615988" y="4261125"/>
            <a:ext cx="11079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gef97c781e0_1_351"/>
          <p:cNvPicPr preferRelativeResize="0"/>
          <p:nvPr/>
        </p:nvPicPr>
        <p:blipFill rotWithShape="1">
          <a:blip r:embed="rId7">
            <a:alphaModFix/>
          </a:blip>
          <a:srcRect/>
          <a:stretch/>
        </p:blipFill>
        <p:spPr>
          <a:xfrm>
            <a:off x="1472001" y="2307737"/>
            <a:ext cx="209150" cy="209150"/>
          </a:xfrm>
          <a:prstGeom prst="rect">
            <a:avLst/>
          </a:prstGeom>
          <a:noFill/>
          <a:ln>
            <a:noFill/>
          </a:ln>
        </p:spPr>
      </p:pic>
      <p:sp>
        <p:nvSpPr>
          <p:cNvPr id="161" name="Google Shape;161;gef97c781e0_1_35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292" b="1"/>
              <a:t>組織部門、ユーザー（教師・学習者）、グループ、</a:t>
            </a:r>
            <a:r>
              <a:rPr lang="ja" b="1"/>
              <a:t>Classroom作成</a:t>
            </a:r>
            <a:r>
              <a:rPr lang="ja" sz="1292" b="1"/>
              <a:t>に登録されている情報を、CSVファイルに保存することができます。</a:t>
            </a:r>
            <a:endParaRPr sz="1292" b="1"/>
          </a:p>
        </p:txBody>
      </p:sp>
      <p:sp>
        <p:nvSpPr>
          <p:cNvPr id="162" name="Google Shape;162;gef97c781e0_1_351"/>
          <p:cNvSpPr txBox="1"/>
          <p:nvPr/>
        </p:nvSpPr>
        <p:spPr>
          <a:xfrm>
            <a:off x="7404413" y="380376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pic>
        <p:nvPicPr>
          <p:cNvPr id="163" name="Google Shape;163;gef97c781e0_1_351"/>
          <p:cNvPicPr preferRelativeResize="0"/>
          <p:nvPr/>
        </p:nvPicPr>
        <p:blipFill rotWithShape="1">
          <a:blip r:embed="rId8">
            <a:alphaModFix/>
          </a:blip>
          <a:srcRect l="58453" t="21245" r="1299" b="44175"/>
          <a:stretch/>
        </p:blipFill>
        <p:spPr>
          <a:xfrm>
            <a:off x="5022763" y="1393775"/>
            <a:ext cx="3328450" cy="1722750"/>
          </a:xfrm>
          <a:prstGeom prst="rect">
            <a:avLst/>
          </a:prstGeom>
          <a:noFill/>
          <a:ln w="9525" cap="flat" cmpd="sng">
            <a:solidFill>
              <a:srgbClr val="D9D9D9"/>
            </a:solidFill>
            <a:prstDash val="solid"/>
            <a:round/>
            <a:headEnd type="none" w="sm" len="sm"/>
            <a:tailEnd type="none" w="sm" len="sm"/>
          </a:ln>
        </p:spPr>
      </p:pic>
      <p:sp>
        <p:nvSpPr>
          <p:cNvPr id="164" name="Google Shape;164;gef97c781e0_1_351"/>
          <p:cNvSpPr/>
          <p:nvPr/>
        </p:nvSpPr>
        <p:spPr>
          <a:xfrm>
            <a:off x="7943664" y="1435375"/>
            <a:ext cx="3408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ef97c781e0_1_351"/>
          <p:cNvSpPr txBox="1"/>
          <p:nvPr/>
        </p:nvSpPr>
        <p:spPr>
          <a:xfrm>
            <a:off x="7404400" y="963950"/>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cxnSp>
        <p:nvCxnSpPr>
          <p:cNvPr id="166" name="Google Shape;166;gef97c781e0_1_351"/>
          <p:cNvCxnSpPr>
            <a:stCxn id="164" idx="3"/>
            <a:endCxn id="159" idx="3"/>
          </p:cNvCxnSpPr>
          <p:nvPr/>
        </p:nvCxnSpPr>
        <p:spPr>
          <a:xfrm>
            <a:off x="8284464" y="1580125"/>
            <a:ext cx="439500" cy="2905200"/>
          </a:xfrm>
          <a:prstGeom prst="bentConnector3">
            <a:avLst>
              <a:gd name="adj1" fmla="val 154163"/>
            </a:avLst>
          </a:prstGeom>
          <a:noFill/>
          <a:ln w="19050" cap="flat" cmpd="sng">
            <a:solidFill>
              <a:srgbClr val="FF0000"/>
            </a:solidFill>
            <a:prstDash val="dot"/>
            <a:round/>
            <a:headEnd type="none" w="med" len="med"/>
            <a:tailEnd type="stealth" w="med" len="med"/>
          </a:ln>
        </p:spPr>
      </p:cxnSp>
      <p:sp>
        <p:nvSpPr>
          <p:cNvPr id="167" name="Google Shape;167;gef97c781e0_1_351"/>
          <p:cNvSpPr/>
          <p:nvPr/>
        </p:nvSpPr>
        <p:spPr>
          <a:xfrm>
            <a:off x="4945763" y="4854950"/>
            <a:ext cx="3961500" cy="12873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ja" sz="1200"/>
              <a:t>ChromebookではCSVファイルを編集することができません。いちどスプレッドシートへファイルを変換・保存してから編集を行い、最後にCSVファイル形式でダウンロードを行いましょう。</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f2e5ec2f2f_0_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9</a:t>
            </a:fld>
            <a:endParaRPr/>
          </a:p>
        </p:txBody>
      </p:sp>
      <p:sp>
        <p:nvSpPr>
          <p:cNvPr id="173" name="Google Shape;173;gf2e5ec2f2f_0_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一括選択について</a:t>
            </a:r>
            <a:endParaRPr sz="3200" u="sng">
              <a:latin typeface="Arial"/>
              <a:ea typeface="Arial"/>
              <a:cs typeface="Arial"/>
              <a:sym typeface="Arial"/>
            </a:endParaRPr>
          </a:p>
        </p:txBody>
      </p:sp>
      <p:pic>
        <p:nvPicPr>
          <p:cNvPr id="174" name="Google Shape;174;gf2e5ec2f2f_0_1"/>
          <p:cNvPicPr preferRelativeResize="0"/>
          <p:nvPr/>
        </p:nvPicPr>
        <p:blipFill rotWithShape="1">
          <a:blip r:embed="rId3">
            <a:alphaModFix/>
          </a:blip>
          <a:srcRect/>
          <a:stretch/>
        </p:blipFill>
        <p:spPr>
          <a:xfrm>
            <a:off x="5286575" y="3271775"/>
            <a:ext cx="1417780" cy="577800"/>
          </a:xfrm>
          <a:prstGeom prst="rect">
            <a:avLst/>
          </a:prstGeom>
          <a:noFill/>
          <a:ln w="9525" cap="flat" cmpd="sng">
            <a:solidFill>
              <a:srgbClr val="D9D9D9"/>
            </a:solidFill>
            <a:prstDash val="solid"/>
            <a:round/>
            <a:headEnd type="none" w="sm" len="sm"/>
            <a:tailEnd type="none" w="sm" len="sm"/>
          </a:ln>
        </p:spPr>
      </p:pic>
      <p:graphicFrame>
        <p:nvGraphicFramePr>
          <p:cNvPr id="175" name="Google Shape;175;gf2e5ec2f2f_0_1"/>
          <p:cNvGraphicFramePr/>
          <p:nvPr>
            <p:extLst>
              <p:ext uri="{D42A27DB-BD31-4B8C-83A1-F6EECF244321}">
                <p14:modId xmlns:p14="http://schemas.microsoft.com/office/powerpoint/2010/main" val="480413141"/>
              </p:ext>
            </p:extLst>
          </p:nvPr>
        </p:nvGraphicFramePr>
        <p:xfrm>
          <a:off x="204188" y="1593025"/>
          <a:ext cx="4243075" cy="3228482"/>
        </p:xfrm>
        <a:graphic>
          <a:graphicData uri="http://schemas.openxmlformats.org/drawingml/2006/table">
            <a:tbl>
              <a:tblPr>
                <a:noFill/>
                <a:tableStyleId>{AD2C3739-B93F-4A3F-8442-78BCD1EA3B11}</a:tableStyleId>
              </a:tblPr>
              <a:tblGrid>
                <a:gridCol w="588725">
                  <a:extLst>
                    <a:ext uri="{9D8B030D-6E8A-4147-A177-3AD203B41FA5}">
                      <a16:colId xmlns:a16="http://schemas.microsoft.com/office/drawing/2014/main" val="20000"/>
                    </a:ext>
                  </a:extLst>
                </a:gridCol>
                <a:gridCol w="3654350">
                  <a:extLst>
                    <a:ext uri="{9D8B030D-6E8A-4147-A177-3AD203B41FA5}">
                      <a16:colId xmlns:a16="http://schemas.microsoft.com/office/drawing/2014/main" val="20001"/>
                    </a:ext>
                  </a:extLst>
                </a:gridCol>
              </a:tblGrid>
              <a:tr h="709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a:t>情報を取得して一覧画面を表示します。</a:t>
                      </a:r>
                      <a:endParaRPr/>
                    </a:p>
                    <a:p>
                      <a:pPr marL="0" lvl="0" indent="0" algn="l" rtl="0">
                        <a:lnSpc>
                          <a:spcPct val="150000"/>
                        </a:lnSpc>
                        <a:spcBef>
                          <a:spcPts val="0"/>
                        </a:spcBef>
                        <a:spcAft>
                          <a:spcPts val="0"/>
                        </a:spcAft>
                        <a:buClr>
                          <a:srgbClr val="000000"/>
                        </a:buClr>
                        <a:buSzPts val="1400"/>
                        <a:buFont typeface="Arial"/>
                        <a:buNone/>
                      </a:pPr>
                      <a:r>
                        <a:rPr lang="ja" sz="1200"/>
                        <a:t>※一覧表示方法は</a:t>
                      </a:r>
                      <a:r>
                        <a:rPr lang="ja" sz="1200" u="sng">
                          <a:solidFill>
                            <a:schemeClr val="accent5"/>
                          </a:solidFill>
                          <a:hlinkClick r:id="rId4" action="ppaction://hlinksldjump">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a:t>
                      </a:r>
                      <a:r>
                        <a:rPr lang="ja" sz="1200" u="sng">
                          <a:solidFill>
                            <a:schemeClr val="accent5"/>
                          </a:solidFill>
                          <a:hlinkClick r:id="rId4" action="ppaction://hlinksldjump">
                            <a:extLst>
                              <a:ext uri="{A12FA001-AC4F-418D-AE19-62706E023703}">
                                <ahyp:hlinkClr xmlns:ahyp="http://schemas.microsoft.com/office/drawing/2018/hyperlinkcolor" val="tx"/>
                              </a:ext>
                            </a:extLst>
                          </a:hlinkClick>
                        </a:rPr>
                        <a:t>.12</a:t>
                      </a:r>
                      <a:r>
                        <a:rPr lang="ja" sz="1200"/>
                        <a:t>,</a:t>
                      </a:r>
                      <a:r>
                        <a:rPr lang="ja" sz="1200" u="sng">
                          <a:solidFill>
                            <a:schemeClr val="accent5"/>
                          </a:solidFill>
                          <a:hlinkClick r:id="rId5" action="ppaction://hlinksldjump">
                            <a:extLst>
                              <a:ext uri="{A12FA001-AC4F-418D-AE19-62706E023703}">
                                <ahyp:hlinkClr xmlns:ahyp="http://schemas.microsoft.com/office/drawing/2018/hyperlinkcolor" val="tx"/>
                              </a:ext>
                            </a:extLst>
                          </a:hlinkClick>
                        </a:rPr>
                        <a:t>P.19</a:t>
                      </a:r>
                      <a:r>
                        <a:rPr lang="ja" sz="1200"/>
                        <a:t>をご参照ください。</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868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dirty="0"/>
                        <a:t>操作画面左上に表示されている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ja" dirty="0"/>
                        <a:t>　　　　アイコンから</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ja" b="1" dirty="0"/>
                        <a:t>［全て選択］</a:t>
                      </a:r>
                      <a:r>
                        <a:rPr lang="ja" dirty="0"/>
                        <a:t>または</a:t>
                      </a:r>
                      <a:endParaRPr dirty="0"/>
                    </a:p>
                    <a:p>
                      <a:pPr marL="0" lvl="0" indent="0" algn="l" rtl="0">
                        <a:lnSpc>
                          <a:spcPct val="115000"/>
                        </a:lnSpc>
                        <a:spcBef>
                          <a:spcPts val="0"/>
                        </a:spcBef>
                        <a:spcAft>
                          <a:spcPts val="0"/>
                        </a:spcAft>
                        <a:buNone/>
                      </a:pPr>
                      <a:r>
                        <a:rPr lang="ja" b="1" dirty="0"/>
                        <a:t>［絞り込み結果のみ選択］</a:t>
                      </a:r>
                      <a:r>
                        <a:rPr lang="ja" dirty="0"/>
                        <a:t>をクリック</a:t>
                      </a:r>
                      <a:endParaRPr b="1"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641575">
                <a:tc>
                  <a:txBody>
                    <a:bodyPr/>
                    <a:lstStyle/>
                    <a:p>
                      <a:pPr marL="0" marR="0" lvl="0" indent="0" algn="ctr" rtl="0">
                        <a:lnSpc>
                          <a:spcPct val="115000"/>
                        </a:lnSpc>
                        <a:spcBef>
                          <a:spcPts val="0"/>
                        </a:spcBef>
                        <a:spcAft>
                          <a:spcPts val="0"/>
                        </a:spcAft>
                        <a:buNone/>
                      </a:pPr>
                      <a:r>
                        <a:rPr lang="ja"/>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b="1" dirty="0"/>
                        <a:t>［選択項目への操作］</a:t>
                      </a:r>
                      <a:r>
                        <a:rPr lang="ja" dirty="0"/>
                        <a:t>から、操作したい項目をクリック</a:t>
                      </a:r>
                      <a:endParaRPr b="1"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6" name="Google Shape;176;gf2e5ec2f2f_0_1"/>
          <p:cNvSpPr/>
          <p:nvPr/>
        </p:nvSpPr>
        <p:spPr>
          <a:xfrm>
            <a:off x="4740863" y="4253250"/>
            <a:ext cx="4179000" cy="19167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ja" sz="1200" b="1">
                <a:solidFill>
                  <a:srgbClr val="FF0000"/>
                </a:solidFill>
              </a:rPr>
              <a:t>［全て選択］</a:t>
            </a:r>
            <a:r>
              <a:rPr lang="ja" sz="1200" b="1"/>
              <a:t>：絞り込みの結果に関わらず、全ての行が一括選択されます。</a:t>
            </a:r>
            <a:r>
              <a:rPr lang="ja" sz="1200" b="1" u="sng"/>
              <a:t>一括削除を実行する前は必ず表示される削除対象をご確認ください。</a:t>
            </a:r>
            <a:endParaRPr sz="1200" b="1" u="sng"/>
          </a:p>
          <a:p>
            <a:pPr marL="0" lvl="0" indent="0" algn="l" rtl="0">
              <a:spcBef>
                <a:spcPts val="0"/>
              </a:spcBef>
              <a:spcAft>
                <a:spcPts val="0"/>
              </a:spcAft>
              <a:buNone/>
            </a:pPr>
            <a:endParaRPr sz="1200" b="1"/>
          </a:p>
          <a:p>
            <a:pPr marL="0" lvl="0" indent="0" algn="l" rtl="0">
              <a:lnSpc>
                <a:spcPct val="115000"/>
              </a:lnSpc>
              <a:spcBef>
                <a:spcPts val="0"/>
              </a:spcBef>
              <a:spcAft>
                <a:spcPts val="0"/>
              </a:spcAft>
              <a:buNone/>
            </a:pPr>
            <a:r>
              <a:rPr lang="ja" sz="1200" b="1">
                <a:solidFill>
                  <a:srgbClr val="FF0000"/>
                </a:solidFill>
              </a:rPr>
              <a:t>［絞り込み結果のみ選択］</a:t>
            </a:r>
            <a:r>
              <a:rPr lang="ja" sz="1200" b="1"/>
              <a:t>：指定した条件で絞り込み表示された行が一括選択されます。</a:t>
            </a:r>
            <a:endParaRPr sz="1200" b="1"/>
          </a:p>
          <a:p>
            <a:pPr marL="0" lvl="0" indent="0" algn="l" rtl="0">
              <a:lnSpc>
                <a:spcPct val="115000"/>
              </a:lnSpc>
              <a:spcBef>
                <a:spcPts val="0"/>
              </a:spcBef>
              <a:spcAft>
                <a:spcPts val="0"/>
              </a:spcAft>
              <a:buNone/>
            </a:pPr>
            <a:r>
              <a:rPr lang="ja" sz="1200" b="1"/>
              <a:t>※既に選択されている他の行は選択されたままとなります。</a:t>
            </a:r>
            <a:endParaRPr sz="1300" b="1">
              <a:solidFill>
                <a:srgbClr val="1A1A1A"/>
              </a:solidFill>
            </a:endParaRPr>
          </a:p>
        </p:txBody>
      </p:sp>
      <p:sp>
        <p:nvSpPr>
          <p:cNvPr id="177" name="Google Shape;177;gf2e5ec2f2f_0_1"/>
          <p:cNvSpPr txBox="1"/>
          <p:nvPr/>
        </p:nvSpPr>
        <p:spPr>
          <a:xfrm>
            <a:off x="4740842" y="3994036"/>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178" name="Google Shape;178;gf2e5ec2f2f_0_1"/>
          <p:cNvPicPr preferRelativeResize="0"/>
          <p:nvPr/>
        </p:nvPicPr>
        <p:blipFill rotWithShape="1">
          <a:blip r:embed="rId6">
            <a:alphaModFix/>
          </a:blip>
          <a:srcRect/>
          <a:stretch/>
        </p:blipFill>
        <p:spPr>
          <a:xfrm>
            <a:off x="4812938" y="3994038"/>
            <a:ext cx="286450" cy="286450"/>
          </a:xfrm>
          <a:prstGeom prst="rect">
            <a:avLst/>
          </a:prstGeom>
          <a:noFill/>
          <a:ln>
            <a:noFill/>
          </a:ln>
        </p:spPr>
      </p:pic>
      <p:sp>
        <p:nvSpPr>
          <p:cNvPr id="179" name="Google Shape;179;gf2e5ec2f2f_0_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ja" sz="1292" b="1"/>
              <a:t>情報を一括選択できるボタンが設置されています。</a:t>
            </a:r>
            <a:endParaRPr sz="1292" b="1"/>
          </a:p>
          <a:p>
            <a:pPr marL="0" lvl="0" indent="0" algn="ctr" rtl="0">
              <a:lnSpc>
                <a:spcPct val="115000"/>
              </a:lnSpc>
              <a:spcBef>
                <a:spcPts val="0"/>
              </a:spcBef>
              <a:spcAft>
                <a:spcPts val="0"/>
              </a:spcAft>
              <a:buNone/>
            </a:pPr>
            <a:r>
              <a:rPr lang="ja" sz="1292" b="1"/>
              <a:t>組織部門、グループ、Classroom作成、QRコードログインのログインカード作成画面にあります。</a:t>
            </a:r>
            <a:endParaRPr sz="1292" b="1"/>
          </a:p>
        </p:txBody>
      </p:sp>
      <p:cxnSp>
        <p:nvCxnSpPr>
          <p:cNvPr id="180" name="Google Shape;180;gf2e5ec2f2f_0_1"/>
          <p:cNvCxnSpPr>
            <a:stCxn id="181" idx="3"/>
          </p:cNvCxnSpPr>
          <p:nvPr/>
        </p:nvCxnSpPr>
        <p:spPr>
          <a:xfrm>
            <a:off x="7018175" y="1986188"/>
            <a:ext cx="869400" cy="1182000"/>
          </a:xfrm>
          <a:prstGeom prst="bentConnector2">
            <a:avLst/>
          </a:prstGeom>
          <a:noFill/>
          <a:ln w="19050" cap="flat" cmpd="sng">
            <a:solidFill>
              <a:srgbClr val="999999"/>
            </a:solidFill>
            <a:prstDash val="dot"/>
            <a:round/>
            <a:headEnd type="none" w="med" len="med"/>
            <a:tailEnd type="stealth" w="med" len="med"/>
          </a:ln>
        </p:spPr>
      </p:cxnSp>
      <p:pic>
        <p:nvPicPr>
          <p:cNvPr id="182" name="Google Shape;182;gf2e5ec2f2f_0_1"/>
          <p:cNvPicPr preferRelativeResize="0"/>
          <p:nvPr/>
        </p:nvPicPr>
        <p:blipFill rotWithShape="1">
          <a:blip r:embed="rId7">
            <a:alphaModFix/>
          </a:blip>
          <a:srcRect l="18982" t="28107" r="40690" b="45856"/>
          <a:stretch/>
        </p:blipFill>
        <p:spPr>
          <a:xfrm>
            <a:off x="4812925" y="1598788"/>
            <a:ext cx="3976676" cy="1528526"/>
          </a:xfrm>
          <a:prstGeom prst="rect">
            <a:avLst/>
          </a:prstGeom>
          <a:noFill/>
          <a:ln w="9525" cap="flat" cmpd="sng">
            <a:solidFill>
              <a:srgbClr val="D9D9D9"/>
            </a:solidFill>
            <a:prstDash val="solid"/>
            <a:round/>
            <a:headEnd type="none" w="sm" len="sm"/>
            <a:tailEnd type="none" w="sm" len="sm"/>
          </a:ln>
        </p:spPr>
      </p:pic>
      <p:sp>
        <p:nvSpPr>
          <p:cNvPr id="183" name="Google Shape;183;gf2e5ec2f2f_0_1"/>
          <p:cNvSpPr/>
          <p:nvPr/>
        </p:nvSpPr>
        <p:spPr>
          <a:xfrm>
            <a:off x="5087125" y="1816538"/>
            <a:ext cx="465900" cy="33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4" name="Google Shape;184;gf2e5ec2f2f_0_1"/>
          <p:cNvCxnSpPr>
            <a:stCxn id="183" idx="1"/>
            <a:endCxn id="174" idx="1"/>
          </p:cNvCxnSpPr>
          <p:nvPr/>
        </p:nvCxnSpPr>
        <p:spPr>
          <a:xfrm>
            <a:off x="5087125" y="1986188"/>
            <a:ext cx="199500" cy="1574400"/>
          </a:xfrm>
          <a:prstGeom prst="bentConnector3">
            <a:avLst>
              <a:gd name="adj1" fmla="val -119361"/>
            </a:avLst>
          </a:prstGeom>
          <a:noFill/>
          <a:ln w="19050" cap="flat" cmpd="sng">
            <a:solidFill>
              <a:srgbClr val="FF0000"/>
            </a:solidFill>
            <a:prstDash val="dot"/>
            <a:round/>
            <a:headEnd type="none" w="med" len="med"/>
            <a:tailEnd type="stealth" w="med" len="med"/>
          </a:ln>
        </p:spPr>
      </p:cxnSp>
      <p:sp>
        <p:nvSpPr>
          <p:cNvPr id="181" name="Google Shape;181;gf2e5ec2f2f_0_1"/>
          <p:cNvSpPr/>
          <p:nvPr/>
        </p:nvSpPr>
        <p:spPr>
          <a:xfrm>
            <a:off x="5600375" y="1816538"/>
            <a:ext cx="1417800" cy="33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f2e5ec2f2f_0_1"/>
          <p:cNvSpPr txBox="1"/>
          <p:nvPr/>
        </p:nvSpPr>
        <p:spPr>
          <a:xfrm>
            <a:off x="4812925" y="13302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❷</a:t>
            </a:r>
            <a:endParaRPr sz="3000">
              <a:solidFill>
                <a:srgbClr val="FF0000"/>
              </a:solidFill>
            </a:endParaRPr>
          </a:p>
        </p:txBody>
      </p:sp>
      <p:sp>
        <p:nvSpPr>
          <p:cNvPr id="186" name="Google Shape;186;gf2e5ec2f2f_0_1"/>
          <p:cNvSpPr txBox="1"/>
          <p:nvPr/>
        </p:nvSpPr>
        <p:spPr>
          <a:xfrm>
            <a:off x="6850425" y="1330213"/>
            <a:ext cx="606000" cy="5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a:solidFill>
                  <a:srgbClr val="FF0000"/>
                </a:solidFill>
              </a:rPr>
              <a:t>❸</a:t>
            </a:r>
            <a:endParaRPr sz="3000">
              <a:solidFill>
                <a:srgbClr val="FF0000"/>
              </a:solidFill>
            </a:endParaRPr>
          </a:p>
        </p:txBody>
      </p:sp>
      <p:pic>
        <p:nvPicPr>
          <p:cNvPr id="187" name="Google Shape;187;gf2e5ec2f2f_0_1"/>
          <p:cNvPicPr preferRelativeResize="0"/>
          <p:nvPr/>
        </p:nvPicPr>
        <p:blipFill rotWithShape="1">
          <a:blip r:embed="rId8">
            <a:alphaModFix/>
          </a:blip>
          <a:srcRect l="13613" t="26241" r="18621" b="19908"/>
          <a:stretch/>
        </p:blipFill>
        <p:spPr>
          <a:xfrm>
            <a:off x="886013" y="2758025"/>
            <a:ext cx="645475" cy="3693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43434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4418</Words>
  <Application>Microsoft Office PowerPoint</Application>
  <PresentationFormat>画面に合わせる (4:3)</PresentationFormat>
  <Paragraphs>622</Paragraphs>
  <Slides>33</Slides>
  <Notes>33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Raleway</vt:lpstr>
      <vt:lpstr>Merriweather Sans</vt:lpstr>
      <vt:lpstr>Helvetica Neue</vt:lpstr>
      <vt:lpstr>Arial</vt:lpstr>
      <vt:lpstr>Meiryo</vt:lpstr>
      <vt:lpstr>Lato</vt:lpstr>
      <vt:lpstr>Streamline</vt:lpstr>
      <vt:lpstr>InterCLASS Console Support v2.3 簡易マニュアル（学校管理者向け）</vt:lpstr>
      <vt:lpstr>目次</vt:lpstr>
      <vt:lpstr>InterCLASS Console Supportへサインイン</vt:lpstr>
      <vt:lpstr>初回サインイン時の操作方法</vt:lpstr>
      <vt:lpstr>メニューの見方</vt:lpstr>
      <vt:lpstr>情報の絞り込み・ソート・表示件数を変える</vt:lpstr>
      <vt:lpstr>情報を編集・削除する</vt:lpstr>
      <vt:lpstr>情報をCSVファイルで保存する</vt:lpstr>
      <vt:lpstr>一括選択について</vt:lpstr>
      <vt:lpstr>ユーザー数を表示する</vt:lpstr>
      <vt:lpstr>ログアウトする</vt:lpstr>
      <vt:lpstr>ユーザー管理画面を開く</vt:lpstr>
      <vt:lpstr>ユーザーを追加する</vt:lpstr>
      <vt:lpstr>複数のユーザーを一括登録する</vt:lpstr>
      <vt:lpstr>PowerPoint プレゼンテーション</vt:lpstr>
      <vt:lpstr>一括編集について</vt:lpstr>
      <vt:lpstr>PowerPoint プレゼンテーション</vt:lpstr>
      <vt:lpstr>ユーザーの役割を変更する</vt:lpstr>
      <vt:lpstr>クラスを登録する</vt:lpstr>
      <vt:lpstr>学習者をクラスに登録・除外する</vt:lpstr>
      <vt:lpstr>PowerPoint プレゼンテーション</vt:lpstr>
      <vt:lpstr>複数のクラスを一括登録する</vt:lpstr>
      <vt:lpstr>PowerPoint プレゼンテーション</vt:lpstr>
      <vt:lpstr>複数の学習者をクラスに一括登録する</vt:lpstr>
      <vt:lpstr>PowerPoint プレゼンテーション</vt:lpstr>
      <vt:lpstr>クラスの学習者をCSVファイルで保存する</vt:lpstr>
      <vt:lpstr>個別でログインカードを印刷する</vt:lpstr>
      <vt:lpstr>PowerPoint プレゼンテーション</vt:lpstr>
      <vt:lpstr>一括でログインカードを印刷する</vt:lpstr>
      <vt:lpstr>PowerPoint プレゼンテーション</vt:lpstr>
      <vt:lpstr>QRコードをリセットする</vt:lpstr>
      <vt:lpstr>QRコードを一括リセットする</vt:lpstr>
      <vt:lpstr>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Console Support v2.3 簡易マニュアル</dc:title>
  <cp:lastModifiedBy>髙杉聡美</cp:lastModifiedBy>
  <cp:revision>3</cp:revision>
  <dcterms:modified xsi:type="dcterms:W3CDTF">2021-09-27T09:06:39Z</dcterms:modified>
</cp:coreProperties>
</file>